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xml" ContentType="application/vnd.openxmlformats-officedocument.drawingml.chart+xml"/>
  <Override PartName="/ppt/notesSlides/notesSlide54.xml" ContentType="application/vnd.openxmlformats-officedocument.presentationml.notesSlide+xml"/>
  <Override PartName="/ppt/charts/chart4.xml" ContentType="application/vnd.openxmlformats-officedocument.drawingml.chart+xml"/>
  <Override PartName="/ppt/notesSlides/notesSlide55.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56.xml" ContentType="application/vnd.openxmlformats-officedocument.presentationml.notesSlide+xml"/>
  <Override PartName="/ppt/charts/chart7.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8.xml" ContentType="application/vnd.openxmlformats-officedocument.drawingml.chart+xml"/>
  <Override PartName="/ppt/drawings/drawing1.xml" ContentType="application/vnd.openxmlformats-officedocument.drawingml.chartshape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10.xml" ContentType="application/vnd.openxmlformats-officedocument.drawingml.chart+xml"/>
  <Override PartName="/ppt/drawings/drawing2.xml" ContentType="application/vnd.openxmlformats-officedocument.drawingml.chartshapes+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9" r:id="rId4"/>
    <p:sldMasterId id="2147483908" r:id="rId5"/>
    <p:sldMasterId id="2147483921" r:id="rId6"/>
    <p:sldMasterId id="2147483935" r:id="rId7"/>
    <p:sldMasterId id="2147483950" r:id="rId8"/>
  </p:sldMasterIdLst>
  <p:notesMasterIdLst>
    <p:notesMasterId r:id="rId135"/>
  </p:notesMasterIdLst>
  <p:handoutMasterIdLst>
    <p:handoutMasterId r:id="rId136"/>
  </p:handoutMasterIdLst>
  <p:sldIdLst>
    <p:sldId id="1158" r:id="rId9"/>
    <p:sldId id="1147" r:id="rId10"/>
    <p:sldId id="1150" r:id="rId11"/>
    <p:sldId id="1154" r:id="rId12"/>
    <p:sldId id="1156" r:id="rId13"/>
    <p:sldId id="1148" r:id="rId14"/>
    <p:sldId id="1155" r:id="rId15"/>
    <p:sldId id="1151" r:id="rId16"/>
    <p:sldId id="1152" r:id="rId17"/>
    <p:sldId id="1157" r:id="rId18"/>
    <p:sldId id="1290" r:id="rId19"/>
    <p:sldId id="1075" r:id="rId20"/>
    <p:sldId id="1188" r:id="rId21"/>
    <p:sldId id="1139" r:id="rId22"/>
    <p:sldId id="1136" r:id="rId23"/>
    <p:sldId id="1138" r:id="rId24"/>
    <p:sldId id="1128" r:id="rId25"/>
    <p:sldId id="1131" r:id="rId26"/>
    <p:sldId id="1161" r:id="rId27"/>
    <p:sldId id="1135" r:id="rId28"/>
    <p:sldId id="1149" r:id="rId29"/>
    <p:sldId id="1140" r:id="rId30"/>
    <p:sldId id="1141" r:id="rId31"/>
    <p:sldId id="1142" r:id="rId32"/>
    <p:sldId id="1162" r:id="rId33"/>
    <p:sldId id="1143" r:id="rId34"/>
    <p:sldId id="1144" r:id="rId35"/>
    <p:sldId id="1145" r:id="rId36"/>
    <p:sldId id="1186" r:id="rId37"/>
    <p:sldId id="1187" r:id="rId38"/>
    <p:sldId id="257" r:id="rId39"/>
    <p:sldId id="259" r:id="rId40"/>
    <p:sldId id="260" r:id="rId41"/>
    <p:sldId id="261" r:id="rId42"/>
    <p:sldId id="262" r:id="rId43"/>
    <p:sldId id="1185" r:id="rId44"/>
    <p:sldId id="1181" r:id="rId45"/>
    <p:sldId id="1182" r:id="rId46"/>
    <p:sldId id="1183" r:id="rId47"/>
    <p:sldId id="1184" r:id="rId48"/>
    <p:sldId id="1094" r:id="rId49"/>
    <p:sldId id="1294" r:id="rId50"/>
    <p:sldId id="312" r:id="rId51"/>
    <p:sldId id="341" r:id="rId52"/>
    <p:sldId id="335" r:id="rId53"/>
    <p:sldId id="379" r:id="rId54"/>
    <p:sldId id="347" r:id="rId55"/>
    <p:sldId id="1303" r:id="rId56"/>
    <p:sldId id="354" r:id="rId57"/>
    <p:sldId id="358" r:id="rId58"/>
    <p:sldId id="361" r:id="rId59"/>
    <p:sldId id="351" r:id="rId60"/>
    <p:sldId id="349" r:id="rId61"/>
    <p:sldId id="309" r:id="rId62"/>
    <p:sldId id="311" r:id="rId63"/>
    <p:sldId id="256" r:id="rId64"/>
    <p:sldId id="258" r:id="rId65"/>
    <p:sldId id="284" r:id="rId66"/>
    <p:sldId id="285" r:id="rId67"/>
    <p:sldId id="1296" r:id="rId68"/>
    <p:sldId id="286" r:id="rId69"/>
    <p:sldId id="288" r:id="rId70"/>
    <p:sldId id="1297" r:id="rId71"/>
    <p:sldId id="264" r:id="rId72"/>
    <p:sldId id="265" r:id="rId73"/>
    <p:sldId id="1298" r:id="rId74"/>
    <p:sldId id="277" r:id="rId75"/>
    <p:sldId id="268" r:id="rId76"/>
    <p:sldId id="1299" r:id="rId77"/>
    <p:sldId id="281" r:id="rId78"/>
    <p:sldId id="289" r:id="rId79"/>
    <p:sldId id="1090" r:id="rId80"/>
    <p:sldId id="1172" r:id="rId81"/>
    <p:sldId id="1300" r:id="rId82"/>
    <p:sldId id="1301" r:id="rId83"/>
    <p:sldId id="421" r:id="rId84"/>
    <p:sldId id="418" r:id="rId85"/>
    <p:sldId id="419" r:id="rId86"/>
    <p:sldId id="292" r:id="rId87"/>
    <p:sldId id="293" r:id="rId88"/>
    <p:sldId id="290" r:id="rId89"/>
    <p:sldId id="439" r:id="rId90"/>
    <p:sldId id="444" r:id="rId91"/>
    <p:sldId id="272" r:id="rId92"/>
    <p:sldId id="269" r:id="rId93"/>
    <p:sldId id="301" r:id="rId94"/>
    <p:sldId id="270" r:id="rId95"/>
    <p:sldId id="302" r:id="rId96"/>
    <p:sldId id="441" r:id="rId97"/>
    <p:sldId id="409" r:id="rId98"/>
    <p:sldId id="327" r:id="rId99"/>
    <p:sldId id="339" r:id="rId100"/>
    <p:sldId id="344" r:id="rId101"/>
    <p:sldId id="388" r:id="rId102"/>
    <p:sldId id="385" r:id="rId103"/>
    <p:sldId id="391" r:id="rId104"/>
    <p:sldId id="390" r:id="rId105"/>
    <p:sldId id="442" r:id="rId106"/>
    <p:sldId id="443" r:id="rId107"/>
    <p:sldId id="431" r:id="rId108"/>
    <p:sldId id="304" r:id="rId109"/>
    <p:sldId id="438" r:id="rId110"/>
    <p:sldId id="425" r:id="rId111"/>
    <p:sldId id="427" r:id="rId112"/>
    <p:sldId id="437" r:id="rId113"/>
    <p:sldId id="434" r:id="rId114"/>
    <p:sldId id="440" r:id="rId115"/>
    <p:sldId id="436" r:id="rId116"/>
    <p:sldId id="372" r:id="rId117"/>
    <p:sldId id="374" r:id="rId118"/>
    <p:sldId id="375" r:id="rId119"/>
    <p:sldId id="381" r:id="rId120"/>
    <p:sldId id="1092" r:id="rId121"/>
    <p:sldId id="1099" r:id="rId122"/>
    <p:sldId id="1284" r:id="rId123"/>
    <p:sldId id="1285" r:id="rId124"/>
    <p:sldId id="1288" r:id="rId125"/>
    <p:sldId id="1286" r:id="rId126"/>
    <p:sldId id="1287" r:id="rId127"/>
    <p:sldId id="1289" r:id="rId128"/>
    <p:sldId id="1291" r:id="rId129"/>
    <p:sldId id="1280" r:id="rId130"/>
    <p:sldId id="1292" r:id="rId131"/>
    <p:sldId id="1293" r:id="rId132"/>
    <p:sldId id="1279" r:id="rId133"/>
    <p:sldId id="783" r:id="rId1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ergio Dias" initials="" lastIdx="6" clrIdx="0"/>
  <p:cmAuthor id="1" name="Ric Cochrane" initials="RC" lastIdx="1" clrIdx="1"/>
  <p:cmAuthor id="2" name="Bradford" initials="B" lastIdx="19" clrIdx="2"/>
  <p:cmAuthor id="3" name="Tashina Jirikovic" initials="TJ" lastIdx="1" clrIdx="3">
    <p:extLst/>
  </p:cmAuthor>
  <p:cmAuthor id="4" name="Tashina Jirikovic" initials="TJ [2]" lastIdx="1" clrIdx="4">
    <p:extLst/>
  </p:cmAuthor>
  <p:cmAuthor id="5" name="Tashina Jirikovic" initials="TJ [3]" lastIdx="1" clrIdx="5">
    <p:extLst/>
  </p:cmAuthor>
  <p:cmAuthor id="6" name="Tashina Jirikovic" initials="TJ [4]" lastIdx="1" clrIdx="6">
    <p:extLst/>
  </p:cmAuthor>
  <p:cmAuthor id="7" name="Tashina Jirikovic" initials="TJ [5]" lastIdx="1" clrIdx="7">
    <p:extLst/>
  </p:cmAuthor>
  <p:cmAuthor id="8" name="Tashina Jirikovic" initials="TJ [6]" lastIdx="1" clrIdx="8">
    <p:extLst/>
  </p:cmAuthor>
  <p:cmAuthor id="9" name="Tashina Jirikovic" initials="TJ [7]" lastIdx="1" clrIdx="9">
    <p:extLst/>
  </p:cmAuthor>
  <p:cmAuthor id="10" name="Tashina Jirikovic" initials="TJ [8]" lastIdx="1" clrIdx="10">
    <p:extLst/>
  </p:cmAuthor>
  <p:cmAuthor id="11" name="Tashina Jirikovic" initials="TJ [9]" lastIdx="1" clrIdx="11">
    <p:extLst/>
  </p:cmAuthor>
  <p:cmAuthor id="12" name="Tashina Jirikovic" initials="TJ [10]" lastIdx="1" clrIdx="12">
    <p:extLst/>
  </p:cmAuthor>
  <p:cmAuthor id="13" name="Tashina Jirikovic" initials="TJ [11]" lastIdx="1" clrIdx="13">
    <p:extLst/>
  </p:cmAuthor>
  <p:cmAuthor id="14" name="Tashina Jirikovic" initials="TJ [12]" lastIdx="1" clrIdx="14">
    <p:extLst/>
  </p:cmAuthor>
  <p:cmAuthor id="15" name="Tashina Jirikovic" initials="TJ [13]" lastIdx="1" clrIdx="15">
    <p:extLst/>
  </p:cmAuthor>
  <p:cmAuthor id="16" name="Tashina Jirikovic" initials="TJ [14]" lastIdx="1" clrIdx="16">
    <p:extLst/>
  </p:cmAuthor>
  <p:cmAuthor id="17" name="Julie Hayes" initials="JH" lastIdx="1" clrIdx="17">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FF"/>
    <a:srgbClr val="99CCFF"/>
    <a:srgbClr val="FCB504"/>
    <a:srgbClr val="9F96E2"/>
    <a:srgbClr val="DDEEFF"/>
    <a:srgbClr val="D1E8FF"/>
    <a:srgbClr val="FFF1CD"/>
    <a:srgbClr val="FEDF90"/>
    <a:srgbClr val="7062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23" autoAdjust="0"/>
    <p:restoredTop sz="92759" autoAdjust="0"/>
  </p:normalViewPr>
  <p:slideViewPr>
    <p:cSldViewPr>
      <p:cViewPr varScale="1">
        <p:scale>
          <a:sx n="71" d="100"/>
          <a:sy n="71" d="100"/>
        </p:scale>
        <p:origin x="176" y="528"/>
      </p:cViewPr>
      <p:guideLst>
        <p:guide orient="horz" pos="2160"/>
        <p:guide pos="3840"/>
      </p:guideLst>
    </p:cSldViewPr>
  </p:slideViewPr>
  <p:outlineViewPr>
    <p:cViewPr>
      <p:scale>
        <a:sx n="33" d="100"/>
        <a:sy n="33" d="100"/>
      </p:scale>
      <p:origin x="0" y="-15156"/>
    </p:cViewPr>
  </p:outlineViewPr>
  <p:notesTextViewPr>
    <p:cViewPr>
      <p:scale>
        <a:sx n="3" d="2"/>
        <a:sy n="3" d="2"/>
      </p:scale>
      <p:origin x="0" y="0"/>
    </p:cViewPr>
  </p:notesTextViewPr>
  <p:sorterViewPr>
    <p:cViewPr varScale="1">
      <p:scale>
        <a:sx n="1" d="1"/>
        <a:sy n="1" d="1"/>
      </p:scale>
      <p:origin x="0" y="-9108"/>
    </p:cViewPr>
  </p:sorterViewPr>
  <p:notesViewPr>
    <p:cSldViewPr snapToGrid="0" snapToObjects="1">
      <p:cViewPr>
        <p:scale>
          <a:sx n="100" d="100"/>
          <a:sy n="100" d="100"/>
        </p:scale>
        <p:origin x="1758" y="-13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presProps" Target="presProps.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viewProps" Target="viewProp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notesMaster" Target="notesMasters/notesMaster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handoutMaster" Target="handoutMasters/handoutMaster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commentAuthors" Target="commentAuthor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6"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grist\AppData\Local\Box\Box%20Edit\Documents\GawD75vOYUmKSPP5aP26vw==\2017%20RCP%20Workbook%20Final%20for%20Fiddling.xlsx"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embeddings/oleObject2.bin"/></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3.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nas2\Q\SeventhPlan\Conservation%20Analysis\Ind\Industrial_tool_7thPlan%20v05.xlsm"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grist\AppData\Local\Box\Box%20Edit\Documents\GawD75vOYUmKSPP5aP26vw==\2017%20RCP%20Workbook%20Final%20for%20Fiddl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en-US" sz="2800"/>
              <a:t>Cumulative Regional Savings, All Mechanisms</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6732755153125153"/>
          <c:y val="0.1609219597550306"/>
          <c:w val="0.80547841663121766"/>
          <c:h val="0.73431968503937006"/>
        </c:manualLayout>
      </c:layout>
      <c:barChart>
        <c:barDir val="col"/>
        <c:grouping val="stacked"/>
        <c:varyColors val="0"/>
        <c:ser>
          <c:idx val="0"/>
          <c:order val="0"/>
          <c:tx>
            <c:strRef>
              <c:f>'&lt;-- Long Term Savings Pivot'!$B$4</c:f>
              <c:strCache>
                <c:ptCount val="1"/>
                <c:pt idx="0">
                  <c:v>BPA and Utility Program Savings (aMW)</c:v>
                </c:pt>
              </c:strCache>
            </c:strRef>
          </c:tx>
          <c:spPr>
            <a:solidFill>
              <a:schemeClr val="accent1"/>
            </a:solidFill>
            <a:ln>
              <a:noFill/>
            </a:ln>
            <a:effectLst/>
          </c:spPr>
          <c:invertIfNegative val="0"/>
          <c:cat>
            <c:numRef>
              <c:f>'&lt;-- Long Term Savings Pivot'!$A$5:$A$44</c:f>
              <c:numCache>
                <c:formatCode>General</c:formatCode>
                <c:ptCount val="40"/>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c:v>
                </c:pt>
                <c:pt idx="39">
                  <c:v>2017</c:v>
                </c:pt>
              </c:numCache>
            </c:numRef>
          </c:cat>
          <c:val>
            <c:numRef>
              <c:f>'&lt;-- Long Term Savings Pivot'!$B$5:$B$44</c:f>
              <c:numCache>
                <c:formatCode>_(* #,##0.00_);_(* \(#,##0.00\);_(* "-"??_);_(@_)</c:formatCode>
                <c:ptCount val="40"/>
                <c:pt idx="0">
                  <c:v>0.75982981735159827</c:v>
                </c:pt>
                <c:pt idx="1">
                  <c:v>11.381738762557077</c:v>
                </c:pt>
                <c:pt idx="2">
                  <c:v>42.248144300228304</c:v>
                </c:pt>
                <c:pt idx="3">
                  <c:v>79.289409830479457</c:v>
                </c:pt>
                <c:pt idx="4">
                  <c:v>143.66124030605022</c:v>
                </c:pt>
                <c:pt idx="5">
                  <c:v>236.70822055256849</c:v>
                </c:pt>
                <c:pt idx="6">
                  <c:v>271.71429617928084</c:v>
                </c:pt>
                <c:pt idx="7">
                  <c:v>301.36592825873288</c:v>
                </c:pt>
                <c:pt idx="8">
                  <c:v>334.3412530215183</c:v>
                </c:pt>
                <c:pt idx="9">
                  <c:v>352.43477850861876</c:v>
                </c:pt>
                <c:pt idx="10">
                  <c:v>382.70639867734025</c:v>
                </c:pt>
                <c:pt idx="11">
                  <c:v>421.85257129195213</c:v>
                </c:pt>
                <c:pt idx="12">
                  <c:v>459.97385093110739</c:v>
                </c:pt>
                <c:pt idx="13">
                  <c:v>493.15025967129003</c:v>
                </c:pt>
                <c:pt idx="14">
                  <c:v>565.50404131455491</c:v>
                </c:pt>
                <c:pt idx="15">
                  <c:v>684.6247185400116</c:v>
                </c:pt>
                <c:pt idx="16">
                  <c:v>791.17037034058239</c:v>
                </c:pt>
                <c:pt idx="17">
                  <c:v>923.51326841296532</c:v>
                </c:pt>
                <c:pt idx="18">
                  <c:v>1016.6314132648301</c:v>
                </c:pt>
                <c:pt idx="19">
                  <c:v>1074.3193277634703</c:v>
                </c:pt>
                <c:pt idx="20">
                  <c:v>1128.0525974017248</c:v>
                </c:pt>
                <c:pt idx="21">
                  <c:v>1161.9641630361791</c:v>
                </c:pt>
                <c:pt idx="22">
                  <c:v>1204.9334501637222</c:v>
                </c:pt>
                <c:pt idx="23">
                  <c:v>1320.8566893083478</c:v>
                </c:pt>
                <c:pt idx="24">
                  <c:v>1431.5174526944779</c:v>
                </c:pt>
                <c:pt idx="25">
                  <c:v>1530.9950640138272</c:v>
                </c:pt>
                <c:pt idx="26">
                  <c:v>1616.8619210655179</c:v>
                </c:pt>
                <c:pt idx="27">
                  <c:v>1721.3347387173294</c:v>
                </c:pt>
                <c:pt idx="28">
                  <c:v>1826.2767756574308</c:v>
                </c:pt>
                <c:pt idx="29">
                  <c:v>1956.2695727612022</c:v>
                </c:pt>
                <c:pt idx="30">
                  <c:v>2102.0010701632709</c:v>
                </c:pt>
                <c:pt idx="31">
                  <c:v>2267.3981438688697</c:v>
                </c:pt>
                <c:pt idx="32">
                  <c:v>2473.5518276385783</c:v>
                </c:pt>
                <c:pt idx="33">
                  <c:v>2700.9121805943391</c:v>
                </c:pt>
                <c:pt idx="34">
                  <c:v>2890.5050522649335</c:v>
                </c:pt>
                <c:pt idx="35">
                  <c:v>3098.266674343563</c:v>
                </c:pt>
                <c:pt idx="36">
                  <c:v>3289.0509764641138</c:v>
                </c:pt>
                <c:pt idx="37">
                  <c:v>3482.5224593116059</c:v>
                </c:pt>
                <c:pt idx="38">
                  <c:v>3704.1812074828799</c:v>
                </c:pt>
                <c:pt idx="39">
                  <c:v>3918.6304748069879</c:v>
                </c:pt>
              </c:numCache>
            </c:numRef>
          </c:val>
          <c:extLst>
            <c:ext xmlns:c16="http://schemas.microsoft.com/office/drawing/2014/chart" uri="{C3380CC4-5D6E-409C-BE32-E72D297353CC}">
              <c16:uniqueId val="{00000000-2151-42D6-9709-648A581747D0}"/>
            </c:ext>
          </c:extLst>
        </c:ser>
        <c:ser>
          <c:idx val="1"/>
          <c:order val="1"/>
          <c:tx>
            <c:strRef>
              <c:f>'&lt;-- Long Term Savings Pivot'!$C$4</c:f>
              <c:strCache>
                <c:ptCount val="1"/>
                <c:pt idx="0">
                  <c:v>NEEA Alliance Savings (aMW)</c:v>
                </c:pt>
              </c:strCache>
            </c:strRef>
          </c:tx>
          <c:spPr>
            <a:solidFill>
              <a:schemeClr val="accent2"/>
            </a:solidFill>
            <a:ln>
              <a:noFill/>
            </a:ln>
            <a:effectLst/>
          </c:spPr>
          <c:invertIfNegative val="0"/>
          <c:cat>
            <c:numRef>
              <c:f>'&lt;-- Long Term Savings Pivot'!$A$5:$A$44</c:f>
              <c:numCache>
                <c:formatCode>General</c:formatCode>
                <c:ptCount val="40"/>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c:v>
                </c:pt>
                <c:pt idx="39">
                  <c:v>2017</c:v>
                </c:pt>
              </c:numCache>
            </c:numRef>
          </c:cat>
          <c:val>
            <c:numRef>
              <c:f>'&lt;-- Long Term Savings Pivot'!$C$5:$C$44</c:f>
              <c:numCache>
                <c:formatCode>_(* #,##0.00_);_(* \(#,##0.00\);_(* "-"??_);_(@_)</c:formatCode>
                <c:ptCount val="4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3.9067874999999996</c:v>
                </c:pt>
                <c:pt idx="20">
                  <c:v>12.570600000000001</c:v>
                </c:pt>
                <c:pt idx="21">
                  <c:v>36.721650000000004</c:v>
                </c:pt>
                <c:pt idx="22">
                  <c:v>59.161650000000009</c:v>
                </c:pt>
                <c:pt idx="23">
                  <c:v>89.33165000000001</c:v>
                </c:pt>
                <c:pt idx="24">
                  <c:v>124.72194724696033</c:v>
                </c:pt>
                <c:pt idx="25">
                  <c:v>158.24890677723522</c:v>
                </c:pt>
                <c:pt idx="26">
                  <c:v>196.76517447755705</c:v>
                </c:pt>
                <c:pt idx="27">
                  <c:v>233.60360658080972</c:v>
                </c:pt>
                <c:pt idx="28">
                  <c:v>280.19201399122335</c:v>
                </c:pt>
                <c:pt idx="29">
                  <c:v>357.70575469363177</c:v>
                </c:pt>
                <c:pt idx="30">
                  <c:v>446.21117344363176</c:v>
                </c:pt>
                <c:pt idx="31">
                  <c:v>512.52216469363179</c:v>
                </c:pt>
                <c:pt idx="32">
                  <c:v>563.08185281144006</c:v>
                </c:pt>
                <c:pt idx="33">
                  <c:v>615.43745248130313</c:v>
                </c:pt>
                <c:pt idx="34">
                  <c:v>669.70740472239902</c:v>
                </c:pt>
                <c:pt idx="35">
                  <c:v>724.76760347582365</c:v>
                </c:pt>
                <c:pt idx="36">
                  <c:v>773.79646289204879</c:v>
                </c:pt>
                <c:pt idx="37">
                  <c:v>823.47108082687373</c:v>
                </c:pt>
                <c:pt idx="38">
                  <c:v>857.66236142048103</c:v>
                </c:pt>
                <c:pt idx="39">
                  <c:v>885.3625327457363</c:v>
                </c:pt>
              </c:numCache>
            </c:numRef>
          </c:val>
          <c:extLst>
            <c:ext xmlns:c16="http://schemas.microsoft.com/office/drawing/2014/chart" uri="{C3380CC4-5D6E-409C-BE32-E72D297353CC}">
              <c16:uniqueId val="{00000001-2151-42D6-9709-648A581747D0}"/>
            </c:ext>
          </c:extLst>
        </c:ser>
        <c:ser>
          <c:idx val="2"/>
          <c:order val="2"/>
          <c:tx>
            <c:strRef>
              <c:f>'&lt;-- Long Term Savings Pivot'!$D$4</c:f>
              <c:strCache>
                <c:ptCount val="1"/>
                <c:pt idx="0">
                  <c:v>State Code Savings (aMW)</c:v>
                </c:pt>
              </c:strCache>
            </c:strRef>
          </c:tx>
          <c:spPr>
            <a:solidFill>
              <a:schemeClr val="accent3"/>
            </a:solidFill>
            <a:ln>
              <a:noFill/>
            </a:ln>
            <a:effectLst/>
          </c:spPr>
          <c:invertIfNegative val="0"/>
          <c:cat>
            <c:numRef>
              <c:f>'&lt;-- Long Term Savings Pivot'!$A$5:$A$44</c:f>
              <c:numCache>
                <c:formatCode>General</c:formatCode>
                <c:ptCount val="40"/>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c:v>
                </c:pt>
                <c:pt idx="39">
                  <c:v>2017</c:v>
                </c:pt>
              </c:numCache>
            </c:numRef>
          </c:cat>
          <c:val>
            <c:numRef>
              <c:f>'&lt;-- Long Term Savings Pivot'!$D$5:$D$44</c:f>
              <c:numCache>
                <c:formatCode>_(* #,##0.00_);_(* \(#,##0.00\);_(* "-"??_);_(@_)</c:formatCode>
                <c:ptCount val="40"/>
                <c:pt idx="0">
                  <c:v>0</c:v>
                </c:pt>
                <c:pt idx="1">
                  <c:v>0</c:v>
                </c:pt>
                <c:pt idx="2">
                  <c:v>0</c:v>
                </c:pt>
                <c:pt idx="3">
                  <c:v>0</c:v>
                </c:pt>
                <c:pt idx="4">
                  <c:v>0</c:v>
                </c:pt>
                <c:pt idx="5">
                  <c:v>0</c:v>
                </c:pt>
                <c:pt idx="6">
                  <c:v>0</c:v>
                </c:pt>
                <c:pt idx="7">
                  <c:v>0</c:v>
                </c:pt>
                <c:pt idx="8">
                  <c:v>0</c:v>
                </c:pt>
                <c:pt idx="9">
                  <c:v>13.210691968266593</c:v>
                </c:pt>
                <c:pt idx="10">
                  <c:v>25.562297218782057</c:v>
                </c:pt>
                <c:pt idx="11">
                  <c:v>39.720869974802959</c:v>
                </c:pt>
                <c:pt idx="12">
                  <c:v>54.483086374907458</c:v>
                </c:pt>
                <c:pt idx="13">
                  <c:v>66.698671866281614</c:v>
                </c:pt>
                <c:pt idx="14">
                  <c:v>87.393963695340688</c:v>
                </c:pt>
                <c:pt idx="15">
                  <c:v>109.67285806738144</c:v>
                </c:pt>
                <c:pt idx="16">
                  <c:v>134.55381170830657</c:v>
                </c:pt>
                <c:pt idx="17">
                  <c:v>169.23670656594027</c:v>
                </c:pt>
                <c:pt idx="18">
                  <c:v>206.71989968228587</c:v>
                </c:pt>
                <c:pt idx="19">
                  <c:v>249.0280804412146</c:v>
                </c:pt>
                <c:pt idx="20">
                  <c:v>295.4922183180949</c:v>
                </c:pt>
                <c:pt idx="21">
                  <c:v>346.05147812426196</c:v>
                </c:pt>
                <c:pt idx="22">
                  <c:v>393.47534170560539</c:v>
                </c:pt>
                <c:pt idx="23">
                  <c:v>435.16058707507614</c:v>
                </c:pt>
                <c:pt idx="24">
                  <c:v>472.51577070920206</c:v>
                </c:pt>
                <c:pt idx="25">
                  <c:v>516.04542531999164</c:v>
                </c:pt>
                <c:pt idx="26">
                  <c:v>559.74187423074534</c:v>
                </c:pt>
                <c:pt idx="27">
                  <c:v>603.61059177648792</c:v>
                </c:pt>
                <c:pt idx="28">
                  <c:v>647.65723196471492</c:v>
                </c:pt>
                <c:pt idx="29">
                  <c:v>691.88763437240027</c:v>
                </c:pt>
                <c:pt idx="30">
                  <c:v>736.30783023654931</c:v>
                </c:pt>
                <c:pt idx="31">
                  <c:v>780.72802610069834</c:v>
                </c:pt>
                <c:pt idx="32">
                  <c:v>780.76802610069831</c:v>
                </c:pt>
                <c:pt idx="33">
                  <c:v>780.80802610069827</c:v>
                </c:pt>
                <c:pt idx="34">
                  <c:v>783.90802610069829</c:v>
                </c:pt>
                <c:pt idx="35">
                  <c:v>789.10802610069834</c:v>
                </c:pt>
                <c:pt idx="36">
                  <c:v>798.90802610069829</c:v>
                </c:pt>
                <c:pt idx="37">
                  <c:v>808.19298148932774</c:v>
                </c:pt>
                <c:pt idx="38">
                  <c:v>808.19298148932774</c:v>
                </c:pt>
                <c:pt idx="39">
                  <c:v>808.87298148932769</c:v>
                </c:pt>
              </c:numCache>
            </c:numRef>
          </c:val>
          <c:extLst>
            <c:ext xmlns:c16="http://schemas.microsoft.com/office/drawing/2014/chart" uri="{C3380CC4-5D6E-409C-BE32-E72D297353CC}">
              <c16:uniqueId val="{00000002-2151-42D6-9709-648A581747D0}"/>
            </c:ext>
          </c:extLst>
        </c:ser>
        <c:ser>
          <c:idx val="3"/>
          <c:order val="3"/>
          <c:tx>
            <c:strRef>
              <c:f>'&lt;-- Long Term Savings Pivot'!$E$4</c:f>
              <c:strCache>
                <c:ptCount val="1"/>
                <c:pt idx="0">
                  <c:v>Federal Standards Savings (aMW)</c:v>
                </c:pt>
              </c:strCache>
            </c:strRef>
          </c:tx>
          <c:spPr>
            <a:solidFill>
              <a:schemeClr val="accent4"/>
            </a:solidFill>
            <a:ln>
              <a:noFill/>
            </a:ln>
            <a:effectLst/>
          </c:spPr>
          <c:invertIfNegative val="0"/>
          <c:cat>
            <c:numRef>
              <c:f>'&lt;-- Long Term Savings Pivot'!$A$5:$A$44</c:f>
              <c:numCache>
                <c:formatCode>General</c:formatCode>
                <c:ptCount val="40"/>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c:v>
                </c:pt>
                <c:pt idx="39">
                  <c:v>2017</c:v>
                </c:pt>
              </c:numCache>
            </c:numRef>
          </c:cat>
          <c:val>
            <c:numRef>
              <c:f>'&lt;-- Long Term Savings Pivot'!$E$5:$E$44</c:f>
              <c:numCache>
                <c:formatCode>_(* #,##0.00_);_(* \(#,##0.00\);_(* "-"??_);_(@_)</c:formatCode>
                <c:ptCount val="40"/>
                <c:pt idx="0">
                  <c:v>0</c:v>
                </c:pt>
                <c:pt idx="1">
                  <c:v>0</c:v>
                </c:pt>
                <c:pt idx="2">
                  <c:v>0</c:v>
                </c:pt>
                <c:pt idx="3">
                  <c:v>0</c:v>
                </c:pt>
                <c:pt idx="4">
                  <c:v>0</c:v>
                </c:pt>
                <c:pt idx="5">
                  <c:v>0</c:v>
                </c:pt>
                <c:pt idx="6">
                  <c:v>0</c:v>
                </c:pt>
                <c:pt idx="7">
                  <c:v>0</c:v>
                </c:pt>
                <c:pt idx="8">
                  <c:v>0</c:v>
                </c:pt>
                <c:pt idx="9">
                  <c:v>0</c:v>
                </c:pt>
                <c:pt idx="10">
                  <c:v>0</c:v>
                </c:pt>
                <c:pt idx="11">
                  <c:v>0</c:v>
                </c:pt>
                <c:pt idx="12">
                  <c:v>13.326878256568099</c:v>
                </c:pt>
                <c:pt idx="13">
                  <c:v>25.36677138040157</c:v>
                </c:pt>
                <c:pt idx="14">
                  <c:v>39.016256324319968</c:v>
                </c:pt>
                <c:pt idx="15">
                  <c:v>57.943846960447715</c:v>
                </c:pt>
                <c:pt idx="16">
                  <c:v>89.476379229147625</c:v>
                </c:pt>
                <c:pt idx="17">
                  <c:v>121.94891304637184</c:v>
                </c:pt>
                <c:pt idx="18">
                  <c:v>157.16434445578176</c:v>
                </c:pt>
                <c:pt idx="19">
                  <c:v>196.01162683023526</c:v>
                </c:pt>
                <c:pt idx="20">
                  <c:v>238.51356249259339</c:v>
                </c:pt>
                <c:pt idx="21">
                  <c:v>283.85616951791678</c:v>
                </c:pt>
                <c:pt idx="22">
                  <c:v>330.20400415719382</c:v>
                </c:pt>
                <c:pt idx="23">
                  <c:v>381.18530857930119</c:v>
                </c:pt>
                <c:pt idx="24">
                  <c:v>442.19938914522032</c:v>
                </c:pt>
                <c:pt idx="25">
                  <c:v>480.59080465025284</c:v>
                </c:pt>
                <c:pt idx="26">
                  <c:v>535.49929920241664</c:v>
                </c:pt>
                <c:pt idx="27">
                  <c:v>594.00923184565249</c:v>
                </c:pt>
                <c:pt idx="28">
                  <c:v>652.5012051089268</c:v>
                </c:pt>
                <c:pt idx="29">
                  <c:v>718.61322101609755</c:v>
                </c:pt>
                <c:pt idx="30">
                  <c:v>786.3581166316261</c:v>
                </c:pt>
                <c:pt idx="31">
                  <c:v>854.10301224715465</c:v>
                </c:pt>
                <c:pt idx="32">
                  <c:v>863.41436159114096</c:v>
                </c:pt>
                <c:pt idx="33">
                  <c:v>872.82000993743623</c:v>
                </c:pt>
                <c:pt idx="34">
                  <c:v>882.065383686725</c:v>
                </c:pt>
                <c:pt idx="35">
                  <c:v>891.83464878096106</c:v>
                </c:pt>
                <c:pt idx="36">
                  <c:v>906.81082252377485</c:v>
                </c:pt>
                <c:pt idx="37">
                  <c:v>963.26082252377489</c:v>
                </c:pt>
                <c:pt idx="38">
                  <c:v>963.26082252377489</c:v>
                </c:pt>
                <c:pt idx="39">
                  <c:v>963.26082252377489</c:v>
                </c:pt>
              </c:numCache>
            </c:numRef>
          </c:val>
          <c:extLst>
            <c:ext xmlns:c16="http://schemas.microsoft.com/office/drawing/2014/chart" uri="{C3380CC4-5D6E-409C-BE32-E72D297353CC}">
              <c16:uniqueId val="{00000003-2151-42D6-9709-648A581747D0}"/>
            </c:ext>
          </c:extLst>
        </c:ser>
        <c:ser>
          <c:idx val="4"/>
          <c:order val="4"/>
          <c:tx>
            <c:strRef>
              <c:f>'&lt;-- Long Term Savings Pivot'!$F$4</c:f>
              <c:strCache>
                <c:ptCount val="1"/>
                <c:pt idx="0">
                  <c:v>Market Momentum (aMW)</c:v>
                </c:pt>
              </c:strCache>
            </c:strRef>
          </c:tx>
          <c:spPr>
            <a:solidFill>
              <a:schemeClr val="accent5"/>
            </a:solidFill>
            <a:ln>
              <a:noFill/>
            </a:ln>
            <a:effectLst/>
          </c:spPr>
          <c:invertIfNegative val="0"/>
          <c:cat>
            <c:numRef>
              <c:f>'&lt;-- Long Term Savings Pivot'!$A$5:$A$44</c:f>
              <c:numCache>
                <c:formatCode>General</c:formatCode>
                <c:ptCount val="40"/>
                <c:pt idx="0">
                  <c:v>1978</c:v>
                </c:pt>
                <c:pt idx="1">
                  <c:v>1979</c:v>
                </c:pt>
                <c:pt idx="2">
                  <c:v>1980</c:v>
                </c:pt>
                <c:pt idx="3">
                  <c:v>1981</c:v>
                </c:pt>
                <c:pt idx="4">
                  <c:v>1982</c:v>
                </c:pt>
                <c:pt idx="5">
                  <c:v>1983</c:v>
                </c:pt>
                <c:pt idx="6">
                  <c:v>1984</c:v>
                </c:pt>
                <c:pt idx="7">
                  <c:v>1985</c:v>
                </c:pt>
                <c:pt idx="8">
                  <c:v>1986</c:v>
                </c:pt>
                <c:pt idx="9">
                  <c:v>1987</c:v>
                </c:pt>
                <c:pt idx="10">
                  <c:v>1988</c:v>
                </c:pt>
                <c:pt idx="11">
                  <c:v>1989</c:v>
                </c:pt>
                <c:pt idx="12">
                  <c:v>1990</c:v>
                </c:pt>
                <c:pt idx="13">
                  <c:v>1991</c:v>
                </c:pt>
                <c:pt idx="14">
                  <c:v>1992</c:v>
                </c:pt>
                <c:pt idx="15">
                  <c:v>1993</c:v>
                </c:pt>
                <c:pt idx="16">
                  <c:v>1994</c:v>
                </c:pt>
                <c:pt idx="17">
                  <c:v>1995</c:v>
                </c:pt>
                <c:pt idx="18">
                  <c:v>1996</c:v>
                </c:pt>
                <c:pt idx="19">
                  <c:v>1997</c:v>
                </c:pt>
                <c:pt idx="20">
                  <c:v>1998</c:v>
                </c:pt>
                <c:pt idx="21">
                  <c:v>1999</c:v>
                </c:pt>
                <c:pt idx="22">
                  <c:v>2000</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c:v>
                </c:pt>
                <c:pt idx="39">
                  <c:v>2017</c:v>
                </c:pt>
              </c:numCache>
            </c:numRef>
          </c:cat>
          <c:val>
            <c:numRef>
              <c:f>'&lt;-- Long Term Savings Pivot'!$F$5:$F$44</c:f>
              <c:numCache>
                <c:formatCode>_(* #,##0.00_);_(* \(#,##0.00\);_(* "-"??_);_(@_)</c:formatCode>
                <c:ptCount val="4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29.4</c:v>
                </c:pt>
                <c:pt idx="33">
                  <c:v>58.8</c:v>
                </c:pt>
                <c:pt idx="34">
                  <c:v>88.199999999999989</c:v>
                </c:pt>
                <c:pt idx="35">
                  <c:v>117.6</c:v>
                </c:pt>
                <c:pt idx="36">
                  <c:v>147</c:v>
                </c:pt>
                <c:pt idx="37">
                  <c:v>147</c:v>
                </c:pt>
                <c:pt idx="38">
                  <c:v>98.168505347255092</c:v>
                </c:pt>
                <c:pt idx="39">
                  <c:v>56.681554893359994</c:v>
                </c:pt>
              </c:numCache>
            </c:numRef>
          </c:val>
          <c:extLst>
            <c:ext xmlns:c16="http://schemas.microsoft.com/office/drawing/2014/chart" uri="{C3380CC4-5D6E-409C-BE32-E72D297353CC}">
              <c16:uniqueId val="{00000004-2151-42D6-9709-648A581747D0}"/>
            </c:ext>
          </c:extLst>
        </c:ser>
        <c:dLbls>
          <c:showLegendKey val="0"/>
          <c:showVal val="0"/>
          <c:showCatName val="0"/>
          <c:showSerName val="0"/>
          <c:showPercent val="0"/>
          <c:showBubbleSize val="0"/>
        </c:dLbls>
        <c:gapWidth val="150"/>
        <c:overlap val="100"/>
        <c:axId val="497180200"/>
        <c:axId val="497180592"/>
      </c:barChart>
      <c:catAx>
        <c:axId val="497180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36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497180592"/>
        <c:crosses val="autoZero"/>
        <c:auto val="1"/>
        <c:lblAlgn val="ctr"/>
        <c:lblOffset val="100"/>
        <c:noMultiLvlLbl val="0"/>
      </c:catAx>
      <c:valAx>
        <c:axId val="497180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a:t>aMW</a:t>
                </a:r>
              </a:p>
            </c:rich>
          </c:tx>
          <c:layout>
            <c:manualLayout>
              <c:xMode val="edge"/>
              <c:yMode val="edge"/>
              <c:x val="1.6932866853605812E-2"/>
              <c:y val="0.4424985126859141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97180200"/>
        <c:crosses val="autoZero"/>
        <c:crossBetween val="between"/>
      </c:valAx>
      <c:spPr>
        <a:noFill/>
        <a:ln>
          <a:noFill/>
        </a:ln>
        <a:effectLst/>
      </c:spPr>
    </c:plotArea>
    <c:legend>
      <c:legendPos val="r"/>
      <c:layout>
        <c:manualLayout>
          <c:xMode val="edge"/>
          <c:yMode val="edge"/>
          <c:x val="0.1884922717993584"/>
          <c:y val="0.15486543609518055"/>
          <c:w val="0.48688899181719925"/>
          <c:h val="0.33626146398225948"/>
        </c:manualLayout>
      </c:layout>
      <c:overlay val="0"/>
      <c:spPr>
        <a:solidFill>
          <a:schemeClr val="bg1"/>
        </a:solidFill>
        <a:ln>
          <a:solidFill>
            <a:schemeClr val="accent1"/>
          </a:solid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8817742193102"/>
          <c:y val="8.371694985495233E-2"/>
          <c:w val="0.80134048576254258"/>
          <c:h val="0.6143866556154165"/>
        </c:manualLayout>
      </c:layout>
      <c:lineChart>
        <c:grouping val="standard"/>
        <c:varyColors val="0"/>
        <c:ser>
          <c:idx val="0"/>
          <c:order val="0"/>
          <c:tx>
            <c:strRef>
              <c:f>'4 states'!$E$1165</c:f>
              <c:strCache>
                <c:ptCount val="1"/>
                <c:pt idx="0">
                  <c:v>Annual Average Regional Per Capita Use</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1"/>
            <c:dispEq val="1"/>
            <c:trendlineLbl>
              <c:layout>
                <c:manualLayout>
                  <c:x val="-0.26432049918780864"/>
                  <c:y val="4.6162864528174495E-2"/>
                </c:manualLayout>
              </c:layout>
              <c:tx>
                <c:rich>
                  <a:bodyPr rot="0" vert="horz"/>
                  <a:lstStyle/>
                  <a:p>
                    <a:pPr>
                      <a:defRPr/>
                    </a:pPr>
                    <a:r>
                      <a:rPr lang="en-US"/>
                      <a:t>y = -2.9741x + 410.5</a:t>
                    </a:r>
                    <a:br>
                      <a:rPr lang="en-US"/>
                    </a:br>
                    <a:r>
                      <a:rPr lang="en-US"/>
                      <a:t>R² = 0.7695</a:t>
                    </a:r>
                  </a:p>
                </c:rich>
              </c:tx>
              <c:numFmt formatCode="General" sourceLinked="0"/>
              <c:spPr>
                <a:noFill/>
                <a:ln>
                  <a:noFill/>
                </a:ln>
                <a:effectLst/>
              </c:spPr>
            </c:trendlineLbl>
          </c:trendline>
          <c:cat>
            <c:numRef>
              <c:f>'4 states'!$AE$1160:$BI$1160</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'4 states'!$AE$1165:$BI$1165</c:f>
              <c:numCache>
                <c:formatCode>General</c:formatCode>
                <c:ptCount val="26"/>
                <c:pt idx="0">
                  <c:v>398.25</c:v>
                </c:pt>
                <c:pt idx="1">
                  <c:v>396</c:v>
                </c:pt>
                <c:pt idx="2">
                  <c:v>387</c:v>
                </c:pt>
                <c:pt idx="3">
                  <c:v>387.5</c:v>
                </c:pt>
                <c:pt idx="4">
                  <c:v>384</c:v>
                </c:pt>
                <c:pt idx="5">
                  <c:v>387.25</c:v>
                </c:pt>
                <c:pt idx="6">
                  <c:v>392.25</c:v>
                </c:pt>
                <c:pt idx="7">
                  <c:v>381</c:v>
                </c:pt>
                <c:pt idx="8">
                  <c:v>387.25</c:v>
                </c:pt>
                <c:pt idx="9">
                  <c:v>394</c:v>
                </c:pt>
                <c:pt idx="10">
                  <c:v>391.75</c:v>
                </c:pt>
                <c:pt idx="11">
                  <c:v>350.25</c:v>
                </c:pt>
                <c:pt idx="12">
                  <c:v>345.5</c:v>
                </c:pt>
                <c:pt idx="13">
                  <c:v>335.5</c:v>
                </c:pt>
                <c:pt idx="14">
                  <c:v>345.25</c:v>
                </c:pt>
                <c:pt idx="15">
                  <c:v>350.75</c:v>
                </c:pt>
                <c:pt idx="16">
                  <c:v>358.25</c:v>
                </c:pt>
                <c:pt idx="17">
                  <c:v>362.25</c:v>
                </c:pt>
                <c:pt idx="18">
                  <c:v>351.75</c:v>
                </c:pt>
                <c:pt idx="19">
                  <c:v>332</c:v>
                </c:pt>
                <c:pt idx="20">
                  <c:v>322.25</c:v>
                </c:pt>
                <c:pt idx="21">
                  <c:v>322.5</c:v>
                </c:pt>
                <c:pt idx="22">
                  <c:v>314.75</c:v>
                </c:pt>
                <c:pt idx="23">
                  <c:v>318</c:v>
                </c:pt>
                <c:pt idx="24">
                  <c:v>312</c:v>
                </c:pt>
                <c:pt idx="25">
                  <c:v>303</c:v>
                </c:pt>
              </c:numCache>
            </c:numRef>
          </c:val>
          <c:smooth val="0"/>
          <c:extLst>
            <c:ext xmlns:c16="http://schemas.microsoft.com/office/drawing/2014/chart" uri="{C3380CC4-5D6E-409C-BE32-E72D297353CC}">
              <c16:uniqueId val="{00000001-77E6-43EF-9D72-7F5F183213CC}"/>
            </c:ext>
          </c:extLst>
        </c:ser>
        <c:ser>
          <c:idx val="1"/>
          <c:order val="1"/>
          <c:tx>
            <c:strRef>
              <c:f>'4 states'!$E$1166</c:f>
              <c:strCache>
                <c:ptCount val="1"/>
                <c:pt idx="0">
                  <c:v>Regional Average Per Capita Use in 1990</c:v>
                </c:pt>
              </c:strCache>
            </c:strRef>
          </c:tx>
          <c:spPr>
            <a:ln w="28575" cap="rnd">
              <a:solidFill>
                <a:schemeClr val="accent2"/>
              </a:solidFill>
              <a:round/>
            </a:ln>
            <a:effectLst/>
          </c:spPr>
          <c:marker>
            <c:symbol val="none"/>
          </c:marker>
          <c:cat>
            <c:numRef>
              <c:f>'4 states'!$AE$1160:$BI$1160</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'4 states'!$AE$1166:$BI$1166</c:f>
              <c:numCache>
                <c:formatCode>General</c:formatCode>
                <c:ptCount val="26"/>
                <c:pt idx="0">
                  <c:v>398.25</c:v>
                </c:pt>
                <c:pt idx="1">
                  <c:v>398.25</c:v>
                </c:pt>
                <c:pt idx="2">
                  <c:v>398.25</c:v>
                </c:pt>
                <c:pt idx="3">
                  <c:v>398.25</c:v>
                </c:pt>
                <c:pt idx="4">
                  <c:v>398.25</c:v>
                </c:pt>
                <c:pt idx="5">
                  <c:v>398.25</c:v>
                </c:pt>
                <c:pt idx="6">
                  <c:v>398.25</c:v>
                </c:pt>
                <c:pt idx="7">
                  <c:v>398.25</c:v>
                </c:pt>
                <c:pt idx="8">
                  <c:v>398.25</c:v>
                </c:pt>
                <c:pt idx="9">
                  <c:v>398.25</c:v>
                </c:pt>
                <c:pt idx="10">
                  <c:v>398.25</c:v>
                </c:pt>
                <c:pt idx="11">
                  <c:v>398.25</c:v>
                </c:pt>
                <c:pt idx="12">
                  <c:v>398.25</c:v>
                </c:pt>
                <c:pt idx="13">
                  <c:v>398.25</c:v>
                </c:pt>
                <c:pt idx="14">
                  <c:v>398.25</c:v>
                </c:pt>
                <c:pt idx="15">
                  <c:v>398.25</c:v>
                </c:pt>
                <c:pt idx="16">
                  <c:v>398.25</c:v>
                </c:pt>
                <c:pt idx="17">
                  <c:v>398.25</c:v>
                </c:pt>
                <c:pt idx="18">
                  <c:v>398.25</c:v>
                </c:pt>
                <c:pt idx="19">
                  <c:v>398.25</c:v>
                </c:pt>
                <c:pt idx="20">
                  <c:v>398.25</c:v>
                </c:pt>
                <c:pt idx="21">
                  <c:v>398.25</c:v>
                </c:pt>
                <c:pt idx="22">
                  <c:v>398.25</c:v>
                </c:pt>
                <c:pt idx="23">
                  <c:v>398.25</c:v>
                </c:pt>
                <c:pt idx="24">
                  <c:v>398.25</c:v>
                </c:pt>
                <c:pt idx="25">
                  <c:v>398.25</c:v>
                </c:pt>
              </c:numCache>
            </c:numRef>
          </c:val>
          <c:smooth val="0"/>
          <c:extLst>
            <c:ext xmlns:c16="http://schemas.microsoft.com/office/drawing/2014/chart" uri="{C3380CC4-5D6E-409C-BE32-E72D297353CC}">
              <c16:uniqueId val="{00000002-77E6-43EF-9D72-7F5F183213CC}"/>
            </c:ext>
          </c:extLst>
        </c:ser>
        <c:dLbls>
          <c:showLegendKey val="0"/>
          <c:showVal val="0"/>
          <c:showCatName val="0"/>
          <c:showSerName val="0"/>
          <c:showPercent val="0"/>
          <c:showBubbleSize val="0"/>
        </c:dLbls>
        <c:smooth val="0"/>
        <c:axId val="569732224"/>
        <c:axId val="569732616"/>
      </c:lineChart>
      <c:catAx>
        <c:axId val="569732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400"/>
            </a:pPr>
            <a:endParaRPr lang="en-US"/>
          </a:p>
        </c:txPr>
        <c:crossAx val="569732616"/>
        <c:crosses val="autoZero"/>
        <c:auto val="1"/>
        <c:lblAlgn val="ctr"/>
        <c:lblOffset val="100"/>
        <c:tickLblSkip val="5"/>
        <c:noMultiLvlLbl val="0"/>
      </c:catAx>
      <c:valAx>
        <c:axId val="569732616"/>
        <c:scaling>
          <c:orientation val="minMax"/>
          <c:min val="25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1800" b="1"/>
                </a:pPr>
                <a:r>
                  <a:rPr lang="en-US" sz="1800" b="1"/>
                  <a:t> Annual Per Capita Total Energy Use </a:t>
                </a:r>
              </a:p>
              <a:p>
                <a:pPr>
                  <a:defRPr sz="1800" b="1"/>
                </a:pPr>
                <a:r>
                  <a:rPr lang="en-US" sz="1800" b="1"/>
                  <a:t> (Million BTUs/person/year)</a:t>
                </a:r>
              </a:p>
            </c:rich>
          </c:tx>
          <c:layout>
            <c:manualLayout>
              <c:xMode val="edge"/>
              <c:yMode val="edge"/>
              <c:x val="1.0708493169123092E-2"/>
              <c:y val="0.116058403639622"/>
            </c:manualLayout>
          </c:layout>
          <c:overlay val="0"/>
        </c:title>
        <c:numFmt formatCode="General" sourceLinked="1"/>
        <c:majorTickMark val="none"/>
        <c:minorTickMark val="none"/>
        <c:tickLblPos val="nextTo"/>
        <c:spPr>
          <a:noFill/>
          <a:ln>
            <a:noFill/>
          </a:ln>
          <a:effectLst/>
        </c:spPr>
        <c:txPr>
          <a:bodyPr rot="-60000000" vert="horz"/>
          <a:lstStyle/>
          <a:p>
            <a:pPr>
              <a:defRPr sz="1600"/>
            </a:pPr>
            <a:endParaRPr lang="en-US"/>
          </a:p>
        </c:txPr>
        <c:crossAx val="569732224"/>
        <c:crosses val="autoZero"/>
        <c:crossBetween val="between"/>
      </c:valAx>
      <c:spPr>
        <a:noFill/>
        <a:ln>
          <a:noFill/>
        </a:ln>
        <a:effectLst/>
      </c:spPr>
    </c:plotArea>
    <c:legend>
      <c:legendPos val="b"/>
      <c:layout>
        <c:manualLayout>
          <c:xMode val="edge"/>
          <c:yMode val="edge"/>
          <c:x val="0.26282798487047127"/>
          <c:y val="0.83295384883401791"/>
          <c:w val="0.6017541557305337"/>
          <c:h val="0.14483206938915008"/>
        </c:manualLayout>
      </c:layout>
      <c:overlay val="0"/>
      <c:spPr>
        <a:noFill/>
        <a:ln>
          <a:solidFill>
            <a:schemeClr val="tx1"/>
          </a:solidFill>
        </a:ln>
        <a:effectLst/>
      </c:spPr>
      <c:txPr>
        <a:bodyPr rot="0" vert="horz"/>
        <a:lstStyle/>
        <a:p>
          <a:pPr>
            <a:defRPr sz="1600" b="1"/>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100" b="0"/>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dirty="0"/>
              <a:t>Changes in Electric Intensity</a:t>
            </a:r>
            <a:r>
              <a:rPr lang="en-US" sz="2800" baseline="0" dirty="0"/>
              <a:t> Since 1990</a:t>
            </a:r>
            <a:endParaRPr lang="en-US" sz="2800" dirty="0"/>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217985909656033"/>
          <c:y val="0.1203574606079318"/>
          <c:w val="0.78173826955841053"/>
          <c:h val="0.64547369306879354"/>
        </c:manualLayout>
      </c:layout>
      <c:barChart>
        <c:barDir val="col"/>
        <c:grouping val="clustered"/>
        <c:varyColors val="0"/>
        <c:ser>
          <c:idx val="1"/>
          <c:order val="0"/>
          <c:tx>
            <c:strRef>
              <c:f>Sheet1!$B$1</c:f>
              <c:strCache>
                <c:ptCount val="1"/>
                <c:pt idx="0">
                  <c:v>2015 Electricity Demand with 1990 energy intensities (aMW) </c:v>
                </c:pt>
              </c:strCache>
            </c:strRef>
          </c:tx>
          <c:spPr>
            <a:solidFill>
              <a:schemeClr val="accent2"/>
            </a:solidFill>
            <a:ln>
              <a:noFill/>
            </a:ln>
            <a:effectLst/>
          </c:spPr>
          <c:invertIfNegative val="0"/>
          <c:cat>
            <c:strRef>
              <c:f>Sheet1!$A$2:$A$4</c:f>
              <c:strCache>
                <c:ptCount val="3"/>
                <c:pt idx="0">
                  <c:v>Residential* </c:v>
                </c:pt>
                <c:pt idx="1">
                  <c:v>Commercial* </c:v>
                </c:pt>
                <c:pt idx="2">
                  <c:v>Industrial</c:v>
                </c:pt>
              </c:strCache>
            </c:strRef>
          </c:cat>
          <c:val>
            <c:numRef>
              <c:f>Sheet1!$B$2:$B$4</c:f>
              <c:numCache>
                <c:formatCode>#,##0</c:formatCode>
                <c:ptCount val="3"/>
                <c:pt idx="0">
                  <c:v>8308</c:v>
                </c:pt>
                <c:pt idx="1">
                  <c:v>8452</c:v>
                </c:pt>
                <c:pt idx="2">
                  <c:v>12668</c:v>
                </c:pt>
              </c:numCache>
            </c:numRef>
          </c:val>
          <c:extLst>
            <c:ext xmlns:c16="http://schemas.microsoft.com/office/drawing/2014/chart" uri="{C3380CC4-5D6E-409C-BE32-E72D297353CC}">
              <c16:uniqueId val="{00000001-DDC8-4FC4-907D-8D5A6664F597}"/>
            </c:ext>
          </c:extLst>
        </c:ser>
        <c:ser>
          <c:idx val="0"/>
          <c:order val="1"/>
          <c:tx>
            <c:strRef>
              <c:f>Sheet1!$C$1</c:f>
              <c:strCache>
                <c:ptCount val="1"/>
                <c:pt idx="0">
                  <c:v>WN 2015 Electricity Demand (aMW) </c:v>
                </c:pt>
              </c:strCache>
            </c:strRef>
          </c:tx>
          <c:spPr>
            <a:solidFill>
              <a:schemeClr val="accent1"/>
            </a:solidFill>
            <a:ln>
              <a:noFill/>
            </a:ln>
            <a:effectLst/>
          </c:spPr>
          <c:invertIfNegative val="0"/>
          <c:cat>
            <c:strRef>
              <c:f>Sheet1!$A$2:$A$4</c:f>
              <c:strCache>
                <c:ptCount val="3"/>
                <c:pt idx="0">
                  <c:v>Residential* </c:v>
                </c:pt>
                <c:pt idx="1">
                  <c:v>Commercial* </c:v>
                </c:pt>
                <c:pt idx="2">
                  <c:v>Industrial</c:v>
                </c:pt>
              </c:strCache>
            </c:strRef>
          </c:cat>
          <c:val>
            <c:numRef>
              <c:f>Sheet1!$C$2:$C$4</c:f>
              <c:numCache>
                <c:formatCode>#,##0</c:formatCode>
                <c:ptCount val="3"/>
                <c:pt idx="0">
                  <c:v>7404</c:v>
                </c:pt>
                <c:pt idx="1">
                  <c:v>6071</c:v>
                </c:pt>
                <c:pt idx="2">
                  <c:v>4934</c:v>
                </c:pt>
              </c:numCache>
            </c:numRef>
          </c:val>
          <c:extLst>
            <c:ext xmlns:c16="http://schemas.microsoft.com/office/drawing/2014/chart" uri="{C3380CC4-5D6E-409C-BE32-E72D297353CC}">
              <c16:uniqueId val="{00000000-DDC8-4FC4-907D-8D5A6664F597}"/>
            </c:ext>
          </c:extLst>
        </c:ser>
        <c:dLbls>
          <c:showLegendKey val="0"/>
          <c:showVal val="0"/>
          <c:showCatName val="0"/>
          <c:showSerName val="0"/>
          <c:showPercent val="0"/>
          <c:showBubbleSize val="0"/>
        </c:dLbls>
        <c:gapWidth val="219"/>
        <c:overlap val="-27"/>
        <c:axId val="739680760"/>
        <c:axId val="739681088"/>
      </c:barChart>
      <c:catAx>
        <c:axId val="739680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39681088"/>
        <c:crosses val="autoZero"/>
        <c:auto val="1"/>
        <c:lblAlgn val="ctr"/>
        <c:lblOffset val="100"/>
        <c:noMultiLvlLbl val="0"/>
      </c:catAx>
      <c:valAx>
        <c:axId val="739681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dirty="0"/>
                  <a:t>Electric</a:t>
                </a:r>
                <a:r>
                  <a:rPr lang="en-US" baseline="0" dirty="0"/>
                  <a:t> Consumption –*Weather Normalized</a:t>
                </a:r>
                <a:endParaRPr lang="en-US" dirty="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39680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41804333281868"/>
          <c:y val="2.8918833095068645E-2"/>
          <c:w val="0.77958352632391537"/>
          <c:h val="0.70255058705050522"/>
        </c:manualLayout>
      </c:layout>
      <c:barChart>
        <c:barDir val="col"/>
        <c:grouping val="clustered"/>
        <c:varyColors val="0"/>
        <c:ser>
          <c:idx val="0"/>
          <c:order val="0"/>
          <c:tx>
            <c:v>Total energy consumed per dollar of real GSP (2012$)</c:v>
          </c:tx>
          <c:spPr>
            <a:solidFill>
              <a:schemeClr val="accent1"/>
            </a:solidFill>
            <a:ln>
              <a:noFill/>
            </a:ln>
            <a:effectLst/>
          </c:spPr>
          <c:invertIfNegative val="0"/>
          <c:trendline>
            <c:spPr>
              <a:ln w="19050" cap="rnd">
                <a:solidFill>
                  <a:schemeClr val="accent1"/>
                </a:solidFill>
                <a:prstDash val="sysDot"/>
              </a:ln>
              <a:effectLst/>
            </c:spPr>
            <c:trendlineType val="linear"/>
            <c:dispRSqr val="1"/>
            <c:dispEq val="1"/>
            <c:trendlineLbl>
              <c:layout>
                <c:manualLayout>
                  <c:x val="-1.7093512349417861E-2"/>
                  <c:y val="-0.19972988122247431"/>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cat>
            <c:numRef>
              <c:f>'sales frozen at 1985'!$B$30:$B$55</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'sales frozen at 1985'!$U$30:$U$55</c:f>
              <c:numCache>
                <c:formatCode>_(* #,##0.00_);_(* \(#,##0.00\);_(* "-"??_);_(@_)</c:formatCode>
                <c:ptCount val="26"/>
                <c:pt idx="0">
                  <c:v>10.953769322250199</c:v>
                </c:pt>
                <c:pt idx="1">
                  <c:v>10.841915386715879</c:v>
                </c:pt>
                <c:pt idx="2">
                  <c:v>10.399760894141924</c:v>
                </c:pt>
                <c:pt idx="3">
                  <c:v>9.9979994598955972</c:v>
                </c:pt>
                <c:pt idx="4">
                  <c:v>9.6527738876959308</c:v>
                </c:pt>
                <c:pt idx="5">
                  <c:v>9.6832520316220521</c:v>
                </c:pt>
                <c:pt idx="6">
                  <c:v>9.2476158683362861</c:v>
                </c:pt>
                <c:pt idx="7">
                  <c:v>8.8477424595925172</c:v>
                </c:pt>
                <c:pt idx="8">
                  <c:v>8.594380371165304</c:v>
                </c:pt>
                <c:pt idx="9">
                  <c:v>8.3974789955815439</c:v>
                </c:pt>
                <c:pt idx="10">
                  <c:v>8.034108405219655</c:v>
                </c:pt>
                <c:pt idx="11">
                  <c:v>7.4219134893006506</c:v>
                </c:pt>
                <c:pt idx="12">
                  <c:v>7.0087403587789519</c:v>
                </c:pt>
                <c:pt idx="13">
                  <c:v>6.7703409003498907</c:v>
                </c:pt>
                <c:pt idx="14">
                  <c:v>6.6957031522211485</c:v>
                </c:pt>
                <c:pt idx="15">
                  <c:v>6.5754862617164962</c:v>
                </c:pt>
                <c:pt idx="16">
                  <c:v>6.545834219745724</c:v>
                </c:pt>
                <c:pt idx="17">
                  <c:v>6.2939887581694762</c:v>
                </c:pt>
                <c:pt idx="18">
                  <c:v>6.147941079078489</c:v>
                </c:pt>
                <c:pt idx="19">
                  <c:v>6.1122044502730759</c:v>
                </c:pt>
                <c:pt idx="20">
                  <c:v>5.8669697735976714</c:v>
                </c:pt>
                <c:pt idx="21">
                  <c:v>5.8556031730125726</c:v>
                </c:pt>
                <c:pt idx="22">
                  <c:v>5.7071745907786742</c:v>
                </c:pt>
                <c:pt idx="23">
                  <c:v>5.7009955630006175</c:v>
                </c:pt>
                <c:pt idx="24">
                  <c:v>5.4922171905338404</c:v>
                </c:pt>
                <c:pt idx="25">
                  <c:v>5.2245753136815267</c:v>
                </c:pt>
              </c:numCache>
            </c:numRef>
          </c:val>
          <c:extLst>
            <c:ext xmlns:c16="http://schemas.microsoft.com/office/drawing/2014/chart" uri="{C3380CC4-5D6E-409C-BE32-E72D297353CC}">
              <c16:uniqueId val="{00000001-ABD3-4A17-A9F0-DFA419AA1312}"/>
            </c:ext>
          </c:extLst>
        </c:ser>
        <c:dLbls>
          <c:showLegendKey val="0"/>
          <c:showVal val="0"/>
          <c:showCatName val="0"/>
          <c:showSerName val="0"/>
          <c:showPercent val="0"/>
          <c:showBubbleSize val="0"/>
        </c:dLbls>
        <c:gapWidth val="150"/>
        <c:axId val="569733400"/>
        <c:axId val="567856680"/>
      </c:barChart>
      <c:lineChart>
        <c:grouping val="standard"/>
        <c:varyColors val="0"/>
        <c:ser>
          <c:idx val="1"/>
          <c:order val="1"/>
          <c:tx>
            <c:v>Total energy per 2012$ of GSP</c:v>
          </c:tx>
          <c:spPr>
            <a:ln w="28575" cap="rnd">
              <a:solidFill>
                <a:schemeClr val="accent2"/>
              </a:solidFill>
              <a:round/>
            </a:ln>
            <a:effectLst/>
          </c:spPr>
          <c:marker>
            <c:symbol val="none"/>
          </c:marker>
          <c:cat>
            <c:numRef>
              <c:f>'sales frozen at 1985'!$B$30:$B$55</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'sales frozen at 1985'!$V$30:$V$55</c:f>
              <c:numCache>
                <c:formatCode>_(* #,##0_);_(* \(#,##0\);_(* "-"??_);_(@_)</c:formatCode>
                <c:ptCount val="26"/>
                <c:pt idx="0">
                  <c:v>10.953769322250199</c:v>
                </c:pt>
                <c:pt idx="1">
                  <c:v>10.953769322250199</c:v>
                </c:pt>
                <c:pt idx="2">
                  <c:v>10.953769322250199</c:v>
                </c:pt>
                <c:pt idx="3">
                  <c:v>10.953769322250199</c:v>
                </c:pt>
                <c:pt idx="4">
                  <c:v>10.953769322250199</c:v>
                </c:pt>
                <c:pt idx="5">
                  <c:v>10.953769322250199</c:v>
                </c:pt>
                <c:pt idx="6">
                  <c:v>10.953769322250199</c:v>
                </c:pt>
                <c:pt idx="7">
                  <c:v>10.953769322250199</c:v>
                </c:pt>
                <c:pt idx="8">
                  <c:v>10.953769322250199</c:v>
                </c:pt>
                <c:pt idx="9">
                  <c:v>10.953769322250199</c:v>
                </c:pt>
                <c:pt idx="10">
                  <c:v>10.953769322250199</c:v>
                </c:pt>
                <c:pt idx="11">
                  <c:v>10.953769322250199</c:v>
                </c:pt>
                <c:pt idx="12">
                  <c:v>10.953769322250199</c:v>
                </c:pt>
                <c:pt idx="13">
                  <c:v>10.953769322250199</c:v>
                </c:pt>
                <c:pt idx="14">
                  <c:v>10.953769322250199</c:v>
                </c:pt>
                <c:pt idx="15">
                  <c:v>10.953769322250199</c:v>
                </c:pt>
                <c:pt idx="16">
                  <c:v>10.953769322250199</c:v>
                </c:pt>
                <c:pt idx="17">
                  <c:v>10.953769322250199</c:v>
                </c:pt>
                <c:pt idx="18">
                  <c:v>10.953769322250199</c:v>
                </c:pt>
                <c:pt idx="19">
                  <c:v>10.953769322250199</c:v>
                </c:pt>
                <c:pt idx="20">
                  <c:v>10.953769322250199</c:v>
                </c:pt>
                <c:pt idx="21">
                  <c:v>10.953769322250199</c:v>
                </c:pt>
                <c:pt idx="22">
                  <c:v>10.953769322250199</c:v>
                </c:pt>
                <c:pt idx="23">
                  <c:v>10.953769322250199</c:v>
                </c:pt>
                <c:pt idx="24">
                  <c:v>10.953769322250199</c:v>
                </c:pt>
                <c:pt idx="25">
                  <c:v>10.953769322250199</c:v>
                </c:pt>
              </c:numCache>
            </c:numRef>
          </c:val>
          <c:smooth val="0"/>
          <c:extLst>
            <c:ext xmlns:c16="http://schemas.microsoft.com/office/drawing/2014/chart" uri="{C3380CC4-5D6E-409C-BE32-E72D297353CC}">
              <c16:uniqueId val="{00000002-ABD3-4A17-A9F0-DFA419AA1312}"/>
            </c:ext>
          </c:extLst>
        </c:ser>
        <c:dLbls>
          <c:showLegendKey val="0"/>
          <c:showVal val="0"/>
          <c:showCatName val="0"/>
          <c:showSerName val="0"/>
          <c:showPercent val="0"/>
          <c:showBubbleSize val="0"/>
        </c:dLbls>
        <c:marker val="1"/>
        <c:smooth val="0"/>
        <c:axId val="569733400"/>
        <c:axId val="567856680"/>
      </c:lineChart>
      <c:catAx>
        <c:axId val="569733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67856680"/>
        <c:crosses val="autoZero"/>
        <c:auto val="1"/>
        <c:lblAlgn val="ctr"/>
        <c:lblOffset val="100"/>
        <c:tickLblSkip val="5"/>
        <c:noMultiLvlLbl val="0"/>
      </c:catAx>
      <c:valAx>
        <c:axId val="567856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2000"/>
                </a:pPr>
                <a:r>
                  <a:rPr lang="en-US" sz="2000"/>
                  <a:t>Energy Use/Dollar</a:t>
                </a:r>
                <a:r>
                  <a:rPr lang="en-US" sz="2000" baseline="0"/>
                  <a:t> of GSP</a:t>
                </a:r>
              </a:p>
              <a:p>
                <a:pPr>
                  <a:defRPr sz="2000"/>
                </a:pPr>
                <a:r>
                  <a:rPr lang="en-US" sz="2000" baseline="0"/>
                  <a:t>(1000 BTU/2012$)</a:t>
                </a:r>
                <a:endParaRPr lang="en-US" sz="2000"/>
              </a:p>
            </c:rich>
          </c:tx>
          <c:overlay val="0"/>
        </c:title>
        <c:numFmt formatCode="_(* #,##0.0_);_(* \(#,##0.0\);_(* &quot;-&quot;?_);_(@_)"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69733400"/>
        <c:crosses val="autoZero"/>
        <c:crossBetween val="between"/>
      </c:valAx>
      <c:spPr>
        <a:noFill/>
        <a:ln>
          <a:noFill/>
        </a:ln>
        <a:effectLst/>
      </c:spPr>
    </c:plotArea>
    <c:legend>
      <c:legendPos val="b"/>
      <c:layout>
        <c:manualLayout>
          <c:xMode val="edge"/>
          <c:yMode val="edge"/>
          <c:x val="0.05"/>
          <c:y val="0.7952674961010292"/>
          <c:w val="0.9"/>
          <c:h val="0.1889585949380243"/>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a:pPr>
            <a:r>
              <a:rPr lang="en-US" dirty="0"/>
              <a:t>Actual versus Simulated Regional Sales</a:t>
            </a:r>
          </a:p>
        </c:rich>
      </c:tx>
      <c:overlay val="0"/>
    </c:title>
    <c:autoTitleDeleted val="0"/>
    <c:plotArea>
      <c:layout/>
      <c:barChart>
        <c:barDir val="col"/>
        <c:grouping val="clustered"/>
        <c:varyColors val="0"/>
        <c:ser>
          <c:idx val="5"/>
          <c:order val="0"/>
          <c:tx>
            <c:strRef>
              <c:f>'Electricity Sales'!$G$14</c:f>
              <c:strCache>
                <c:ptCount val="1"/>
                <c:pt idx="0">
                  <c:v>Regional Average MW Sales</c:v>
                </c:pt>
              </c:strCache>
            </c:strRef>
          </c:tx>
          <c:invertIfNegative val="0"/>
          <c:cat>
            <c:numRef>
              <c:f>'Electricity Sales'!$B$20:$B$55</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'Electricity Sales'!$G$15:$G$55</c:f>
              <c:numCache>
                <c:formatCode>_(* #,##0_);_(* \(#,##0\);_(* "-"??_);_(@_)</c:formatCode>
                <c:ptCount val="26"/>
                <c:pt idx="0">
                  <c:v>18852.853881278537</c:v>
                </c:pt>
                <c:pt idx="1">
                  <c:v>19157.305936073059</c:v>
                </c:pt>
                <c:pt idx="2">
                  <c:v>18759.474885844749</c:v>
                </c:pt>
                <c:pt idx="3">
                  <c:v>19029.680365296805</c:v>
                </c:pt>
                <c:pt idx="4">
                  <c:v>18854.680365296805</c:v>
                </c:pt>
                <c:pt idx="5">
                  <c:v>19077.283105022831</c:v>
                </c:pt>
                <c:pt idx="6">
                  <c:v>19684.360730593606</c:v>
                </c:pt>
                <c:pt idx="7">
                  <c:v>19839.611872146117</c:v>
                </c:pt>
                <c:pt idx="8">
                  <c:v>20319.863013698628</c:v>
                </c:pt>
                <c:pt idx="9">
                  <c:v>20842.237442922375</c:v>
                </c:pt>
                <c:pt idx="10">
                  <c:v>21033.675799086759</c:v>
                </c:pt>
                <c:pt idx="11">
                  <c:v>17913.584474885844</c:v>
                </c:pt>
                <c:pt idx="12">
                  <c:v>17601.59817351598</c:v>
                </c:pt>
                <c:pt idx="13">
                  <c:v>17964.954337899544</c:v>
                </c:pt>
                <c:pt idx="14">
                  <c:v>18308.675799086759</c:v>
                </c:pt>
                <c:pt idx="15">
                  <c:v>18855.707762557078</c:v>
                </c:pt>
                <c:pt idx="16">
                  <c:v>19369.748858447489</c:v>
                </c:pt>
                <c:pt idx="17">
                  <c:v>19831.735159817352</c:v>
                </c:pt>
                <c:pt idx="18">
                  <c:v>20062.44292237443</c:v>
                </c:pt>
                <c:pt idx="19">
                  <c:v>19955.707762557078</c:v>
                </c:pt>
                <c:pt idx="20">
                  <c:v>19706.278538812785</c:v>
                </c:pt>
                <c:pt idx="21">
                  <c:v>20314.611872146117</c:v>
                </c:pt>
                <c:pt idx="22">
                  <c:v>20166.438356164384</c:v>
                </c:pt>
                <c:pt idx="23">
                  <c:v>20408.333333333332</c:v>
                </c:pt>
                <c:pt idx="24">
                  <c:v>20183.904109589042</c:v>
                </c:pt>
                <c:pt idx="25">
                  <c:v>19936.75799086758</c:v>
                </c:pt>
              </c:numCache>
            </c:numRef>
          </c:val>
          <c:extLst>
            <c:ext xmlns:c16="http://schemas.microsoft.com/office/drawing/2014/chart" uri="{C3380CC4-5D6E-409C-BE32-E72D297353CC}">
              <c16:uniqueId val="{00000000-2396-4AAF-8F76-A2CF1FBEA20C}"/>
            </c:ext>
          </c:extLst>
        </c:ser>
        <c:dLbls>
          <c:showLegendKey val="0"/>
          <c:showVal val="0"/>
          <c:showCatName val="0"/>
          <c:showSerName val="0"/>
          <c:showPercent val="0"/>
          <c:showBubbleSize val="0"/>
        </c:dLbls>
        <c:gapWidth val="150"/>
        <c:axId val="451425424"/>
        <c:axId val="451425816"/>
        <c:extLst>
          <c:ext xmlns:c15="http://schemas.microsoft.com/office/drawing/2012/chart" uri="{02D57815-91ED-43cb-92C2-25804820EDAC}">
            <c15:filteredBarSeries>
              <c15:ser>
                <c:idx val="8"/>
                <c:order val="1"/>
                <c:tx>
                  <c:strRef>
                    <c:extLst>
                      <c:ext uri="{02D57815-91ED-43cb-92C2-25804820EDAC}">
                        <c15:formulaRef>
                          <c15:sqref>'Electricity Sales'!$J$14</c15:sqref>
                        </c15:formulaRef>
                      </c:ext>
                    </c:extLst>
                    <c:strCache>
                      <c:ptCount val="1"/>
                      <c:pt idx="0">
                        <c:v>1980 Fixed level Simulated sales (aMW)</c:v>
                      </c:pt>
                    </c:strCache>
                  </c:strRef>
                </c:tx>
                <c:spPr>
                  <a:solidFill>
                    <a:schemeClr val="accent3">
                      <a:lumMod val="60000"/>
                    </a:schemeClr>
                  </a:solidFill>
                  <a:ln>
                    <a:noFill/>
                  </a:ln>
                  <a:effectLst/>
                </c:spPr>
                <c:invertIfNegative val="0"/>
                <c:cat>
                  <c:numRef>
                    <c:extLst>
                      <c:ext uri="{02D57815-91ED-43cb-92C2-25804820EDAC}">
                        <c15:formulaRef>
                          <c15:sqref>'Electricity Sales'!$B$20:$B$55</c15:sqref>
                        </c15:formulaRef>
                      </c:ext>
                    </c:extLst>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extLst>
                      <c:ext uri="{02D57815-91ED-43cb-92C2-25804820EDAC}">
                        <c15:formulaRef>
                          <c15:sqref>'Electricity Sales'!$J$15:$J$55</c15:sqref>
                        </c15:formulaRef>
                      </c:ext>
                    </c:extLst>
                    <c:numCache>
                      <c:formatCode>_(* #,##0_);_(* \(#,##0\);_(* "-"??_);_(@_)</c:formatCode>
                      <c:ptCount val="26"/>
                      <c:pt idx="0">
                        <c:v>20446.986225957426</c:v>
                      </c:pt>
                      <c:pt idx="1">
                        <c:v>20861.156043345873</c:v>
                      </c:pt>
                      <c:pt idx="2">
                        <c:v>21895.00894883892</c:v>
                      </c:pt>
                      <c:pt idx="3">
                        <c:v>23074.365359579151</c:v>
                      </c:pt>
                      <c:pt idx="4">
                        <c:v>24040.812015922762</c:v>
                      </c:pt>
                      <c:pt idx="5">
                        <c:v>24515.564624880597</c:v>
                      </c:pt>
                      <c:pt idx="6">
                        <c:v>26107.850320695976</c:v>
                      </c:pt>
                      <c:pt idx="7">
                        <c:v>27375.736480696873</c:v>
                      </c:pt>
                      <c:pt idx="8">
                        <c:v>28943.968732419671</c:v>
                      </c:pt>
                      <c:pt idx="9">
                        <c:v>30607.098941330372</c:v>
                      </c:pt>
                      <c:pt idx="10">
                        <c:v>31556.7500344912</c:v>
                      </c:pt>
                      <c:pt idx="11">
                        <c:v>30969.442154320492</c:v>
                      </c:pt>
                      <c:pt idx="12">
                        <c:v>31689.997478794758</c:v>
                      </c:pt>
                      <c:pt idx="13">
                        <c:v>32468.135611273596</c:v>
                      </c:pt>
                      <c:pt idx="14">
                        <c:v>33828.712931296606</c:v>
                      </c:pt>
                      <c:pt idx="15">
                        <c:v>35309.032618633988</c:v>
                      </c:pt>
                      <c:pt idx="16">
                        <c:v>37058.427688316129</c:v>
                      </c:pt>
                      <c:pt idx="17">
                        <c:v>38846.132211459975</c:v>
                      </c:pt>
                      <c:pt idx="18">
                        <c:v>39390.887235153328</c:v>
                      </c:pt>
                      <c:pt idx="19">
                        <c:v>38562.992392013875</c:v>
                      </c:pt>
                      <c:pt idx="20">
                        <c:v>39639.481541394496</c:v>
                      </c:pt>
                      <c:pt idx="21">
                        <c:v>40297.248047223628</c:v>
                      </c:pt>
                      <c:pt idx="22">
                        <c:v>40692.242801932574</c:v>
                      </c:pt>
                      <c:pt idx="23">
                        <c:v>41192.441454649561</c:v>
                      </c:pt>
                      <c:pt idx="24">
                        <c:v>42355.39036544977</c:v>
                      </c:pt>
                      <c:pt idx="25">
                        <c:v>43812.911133456808</c:v>
                      </c:pt>
                    </c:numCache>
                  </c:numRef>
                </c:val>
                <c:extLst>
                  <c:ext xmlns:c16="http://schemas.microsoft.com/office/drawing/2014/chart" uri="{C3380CC4-5D6E-409C-BE32-E72D297353CC}">
                    <c16:uniqueId val="{00000002-2396-4AAF-8F76-A2CF1FBEA20C}"/>
                  </c:ext>
                </c:extLst>
              </c15:ser>
            </c15:filteredBarSeries>
          </c:ext>
        </c:extLst>
      </c:barChart>
      <c:lineChart>
        <c:grouping val="standard"/>
        <c:varyColors val="0"/>
        <c:ser>
          <c:idx val="9"/>
          <c:order val="2"/>
          <c:tx>
            <c:strRef>
              <c:f>'Electricity Sales'!$K$14</c:f>
              <c:strCache>
                <c:ptCount val="1"/>
                <c:pt idx="0">
                  <c:v>1990 Fixed level Simulated sales (aMW)</c:v>
                </c:pt>
              </c:strCache>
            </c:strRef>
          </c:tx>
          <c:spPr>
            <a:ln>
              <a:solidFill>
                <a:srgbClr val="FF0000"/>
              </a:solidFill>
            </a:ln>
          </c:spPr>
          <c:marker>
            <c:symbol val="none"/>
          </c:marker>
          <c:cat>
            <c:numRef>
              <c:f>'Electricity Sales'!$B$20:$B$55</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'Electricity Sales'!$K$15:$K$55</c:f>
              <c:numCache>
                <c:formatCode>_(* #,##0_);_(* \(#,##0\);_(* "-"??_);_(@_)</c:formatCode>
                <c:ptCount val="26"/>
                <c:pt idx="0">
                  <c:v>18852.853881278537</c:v>
                </c:pt>
                <c:pt idx="1">
                  <c:v>19234.733291914989</c:v>
                </c:pt>
                <c:pt idx="2">
                  <c:v>20187.982711981196</c:v>
                </c:pt>
                <c:pt idx="3">
                  <c:v>21275.391577029892</c:v>
                </c:pt>
                <c:pt idx="4">
                  <c:v>22166.49002032838</c:v>
                </c:pt>
                <c:pt idx="5">
                  <c:v>22604.228935370797</c:v>
                </c:pt>
                <c:pt idx="6">
                  <c:v>24072.373395816907</c:v>
                </c:pt>
                <c:pt idx="7">
                  <c:v>25241.40986155517</c:v>
                </c:pt>
                <c:pt idx="8">
                  <c:v>26687.376184753688</c:v>
                </c:pt>
                <c:pt idx="9">
                  <c:v>28220.841824512805</c:v>
                </c:pt>
                <c:pt idx="10">
                  <c:v>29096.454156800133</c:v>
                </c:pt>
                <c:pt idx="11">
                  <c:v>28554.935249034384</c:v>
                </c:pt>
                <c:pt idx="12">
                  <c:v>29219.313074478658</c:v>
                </c:pt>
                <c:pt idx="13">
                  <c:v>29936.784311997799</c:v>
                </c:pt>
                <c:pt idx="14">
                  <c:v>31191.285348244</c:v>
                </c:pt>
                <c:pt idx="15">
                  <c:v>32556.19313732061</c:v>
                </c:pt>
                <c:pt idx="16">
                  <c:v>34169.198069435115</c:v>
                </c:pt>
                <c:pt idx="17">
                  <c:v>35817.525690204238</c:v>
                </c:pt>
                <c:pt idx="18">
                  <c:v>36319.809339700972</c:v>
                </c:pt>
                <c:pt idx="19">
                  <c:v>35556.460632253926</c:v>
                </c:pt>
                <c:pt idx="20">
                  <c:v>36549.022196769009</c:v>
                </c:pt>
                <c:pt idx="21">
                  <c:v>37155.506481805256</c:v>
                </c:pt>
                <c:pt idx="22">
                  <c:v>37519.705797641131</c:v>
                </c:pt>
                <c:pt idx="23">
                  <c:v>37980.906876718211</c:v>
                </c:pt>
                <c:pt idx="24">
                  <c:v>39053.187438969224</c:v>
                </c:pt>
                <c:pt idx="25">
                  <c:v>40397.073807576533</c:v>
                </c:pt>
              </c:numCache>
            </c:numRef>
          </c:val>
          <c:smooth val="0"/>
          <c:extLst>
            <c:ext xmlns:c16="http://schemas.microsoft.com/office/drawing/2014/chart" uri="{C3380CC4-5D6E-409C-BE32-E72D297353CC}">
              <c16:uniqueId val="{00000001-2396-4AAF-8F76-A2CF1FBEA20C}"/>
            </c:ext>
          </c:extLst>
        </c:ser>
        <c:dLbls>
          <c:showLegendKey val="0"/>
          <c:showVal val="0"/>
          <c:showCatName val="0"/>
          <c:showSerName val="0"/>
          <c:showPercent val="0"/>
          <c:showBubbleSize val="0"/>
        </c:dLbls>
        <c:marker val="1"/>
        <c:smooth val="0"/>
        <c:axId val="451425424"/>
        <c:axId val="451425816"/>
      </c:lineChart>
      <c:catAx>
        <c:axId val="451425424"/>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451425816"/>
        <c:crosses val="autoZero"/>
        <c:auto val="1"/>
        <c:lblAlgn val="ctr"/>
        <c:lblOffset val="100"/>
        <c:tickLblSkip val="5"/>
        <c:noMultiLvlLbl val="0"/>
      </c:catAx>
      <c:valAx>
        <c:axId val="451425816"/>
        <c:scaling>
          <c:orientation val="minMax"/>
        </c:scaling>
        <c:delete val="0"/>
        <c:axPos val="l"/>
        <c:majorGridlines/>
        <c:title>
          <c:tx>
            <c:rich>
              <a:bodyPr rot="-5400000" vert="horz"/>
              <a:lstStyle/>
              <a:p>
                <a:pPr>
                  <a:defRPr/>
                </a:pPr>
                <a:r>
                  <a:rPr lang="en-US"/>
                  <a:t>Regioanal Electricity Load (aMW)</a:t>
                </a:r>
              </a:p>
            </c:rich>
          </c:tx>
          <c:layout>
            <c:manualLayout>
              <c:xMode val="edge"/>
              <c:yMode val="edge"/>
              <c:x val="1.4957264957264958E-2"/>
              <c:y val="3.2421819776058347E-2"/>
            </c:manualLayout>
          </c:layout>
          <c:overlay val="0"/>
        </c:title>
        <c:numFmt formatCode="_(* #,##0_);_(* \(#,##0\);_(* &quot;-&quot;??_);_(@_)" sourceLinked="1"/>
        <c:majorTickMark val="none"/>
        <c:minorTickMark val="none"/>
        <c:tickLblPos val="nextTo"/>
        <c:txPr>
          <a:bodyPr rot="-60000000" vert="horz"/>
          <a:lstStyle/>
          <a:p>
            <a:pPr>
              <a:defRPr/>
            </a:pPr>
            <a:endParaRPr lang="en-US"/>
          </a:p>
        </c:txPr>
        <c:crossAx val="451425424"/>
        <c:crosses val="autoZero"/>
        <c:crossBetween val="between"/>
      </c:valAx>
    </c:plotArea>
    <c:legend>
      <c:legendPos val="b"/>
      <c:overlay val="0"/>
      <c:txPr>
        <a:bodyPr rot="0" vert="horz"/>
        <a:lstStyle/>
        <a:p>
          <a:pPr>
            <a:defRPr/>
          </a:pPr>
          <a:endParaRPr lang="en-US"/>
        </a:p>
      </c:txPr>
    </c:legend>
    <c:plotVisOnly val="1"/>
    <c:dispBlanksAs val="gap"/>
    <c:showDLblsOverMax val="0"/>
  </c:chart>
  <c:txPr>
    <a:bodyPr/>
    <a:lstStyle/>
    <a:p>
      <a:pPr>
        <a:defRPr sz="2000" b="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63461315123216"/>
          <c:y val="7.7838335257706892E-2"/>
          <c:w val="0.7999069751236848"/>
          <c:h val="0.68265789268072474"/>
        </c:manualLayout>
      </c:layout>
      <c:barChart>
        <c:barDir val="col"/>
        <c:grouping val="clustered"/>
        <c:varyColors val="0"/>
        <c:ser>
          <c:idx val="0"/>
          <c:order val="0"/>
          <c:tx>
            <c:strRef>
              <c:f>'sales frozen at 1990'!$M$100</c:f>
              <c:strCache>
                <c:ptCount val="1"/>
                <c:pt idx="0">
                  <c:v>Million BTU of Total Energy per 1000 dollar of output $2012</c:v>
                </c:pt>
              </c:strCache>
            </c:strRef>
          </c:tx>
          <c:spPr>
            <a:solidFill>
              <a:schemeClr val="accent1"/>
            </a:solidFill>
            <a:ln>
              <a:noFill/>
            </a:ln>
            <a:effectLst/>
          </c:spPr>
          <c:invertIfNegative val="0"/>
          <c:val>
            <c:numRef>
              <c:f>'sales frozen at 1990'!$M$101:$M$126</c:f>
              <c:numCache>
                <c:formatCode>General</c:formatCode>
                <c:ptCount val="26"/>
                <c:pt idx="0">
                  <c:v>22.9426368780079</c:v>
                </c:pt>
                <c:pt idx="1">
                  <c:v>23.195692429311411</c:v>
                </c:pt>
                <c:pt idx="2">
                  <c:v>22.84278762399919</c:v>
                </c:pt>
                <c:pt idx="3">
                  <c:v>21.769614096495491</c:v>
                </c:pt>
                <c:pt idx="4">
                  <c:v>21.536383101063379</c:v>
                </c:pt>
                <c:pt idx="5">
                  <c:v>21.57353068708839</c:v>
                </c:pt>
                <c:pt idx="6">
                  <c:v>20.3390910053167</c:v>
                </c:pt>
                <c:pt idx="7">
                  <c:v>18.977637460184898</c:v>
                </c:pt>
                <c:pt idx="8">
                  <c:v>20.309666766854093</c:v>
                </c:pt>
                <c:pt idx="9">
                  <c:v>20.564785206488462</c:v>
                </c:pt>
                <c:pt idx="10">
                  <c:v>16.982267690815867</c:v>
                </c:pt>
                <c:pt idx="11">
                  <c:v>14.748560876889041</c:v>
                </c:pt>
                <c:pt idx="12">
                  <c:v>13.536123892005989</c:v>
                </c:pt>
                <c:pt idx="13">
                  <c:v>13.633118752385947</c:v>
                </c:pt>
                <c:pt idx="14">
                  <c:v>12.956124093162803</c:v>
                </c:pt>
                <c:pt idx="15">
                  <c:v>12.670943002551695</c:v>
                </c:pt>
                <c:pt idx="16">
                  <c:v>12.370917827361831</c:v>
                </c:pt>
                <c:pt idx="17">
                  <c:v>11.488620233393993</c:v>
                </c:pt>
                <c:pt idx="18">
                  <c:v>11.085171202702671</c:v>
                </c:pt>
                <c:pt idx="19">
                  <c:v>9.9518681655375865</c:v>
                </c:pt>
                <c:pt idx="20">
                  <c:v>9.28932092554831</c:v>
                </c:pt>
                <c:pt idx="21">
                  <c:v>9.0405776143937402</c:v>
                </c:pt>
                <c:pt idx="22">
                  <c:v>9.7500988601747753</c:v>
                </c:pt>
                <c:pt idx="23">
                  <c:v>9.9582421267379218</c:v>
                </c:pt>
                <c:pt idx="24">
                  <c:v>10.04540321545508</c:v>
                </c:pt>
                <c:pt idx="25">
                  <c:v>9.8143448444931938</c:v>
                </c:pt>
              </c:numCache>
            </c:numRef>
          </c:val>
          <c:extLst>
            <c:ext xmlns:c16="http://schemas.microsoft.com/office/drawing/2014/chart" uri="{C3380CC4-5D6E-409C-BE32-E72D297353CC}">
              <c16:uniqueId val="{00000000-708A-4B61-91E2-C9CDD5A6DF1D}"/>
            </c:ext>
          </c:extLst>
        </c:ser>
        <c:dLbls>
          <c:showLegendKey val="0"/>
          <c:showVal val="0"/>
          <c:showCatName val="0"/>
          <c:showSerName val="0"/>
          <c:showPercent val="0"/>
          <c:showBubbleSize val="0"/>
        </c:dLbls>
        <c:gapWidth val="219"/>
        <c:axId val="108641904"/>
        <c:axId val="108642296"/>
      </c:barChart>
      <c:lineChart>
        <c:grouping val="standard"/>
        <c:varyColors val="0"/>
        <c:ser>
          <c:idx val="1"/>
          <c:order val="1"/>
          <c:tx>
            <c:strRef>
              <c:f>'sales frozen at 1990'!$N$100</c:f>
              <c:strCache>
                <c:ptCount val="1"/>
                <c:pt idx="0">
                  <c:v>1990 Levels</c:v>
                </c:pt>
              </c:strCache>
            </c:strRef>
          </c:tx>
          <c:spPr>
            <a:ln w="28575" cap="rnd">
              <a:solidFill>
                <a:schemeClr val="accent2"/>
              </a:solidFill>
              <a:round/>
            </a:ln>
            <a:effectLst/>
          </c:spPr>
          <c:marker>
            <c:symbol val="none"/>
          </c:marker>
          <c:cat>
            <c:numRef>
              <c:f>'sales frozen at 1990'!$B$101:$B$126</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'sales frozen at 1990'!$N$101:$N$126</c:f>
              <c:numCache>
                <c:formatCode>"$"#,##0.00_);[Red]\("$"#,##0.00\)</c:formatCode>
                <c:ptCount val="26"/>
                <c:pt idx="0">
                  <c:v>22.9426368780079</c:v>
                </c:pt>
                <c:pt idx="1">
                  <c:v>22.9426368780079</c:v>
                </c:pt>
                <c:pt idx="2">
                  <c:v>22.9426368780079</c:v>
                </c:pt>
                <c:pt idx="3">
                  <c:v>22.9426368780079</c:v>
                </c:pt>
                <c:pt idx="4">
                  <c:v>22.9426368780079</c:v>
                </c:pt>
                <c:pt idx="5">
                  <c:v>22.9426368780079</c:v>
                </c:pt>
                <c:pt idx="6">
                  <c:v>22.9426368780079</c:v>
                </c:pt>
                <c:pt idx="7">
                  <c:v>22.9426368780079</c:v>
                </c:pt>
                <c:pt idx="8">
                  <c:v>22.9426368780079</c:v>
                </c:pt>
                <c:pt idx="9">
                  <c:v>22.9426368780079</c:v>
                </c:pt>
                <c:pt idx="10">
                  <c:v>22.9426368780079</c:v>
                </c:pt>
                <c:pt idx="11">
                  <c:v>22.9426368780079</c:v>
                </c:pt>
                <c:pt idx="12">
                  <c:v>22.9426368780079</c:v>
                </c:pt>
                <c:pt idx="13">
                  <c:v>22.9426368780079</c:v>
                </c:pt>
                <c:pt idx="14">
                  <c:v>22.9426368780079</c:v>
                </c:pt>
                <c:pt idx="15">
                  <c:v>22.9426368780079</c:v>
                </c:pt>
                <c:pt idx="16">
                  <c:v>22.9426368780079</c:v>
                </c:pt>
                <c:pt idx="17">
                  <c:v>22.9426368780079</c:v>
                </c:pt>
                <c:pt idx="18">
                  <c:v>22.9426368780079</c:v>
                </c:pt>
                <c:pt idx="19">
                  <c:v>22.9426368780079</c:v>
                </c:pt>
                <c:pt idx="20">
                  <c:v>22.9426368780079</c:v>
                </c:pt>
                <c:pt idx="21">
                  <c:v>22.9426368780079</c:v>
                </c:pt>
                <c:pt idx="22">
                  <c:v>22.9426368780079</c:v>
                </c:pt>
                <c:pt idx="23">
                  <c:v>22.9426368780079</c:v>
                </c:pt>
                <c:pt idx="24">
                  <c:v>22.9426368780079</c:v>
                </c:pt>
                <c:pt idx="25">
                  <c:v>22.9426368780079</c:v>
                </c:pt>
              </c:numCache>
            </c:numRef>
          </c:val>
          <c:smooth val="0"/>
          <c:extLst>
            <c:ext xmlns:c16="http://schemas.microsoft.com/office/drawing/2014/chart" uri="{C3380CC4-5D6E-409C-BE32-E72D297353CC}">
              <c16:uniqueId val="{00000001-708A-4B61-91E2-C9CDD5A6DF1D}"/>
            </c:ext>
          </c:extLst>
        </c:ser>
        <c:dLbls>
          <c:showLegendKey val="0"/>
          <c:showVal val="0"/>
          <c:showCatName val="0"/>
          <c:showSerName val="0"/>
          <c:showPercent val="0"/>
          <c:showBubbleSize val="0"/>
        </c:dLbls>
        <c:marker val="1"/>
        <c:smooth val="0"/>
        <c:axId val="108641904"/>
        <c:axId val="108642296"/>
      </c:lineChart>
      <c:catAx>
        <c:axId val="10864190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08642296"/>
        <c:crosses val="autoZero"/>
        <c:auto val="1"/>
        <c:lblAlgn val="ctr"/>
        <c:lblOffset val="100"/>
        <c:noMultiLvlLbl val="0"/>
      </c:catAx>
      <c:valAx>
        <c:axId val="108642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Total Energy Use per Unit of Economic Output</a:t>
                </a:r>
              </a:p>
              <a:p>
                <a:pPr>
                  <a:defRPr/>
                </a:pPr>
                <a:r>
                  <a:rPr lang="en-US"/>
                  <a:t>(million BTU per  $1000 (2012$)</a:t>
                </a:r>
              </a:p>
            </c:rich>
          </c:tx>
          <c:layout>
            <c:manualLayout>
              <c:xMode val="edge"/>
              <c:yMode val="edge"/>
              <c:x val="2.8550739785845349E-2"/>
              <c:y val="6.2566973158515143E-2"/>
            </c:manualLayout>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108641904"/>
        <c:crosses val="autoZero"/>
        <c:crossBetween val="between"/>
      </c:valAx>
      <c:spPr>
        <a:noFill/>
        <a:ln>
          <a:noFill/>
        </a:ln>
        <a:effectLst/>
      </c:spPr>
    </c:plotArea>
    <c:legend>
      <c:legendPos val="b"/>
      <c:overlay val="0"/>
      <c:spPr>
        <a:noFill/>
        <a:ln>
          <a:noFill/>
        </a:ln>
        <a:effectLst/>
      </c:spPr>
      <c:txPr>
        <a:bodyPr rot="0" vert="horz"/>
        <a:lstStyle/>
        <a:p>
          <a:pPr>
            <a:defRPr sz="2400"/>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63461315123216"/>
          <c:y val="7.7838335257706892E-2"/>
          <c:w val="0.7999069751236848"/>
          <c:h val="0.68265789268072474"/>
        </c:manualLayout>
      </c:layout>
      <c:barChart>
        <c:barDir val="col"/>
        <c:grouping val="clustered"/>
        <c:varyColors val="0"/>
        <c:ser>
          <c:idx val="0"/>
          <c:order val="0"/>
          <c:tx>
            <c:strRef>
              <c:f>'sales frozen at 1990'!$M$100</c:f>
              <c:strCache>
                <c:ptCount val="1"/>
                <c:pt idx="0">
                  <c:v>Million BTU of Total Energy per 1000 dollar of output $2012</c:v>
                </c:pt>
              </c:strCache>
            </c:strRef>
          </c:tx>
          <c:spPr>
            <a:solidFill>
              <a:schemeClr val="accent1"/>
            </a:solidFill>
            <a:ln>
              <a:noFill/>
            </a:ln>
            <a:effectLst/>
          </c:spPr>
          <c:invertIfNegative val="0"/>
          <c:val>
            <c:numRef>
              <c:f>'sales frozen at 1990'!$M$101:$M$126</c:f>
              <c:numCache>
                <c:formatCode>General</c:formatCode>
                <c:ptCount val="26"/>
                <c:pt idx="0">
                  <c:v>22.9426368780079</c:v>
                </c:pt>
                <c:pt idx="1">
                  <c:v>23.195692429311411</c:v>
                </c:pt>
                <c:pt idx="2">
                  <c:v>22.84278762399919</c:v>
                </c:pt>
                <c:pt idx="3">
                  <c:v>21.769614096495491</c:v>
                </c:pt>
                <c:pt idx="4">
                  <c:v>21.536383101063379</c:v>
                </c:pt>
                <c:pt idx="5">
                  <c:v>21.57353068708839</c:v>
                </c:pt>
                <c:pt idx="6">
                  <c:v>20.3390910053167</c:v>
                </c:pt>
                <c:pt idx="7">
                  <c:v>18.977637460184898</c:v>
                </c:pt>
                <c:pt idx="8">
                  <c:v>20.309666766854093</c:v>
                </c:pt>
                <c:pt idx="9">
                  <c:v>20.564785206488462</c:v>
                </c:pt>
                <c:pt idx="10">
                  <c:v>16.982267690815867</c:v>
                </c:pt>
                <c:pt idx="11">
                  <c:v>14.748560876889041</c:v>
                </c:pt>
                <c:pt idx="12">
                  <c:v>13.536123892005989</c:v>
                </c:pt>
                <c:pt idx="13">
                  <c:v>13.633118752385947</c:v>
                </c:pt>
                <c:pt idx="14">
                  <c:v>12.956124093162803</c:v>
                </c:pt>
                <c:pt idx="15">
                  <c:v>12.670943002551695</c:v>
                </c:pt>
                <c:pt idx="16">
                  <c:v>12.370917827361831</c:v>
                </c:pt>
                <c:pt idx="17">
                  <c:v>11.488620233393993</c:v>
                </c:pt>
                <c:pt idx="18">
                  <c:v>11.085171202702671</c:v>
                </c:pt>
                <c:pt idx="19">
                  <c:v>9.9518681655375865</c:v>
                </c:pt>
                <c:pt idx="20">
                  <c:v>9.28932092554831</c:v>
                </c:pt>
                <c:pt idx="21">
                  <c:v>9.0405776143937402</c:v>
                </c:pt>
                <c:pt idx="22">
                  <c:v>9.7500988601747753</c:v>
                </c:pt>
                <c:pt idx="23">
                  <c:v>9.9582421267379218</c:v>
                </c:pt>
                <c:pt idx="24">
                  <c:v>10.04540321545508</c:v>
                </c:pt>
                <c:pt idx="25">
                  <c:v>9.8143448444931938</c:v>
                </c:pt>
              </c:numCache>
            </c:numRef>
          </c:val>
          <c:extLst>
            <c:ext xmlns:c16="http://schemas.microsoft.com/office/drawing/2014/chart" uri="{C3380CC4-5D6E-409C-BE32-E72D297353CC}">
              <c16:uniqueId val="{00000000-708A-4B61-91E2-C9CDD5A6DF1D}"/>
            </c:ext>
          </c:extLst>
        </c:ser>
        <c:dLbls>
          <c:showLegendKey val="0"/>
          <c:showVal val="0"/>
          <c:showCatName val="0"/>
          <c:showSerName val="0"/>
          <c:showPercent val="0"/>
          <c:showBubbleSize val="0"/>
        </c:dLbls>
        <c:gapWidth val="219"/>
        <c:axId val="108641904"/>
        <c:axId val="108642296"/>
      </c:barChart>
      <c:lineChart>
        <c:grouping val="standard"/>
        <c:varyColors val="0"/>
        <c:ser>
          <c:idx val="1"/>
          <c:order val="1"/>
          <c:tx>
            <c:strRef>
              <c:f>'sales frozen at 1990'!$N$100</c:f>
              <c:strCache>
                <c:ptCount val="1"/>
                <c:pt idx="0">
                  <c:v>1990 Levels</c:v>
                </c:pt>
              </c:strCache>
            </c:strRef>
          </c:tx>
          <c:spPr>
            <a:ln w="28575" cap="rnd">
              <a:solidFill>
                <a:schemeClr val="accent2"/>
              </a:solidFill>
              <a:round/>
            </a:ln>
            <a:effectLst/>
          </c:spPr>
          <c:marker>
            <c:symbol val="none"/>
          </c:marker>
          <c:cat>
            <c:numRef>
              <c:f>'sales frozen at 1990'!$B$101:$B$126</c:f>
              <c:numCache>
                <c:formatCode>General</c:formatCode>
                <c:ptCount val="2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numCache>
            </c:numRef>
          </c:cat>
          <c:val>
            <c:numRef>
              <c:f>'sales frozen at 1990'!$N$101:$N$126</c:f>
              <c:numCache>
                <c:formatCode>"$"#,##0.00_);[Red]\("$"#,##0.00\)</c:formatCode>
                <c:ptCount val="26"/>
                <c:pt idx="0">
                  <c:v>22.9426368780079</c:v>
                </c:pt>
                <c:pt idx="1">
                  <c:v>22.9426368780079</c:v>
                </c:pt>
                <c:pt idx="2">
                  <c:v>22.9426368780079</c:v>
                </c:pt>
                <c:pt idx="3">
                  <c:v>22.9426368780079</c:v>
                </c:pt>
                <c:pt idx="4">
                  <c:v>22.9426368780079</c:v>
                </c:pt>
                <c:pt idx="5">
                  <c:v>22.9426368780079</c:v>
                </c:pt>
                <c:pt idx="6">
                  <c:v>22.9426368780079</c:v>
                </c:pt>
                <c:pt idx="7">
                  <c:v>22.9426368780079</c:v>
                </c:pt>
                <c:pt idx="8">
                  <c:v>22.9426368780079</c:v>
                </c:pt>
                <c:pt idx="9">
                  <c:v>22.9426368780079</c:v>
                </c:pt>
                <c:pt idx="10">
                  <c:v>22.9426368780079</c:v>
                </c:pt>
                <c:pt idx="11">
                  <c:v>22.9426368780079</c:v>
                </c:pt>
                <c:pt idx="12">
                  <c:v>22.9426368780079</c:v>
                </c:pt>
                <c:pt idx="13">
                  <c:v>22.9426368780079</c:v>
                </c:pt>
                <c:pt idx="14">
                  <c:v>22.9426368780079</c:v>
                </c:pt>
                <c:pt idx="15">
                  <c:v>22.9426368780079</c:v>
                </c:pt>
                <c:pt idx="16">
                  <c:v>22.9426368780079</c:v>
                </c:pt>
                <c:pt idx="17">
                  <c:v>22.9426368780079</c:v>
                </c:pt>
                <c:pt idx="18">
                  <c:v>22.9426368780079</c:v>
                </c:pt>
                <c:pt idx="19">
                  <c:v>22.9426368780079</c:v>
                </c:pt>
                <c:pt idx="20">
                  <c:v>22.9426368780079</c:v>
                </c:pt>
                <c:pt idx="21">
                  <c:v>22.9426368780079</c:v>
                </c:pt>
                <c:pt idx="22">
                  <c:v>22.9426368780079</c:v>
                </c:pt>
                <c:pt idx="23">
                  <c:v>22.9426368780079</c:v>
                </c:pt>
                <c:pt idx="24">
                  <c:v>22.9426368780079</c:v>
                </c:pt>
                <c:pt idx="25">
                  <c:v>22.9426368780079</c:v>
                </c:pt>
              </c:numCache>
            </c:numRef>
          </c:val>
          <c:smooth val="0"/>
          <c:extLst>
            <c:ext xmlns:c16="http://schemas.microsoft.com/office/drawing/2014/chart" uri="{C3380CC4-5D6E-409C-BE32-E72D297353CC}">
              <c16:uniqueId val="{00000001-708A-4B61-91E2-C9CDD5A6DF1D}"/>
            </c:ext>
          </c:extLst>
        </c:ser>
        <c:dLbls>
          <c:showLegendKey val="0"/>
          <c:showVal val="0"/>
          <c:showCatName val="0"/>
          <c:showSerName val="0"/>
          <c:showPercent val="0"/>
          <c:showBubbleSize val="0"/>
        </c:dLbls>
        <c:marker val="1"/>
        <c:smooth val="0"/>
        <c:axId val="108641904"/>
        <c:axId val="108642296"/>
      </c:lineChart>
      <c:catAx>
        <c:axId val="10864190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08642296"/>
        <c:crosses val="autoZero"/>
        <c:auto val="1"/>
        <c:lblAlgn val="ctr"/>
        <c:lblOffset val="100"/>
        <c:noMultiLvlLbl val="0"/>
      </c:catAx>
      <c:valAx>
        <c:axId val="108642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Total Energy Use per Unit of Economic Output</a:t>
                </a:r>
              </a:p>
              <a:p>
                <a:pPr>
                  <a:defRPr/>
                </a:pPr>
                <a:r>
                  <a:rPr lang="en-US"/>
                  <a:t>(million BTU per  $1000 (2012$)</a:t>
                </a:r>
              </a:p>
            </c:rich>
          </c:tx>
          <c:layout>
            <c:manualLayout>
              <c:xMode val="edge"/>
              <c:yMode val="edge"/>
              <c:x val="2.8550739785845349E-2"/>
              <c:y val="6.2566973158515143E-2"/>
            </c:manualLayout>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108641904"/>
        <c:crosses val="autoZero"/>
        <c:crossBetween val="between"/>
      </c:valAx>
      <c:spPr>
        <a:noFill/>
        <a:ln>
          <a:noFill/>
        </a:ln>
        <a:effectLst/>
      </c:spPr>
    </c:plotArea>
    <c:legend>
      <c:legendPos val="b"/>
      <c:overlay val="0"/>
      <c:spPr>
        <a:noFill/>
        <a:ln>
          <a:noFill/>
        </a:ln>
        <a:effectLst/>
      </c:spPr>
      <c:txPr>
        <a:bodyPr rot="0" vert="horz"/>
        <a:lstStyle/>
        <a:p>
          <a:pPr>
            <a:defRPr sz="2400"/>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18930921350348448"/>
          <c:y val="4.8268133150022915E-2"/>
          <c:w val="0.78899380034392252"/>
          <c:h val="0.8579102612173477"/>
        </c:manualLayout>
      </c:layout>
      <c:lineChart>
        <c:grouping val="standard"/>
        <c:varyColors val="0"/>
        <c:ser>
          <c:idx val="0"/>
          <c:order val="0"/>
          <c:tx>
            <c:strRef>
              <c:f>Sheet1!$A$7</c:f>
              <c:strCache>
                <c:ptCount val="1"/>
                <c:pt idx="0">
                  <c:v>Medium Load Forecast - Pre-Energy Efficiency</c:v>
                </c:pt>
              </c:strCache>
            </c:strRef>
          </c:tx>
          <c:spPr>
            <a:ln>
              <a:solidFill>
                <a:srgbClr val="0070C0"/>
              </a:solidFill>
            </a:ln>
            <a:effectLst>
              <a:outerShdw blurRad="40000" dist="23000" dir="5400000" rotWithShape="0">
                <a:srgbClr val="000000">
                  <a:alpha val="35000"/>
                </a:srgbClr>
              </a:outerShdw>
            </a:effectLst>
          </c:spPr>
          <c:marker>
            <c:symbol val="none"/>
          </c:marker>
          <c:dPt>
            <c:idx val="14"/>
            <c:bubble3D val="0"/>
            <c:extLst>
              <c:ext xmlns:c16="http://schemas.microsoft.com/office/drawing/2014/chart" uri="{C3380CC4-5D6E-409C-BE32-E72D297353CC}">
                <c16:uniqueId val="{00000000-5042-4015-9480-00D3EB9F6922}"/>
              </c:ext>
            </c:extLst>
          </c:dPt>
          <c:cat>
            <c:strRef>
              <c:f>Sheet1!$B$6:$V$6</c:f>
              <c:strCache>
                <c:ptCount val="2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strCache>
            </c:strRef>
          </c:cat>
          <c:val>
            <c:numRef>
              <c:f>Sheet1!$B$7:$V$7</c:f>
              <c:numCache>
                <c:formatCode>_(* #,##0_);_(* \(#,##0\);_(* "-"??_);_(@_)</c:formatCode>
                <c:ptCount val="21"/>
                <c:pt idx="0">
                  <c:v>20560.249999999996</c:v>
                </c:pt>
                <c:pt idx="1">
                  <c:v>20722.260265280001</c:v>
                </c:pt>
                <c:pt idx="2">
                  <c:v>20886.803551789999</c:v>
                </c:pt>
                <c:pt idx="3">
                  <c:v>21272.341265715004</c:v>
                </c:pt>
                <c:pt idx="4">
                  <c:v>21530.351228720003</c:v>
                </c:pt>
                <c:pt idx="5">
                  <c:v>21748.122844450001</c:v>
                </c:pt>
                <c:pt idx="6">
                  <c:v>21962.024522199998</c:v>
                </c:pt>
                <c:pt idx="7">
                  <c:v>22183.54445782</c:v>
                </c:pt>
                <c:pt idx="8">
                  <c:v>22420.674035619999</c:v>
                </c:pt>
                <c:pt idx="9">
                  <c:v>22674.079292169998</c:v>
                </c:pt>
                <c:pt idx="10">
                  <c:v>22934.0128076</c:v>
                </c:pt>
                <c:pt idx="11">
                  <c:v>23202.156478450008</c:v>
                </c:pt>
                <c:pt idx="12">
                  <c:v>23483.300283620003</c:v>
                </c:pt>
                <c:pt idx="13">
                  <c:v>23780.149311130001</c:v>
                </c:pt>
                <c:pt idx="14">
                  <c:v>24005.83230821</c:v>
                </c:pt>
                <c:pt idx="15">
                  <c:v>24266.443567525002</c:v>
                </c:pt>
                <c:pt idx="16">
                  <c:v>24528.29693072</c:v>
                </c:pt>
                <c:pt idx="17">
                  <c:v>24829.292602115002</c:v>
                </c:pt>
                <c:pt idx="18">
                  <c:v>25154.116439140005</c:v>
                </c:pt>
                <c:pt idx="19">
                  <c:v>25488.933686569995</c:v>
                </c:pt>
                <c:pt idx="20">
                  <c:v>25818.2773433</c:v>
                </c:pt>
              </c:numCache>
            </c:numRef>
          </c:val>
          <c:smooth val="0"/>
          <c:extLst>
            <c:ext xmlns:c16="http://schemas.microsoft.com/office/drawing/2014/chart" uri="{C3380CC4-5D6E-409C-BE32-E72D297353CC}">
              <c16:uniqueId val="{00000001-5042-4015-9480-00D3EB9F6922}"/>
            </c:ext>
          </c:extLst>
        </c:ser>
        <c:ser>
          <c:idx val="1"/>
          <c:order val="1"/>
          <c:tx>
            <c:strRef>
              <c:f>Sheet1!$A$8</c:f>
              <c:strCache>
                <c:ptCount val="1"/>
                <c:pt idx="0">
                  <c:v>Load Reduction from Federal Standards Adopted Since 6th Plan</c:v>
                </c:pt>
              </c:strCache>
            </c:strRef>
          </c:tx>
          <c:spPr>
            <a:ln>
              <a:solidFill>
                <a:schemeClr val="accent5">
                  <a:lumMod val="75000"/>
                  <a:lumOff val="25000"/>
                </a:schemeClr>
              </a:solidFill>
            </a:ln>
            <a:effectLst>
              <a:outerShdw blurRad="40000" dist="23000" dir="5400000" rotWithShape="0">
                <a:srgbClr val="000000">
                  <a:alpha val="35000"/>
                </a:srgbClr>
              </a:outerShdw>
            </a:effectLst>
          </c:spPr>
          <c:marker>
            <c:symbol val="none"/>
          </c:marker>
          <c:cat>
            <c:strRef>
              <c:f>Sheet1!$B$6:$V$6</c:f>
              <c:strCache>
                <c:ptCount val="2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strCache>
            </c:strRef>
          </c:cat>
          <c:val>
            <c:numRef>
              <c:f>Sheet1!$B$8:$V$8</c:f>
              <c:numCache>
                <c:formatCode>_(* #,##0_);_(* \(#,##0\);_(* "-"??_);_(@_)</c:formatCode>
                <c:ptCount val="21"/>
                <c:pt idx="0">
                  <c:v>20560.249999999996</c:v>
                </c:pt>
                <c:pt idx="1">
                  <c:v>20660.311874999999</c:v>
                </c:pt>
                <c:pt idx="2">
                  <c:v>20744.882249999999</c:v>
                </c:pt>
                <c:pt idx="3">
                  <c:v>21053.554137500003</c:v>
                </c:pt>
                <c:pt idx="4">
                  <c:v>21213.424725000001</c:v>
                </c:pt>
                <c:pt idx="5">
                  <c:v>21338.966187499998</c:v>
                </c:pt>
                <c:pt idx="6">
                  <c:v>21474.400874999999</c:v>
                </c:pt>
                <c:pt idx="7">
                  <c:v>21620.714674999999</c:v>
                </c:pt>
                <c:pt idx="8">
                  <c:v>21784.8024</c:v>
                </c:pt>
                <c:pt idx="9">
                  <c:v>21967.253825</c:v>
                </c:pt>
                <c:pt idx="10">
                  <c:v>22157.683387500001</c:v>
                </c:pt>
                <c:pt idx="11">
                  <c:v>22357.667725000007</c:v>
                </c:pt>
                <c:pt idx="12">
                  <c:v>22571.680187500002</c:v>
                </c:pt>
                <c:pt idx="13">
                  <c:v>22802.289337499999</c:v>
                </c:pt>
                <c:pt idx="14">
                  <c:v>22963.36105</c:v>
                </c:pt>
                <c:pt idx="15">
                  <c:v>23160.288100000005</c:v>
                </c:pt>
                <c:pt idx="16">
                  <c:v>23362.154337500004</c:v>
                </c:pt>
                <c:pt idx="17">
                  <c:v>23605.7348375</c:v>
                </c:pt>
                <c:pt idx="18">
                  <c:v>23874.802387500007</c:v>
                </c:pt>
                <c:pt idx="19">
                  <c:v>24155.357974999995</c:v>
                </c:pt>
                <c:pt idx="20">
                  <c:v>24431.9247875</c:v>
                </c:pt>
              </c:numCache>
            </c:numRef>
          </c:val>
          <c:smooth val="0"/>
          <c:extLst>
            <c:ext xmlns:c16="http://schemas.microsoft.com/office/drawing/2014/chart" uri="{C3380CC4-5D6E-409C-BE32-E72D297353CC}">
              <c16:uniqueId val="{00000002-5042-4015-9480-00D3EB9F6922}"/>
            </c:ext>
          </c:extLst>
        </c:ser>
        <c:dLbls>
          <c:showLegendKey val="0"/>
          <c:showVal val="0"/>
          <c:showCatName val="0"/>
          <c:showSerName val="0"/>
          <c:showPercent val="0"/>
          <c:showBubbleSize val="0"/>
        </c:dLbls>
        <c:smooth val="0"/>
        <c:axId val="362784496"/>
        <c:axId val="311547144"/>
        <c:extLst>
          <c:ext xmlns:c15="http://schemas.microsoft.com/office/drawing/2012/chart" uri="{02D57815-91ED-43cb-92C2-25804820EDAC}">
            <c15:filteredLineSeries>
              <c15:ser>
                <c:idx val="2"/>
                <c:order val="2"/>
                <c:tx>
                  <c:strRef>
                    <c:extLst>
                      <c:ext uri="{02D57815-91ED-43cb-92C2-25804820EDAC}">
                        <c15:formulaRef>
                          <c15:sqref>Sheet1!$A$9</c15:sqref>
                        </c15:formulaRef>
                      </c:ext>
                    </c:extLst>
                    <c:strCache>
                      <c:ptCount val="1"/>
                      <c:pt idx="0">
                        <c:v>Load Growth Met with Energy Efficiency</c:v>
                      </c:pt>
                    </c:strCache>
                  </c:strRef>
                </c:tx>
                <c:spPr>
                  <a:effectLst>
                    <a:outerShdw blurRad="40000" dist="23000" dir="5400000" rotWithShape="0">
                      <a:srgbClr val="000000">
                        <a:alpha val="35000"/>
                      </a:srgbClr>
                    </a:outerShdw>
                  </a:effectLst>
                </c:spPr>
                <c:marker>
                  <c:symbol val="none"/>
                </c:marker>
                <c:cat>
                  <c:strRef>
                    <c:extLst>
                      <c:ext uri="{02D57815-91ED-43cb-92C2-25804820EDAC}">
                        <c15:formulaRef>
                          <c15:sqref>Sheet1!$B$6:$V$6</c15:sqref>
                        </c15:formulaRef>
                      </c:ext>
                    </c:extLst>
                    <c:strCache>
                      <c:ptCount val="2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strCache>
                  </c:strRef>
                </c:cat>
                <c:val>
                  <c:numRef>
                    <c:extLst>
                      <c:ext uri="{02D57815-91ED-43cb-92C2-25804820EDAC}">
                        <c15:formulaRef>
                          <c15:sqref>Sheet1!$B$9:$V$9</c15:sqref>
                        </c15:formulaRef>
                      </c:ext>
                    </c:extLst>
                    <c:numCache>
                      <c:formatCode>_(* #,##0_);_(* \(#,##0\);_(* "-"??_);_(@_)</c:formatCode>
                      <c:ptCount val="21"/>
                      <c:pt idx="0">
                        <c:v>20560.249999999996</c:v>
                      </c:pt>
                      <c:pt idx="1">
                        <c:v>20486.247500000001</c:v>
                      </c:pt>
                      <c:pt idx="2">
                        <c:v>20376.735000000001</c:v>
                      </c:pt>
                      <c:pt idx="3">
                        <c:v>20465.63</c:v>
                      </c:pt>
                      <c:pt idx="4">
                        <c:v>20378.577499999999</c:v>
                      </c:pt>
                      <c:pt idx="5">
                        <c:v>20227.4175</c:v>
                      </c:pt>
                      <c:pt idx="6">
                        <c:v>20061.623749999999</c:v>
                      </c:pt>
                      <c:pt idx="7">
                        <c:v>19890.87</c:v>
                      </c:pt>
                      <c:pt idx="8">
                        <c:v>19725.88625</c:v>
                      </c:pt>
                      <c:pt idx="9">
                        <c:v>19567.532500000001</c:v>
                      </c:pt>
                      <c:pt idx="10">
                        <c:v>19412.57375</c:v>
                      </c:pt>
                      <c:pt idx="11">
                        <c:v>19269.147499999999</c:v>
                      </c:pt>
                      <c:pt idx="12">
                        <c:v>19144.62875</c:v>
                      </c:pt>
                      <c:pt idx="13">
                        <c:v>19045.747500000001</c:v>
                      </c:pt>
                      <c:pt idx="14">
                        <c:v>18993.921249999999</c:v>
                      </c:pt>
                      <c:pt idx="15">
                        <c:v>19072.14875</c:v>
                      </c:pt>
                      <c:pt idx="16">
                        <c:v>19208.39</c:v>
                      </c:pt>
                      <c:pt idx="17">
                        <c:v>19396.981250000001</c:v>
                      </c:pt>
                      <c:pt idx="18">
                        <c:v>19615.642500000002</c:v>
                      </c:pt>
                      <c:pt idx="19">
                        <c:v>19847.092499999999</c:v>
                      </c:pt>
                      <c:pt idx="20">
                        <c:v>20074.967499999999</c:v>
                      </c:pt>
                    </c:numCache>
                  </c:numRef>
                </c:val>
                <c:smooth val="0"/>
                <c:extLst>
                  <c:ext xmlns:c16="http://schemas.microsoft.com/office/drawing/2014/chart" uri="{C3380CC4-5D6E-409C-BE32-E72D297353CC}">
                    <c16:uniqueId val="{00000003-5042-4015-9480-00D3EB9F6922}"/>
                  </c:ext>
                </c:extLst>
              </c15:ser>
            </c15:filteredLineSeries>
          </c:ext>
        </c:extLst>
      </c:lineChart>
      <c:catAx>
        <c:axId val="362784496"/>
        <c:scaling>
          <c:orientation val="minMax"/>
        </c:scaling>
        <c:delete val="0"/>
        <c:axPos val="b"/>
        <c:numFmt formatCode="General" sourceLinked="1"/>
        <c:majorTickMark val="out"/>
        <c:minorTickMark val="none"/>
        <c:tickLblPos val="nextTo"/>
        <c:crossAx val="311547144"/>
        <c:crosses val="autoZero"/>
        <c:auto val="1"/>
        <c:lblAlgn val="ctr"/>
        <c:lblOffset val="100"/>
        <c:tickLblSkip val="5"/>
        <c:noMultiLvlLbl val="0"/>
      </c:catAx>
      <c:valAx>
        <c:axId val="311547144"/>
        <c:scaling>
          <c:orientation val="minMax"/>
        </c:scaling>
        <c:delete val="0"/>
        <c:axPos val="l"/>
        <c:majorGridlines/>
        <c:title>
          <c:tx>
            <c:rich>
              <a:bodyPr rot="-5400000" vert="horz"/>
              <a:lstStyle/>
              <a:p>
                <a:pPr>
                  <a:defRPr/>
                </a:pPr>
                <a:r>
                  <a:rPr lang="en-US" dirty="0"/>
                  <a:t>Regional Load (Average Megawatts)</a:t>
                </a:r>
              </a:p>
            </c:rich>
          </c:tx>
          <c:layout>
            <c:manualLayout>
              <c:xMode val="edge"/>
              <c:yMode val="edge"/>
              <c:x val="7.3099415204678359E-3"/>
              <c:y val="0.19234887305753448"/>
            </c:manualLayout>
          </c:layout>
          <c:overlay val="0"/>
        </c:title>
        <c:numFmt formatCode="_(* #,##0_);_(* \(#,##0\);_(* &quot;-&quot;??_);_(@_)" sourceLinked="1"/>
        <c:majorTickMark val="out"/>
        <c:minorTickMark val="none"/>
        <c:tickLblPos val="nextTo"/>
        <c:crossAx val="362784496"/>
        <c:crosses val="autoZero"/>
        <c:crossBetween val="between"/>
      </c:valAx>
    </c:plotArea>
    <c:legend>
      <c:legendPos val="b"/>
      <c:layout>
        <c:manualLayout>
          <c:xMode val="edge"/>
          <c:yMode val="edge"/>
          <c:x val="0.19658249615349802"/>
          <c:y val="0.60254342288096341"/>
          <c:w val="0.74687765861163891"/>
          <c:h val="0.27006457526142569"/>
        </c:manualLayout>
      </c:layout>
      <c:overlay val="0"/>
      <c:spPr>
        <a:solidFill>
          <a:schemeClr val="bg1"/>
        </a:solidFill>
        <a:ln>
          <a:solidFill>
            <a:schemeClr val="tx1"/>
          </a:solidFill>
        </a:ln>
      </c:spPr>
      <c:txPr>
        <a:bodyPr/>
        <a:lstStyle/>
        <a:p>
          <a:pPr>
            <a:defRPr sz="18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12969092225540768"/>
          <c:y val="2.3249906261717291E-2"/>
          <c:w val="0.85796452167616977"/>
          <c:h val="0.76132602174728159"/>
        </c:manualLayout>
      </c:layout>
      <c:barChart>
        <c:barDir val="bar"/>
        <c:grouping val="stacked"/>
        <c:varyColors val="0"/>
        <c:ser>
          <c:idx val="0"/>
          <c:order val="0"/>
          <c:tx>
            <c:strRef>
              <c:f>Sheet1!$A$2</c:f>
              <c:strCache>
                <c:ptCount val="1"/>
                <c:pt idx="0">
                  <c:v>Capital</c:v>
                </c:pt>
              </c:strCache>
            </c:strRef>
          </c:tx>
          <c:invertIfNegative val="0"/>
          <c:dPt>
            <c:idx val="0"/>
            <c:invertIfNegative val="0"/>
            <c:bubble3D val="0"/>
            <c:spPr>
              <a:gradFill flip="none" rotWithShape="1">
                <a:gsLst>
                  <a:gs pos="0">
                    <a:schemeClr val="accent1">
                      <a:lumMod val="67000"/>
                    </a:schemeClr>
                  </a:gs>
                  <a:gs pos="45500">
                    <a:srgbClr val="2093E5"/>
                  </a:gs>
                  <a:gs pos="28000">
                    <a:schemeClr val="accent1">
                      <a:lumMod val="97000"/>
                      <a:lumOff val="3000"/>
                    </a:schemeClr>
                  </a:gs>
                  <a:gs pos="89000">
                    <a:schemeClr val="accent1">
                      <a:lumMod val="20000"/>
                      <a:lumOff val="80000"/>
                    </a:schemeClr>
                  </a:gs>
                </a:gsLst>
                <a:lin ang="0" scaled="1"/>
                <a:tileRect/>
              </a:gradFill>
            </c:spPr>
            <c:extLst>
              <c:ext xmlns:c16="http://schemas.microsoft.com/office/drawing/2014/chart" uri="{C3380CC4-5D6E-409C-BE32-E72D297353CC}">
                <c16:uniqueId val="{00000001-770D-4CE7-9C4F-3253B5CD3CD8}"/>
              </c:ext>
            </c:extLst>
          </c:dPt>
          <c:cat>
            <c:strRef>
              <c:f>Sheet1!$B$1:$N$1</c:f>
              <c:strCache>
                <c:ptCount val="8"/>
                <c:pt idx="0">
                  <c:v>Energy Efficiency</c:v>
                </c:pt>
                <c:pt idx="1">
                  <c:v>Natural Gas - CCCT Adv2</c:v>
                </c:pt>
                <c:pt idx="2">
                  <c:v>Solar PV - S. ID</c:v>
                </c:pt>
                <c:pt idx="3">
                  <c:v>Wind - MT w/ Transm. Upgrade</c:v>
                </c:pt>
                <c:pt idx="4">
                  <c:v>Wind - Colum. Basin</c:v>
                </c:pt>
                <c:pt idx="5">
                  <c:v>Natural Gas - Frame GT East</c:v>
                </c:pt>
                <c:pt idx="6">
                  <c:v>Solar PV- S. ID w/ Transm. Expan.</c:v>
                </c:pt>
                <c:pt idx="7">
                  <c:v>Natural Gas - Aero GT East</c:v>
                </c:pt>
              </c:strCache>
            </c:strRef>
          </c:cat>
          <c:val>
            <c:numRef>
              <c:f>Sheet1!$B$2:$N$2</c:f>
              <c:numCache>
                <c:formatCode>0.00</c:formatCode>
                <c:ptCount val="8"/>
                <c:pt idx="0" formatCode="General">
                  <c:v>180</c:v>
                </c:pt>
                <c:pt idx="1">
                  <c:v>22.819863695449392</c:v>
                </c:pt>
                <c:pt idx="2">
                  <c:v>71.645033690546555</c:v>
                </c:pt>
                <c:pt idx="3">
                  <c:v>63.571565126915381</c:v>
                </c:pt>
                <c:pt idx="4">
                  <c:v>75.777089125314205</c:v>
                </c:pt>
                <c:pt idx="5">
                  <c:v>32.33224039008374</c:v>
                </c:pt>
                <c:pt idx="6">
                  <c:v>71.645033690546555</c:v>
                </c:pt>
                <c:pt idx="7">
                  <c:v>44.456830536365104</c:v>
                </c:pt>
              </c:numCache>
            </c:numRef>
          </c:val>
          <c:extLst>
            <c:ext xmlns:c16="http://schemas.microsoft.com/office/drawing/2014/chart" uri="{C3380CC4-5D6E-409C-BE32-E72D297353CC}">
              <c16:uniqueId val="{00000002-770D-4CE7-9C4F-3253B5CD3CD8}"/>
            </c:ext>
          </c:extLst>
        </c:ser>
        <c:ser>
          <c:idx val="1"/>
          <c:order val="1"/>
          <c:tx>
            <c:strRef>
              <c:f>Sheet1!$A$3</c:f>
              <c:strCache>
                <c:ptCount val="1"/>
                <c:pt idx="0">
                  <c:v>O&amp;M + Property Taxes + Insurance</c:v>
                </c:pt>
              </c:strCache>
            </c:strRef>
          </c:tx>
          <c:invertIfNegative val="0"/>
          <c:cat>
            <c:strRef>
              <c:f>Sheet1!$B$1:$N$1</c:f>
              <c:strCache>
                <c:ptCount val="8"/>
                <c:pt idx="0">
                  <c:v>Energy Efficiency</c:v>
                </c:pt>
                <c:pt idx="1">
                  <c:v>Natural Gas - CCCT Adv2</c:v>
                </c:pt>
                <c:pt idx="2">
                  <c:v>Solar PV - S. ID</c:v>
                </c:pt>
                <c:pt idx="3">
                  <c:v>Wind - MT w/ Transm. Upgrade</c:v>
                </c:pt>
                <c:pt idx="4">
                  <c:v>Wind - Colum. Basin</c:v>
                </c:pt>
                <c:pt idx="5">
                  <c:v>Natural Gas - Frame GT East</c:v>
                </c:pt>
                <c:pt idx="6">
                  <c:v>Solar PV- S. ID w/ Transm. Expan.</c:v>
                </c:pt>
                <c:pt idx="7">
                  <c:v>Natural Gas - Aero GT East</c:v>
                </c:pt>
              </c:strCache>
            </c:strRef>
          </c:cat>
          <c:val>
            <c:numRef>
              <c:f>Sheet1!$B$3:$N$3</c:f>
              <c:numCache>
                <c:formatCode>0.00</c:formatCode>
                <c:ptCount val="8"/>
                <c:pt idx="0" formatCode="General">
                  <c:v>0</c:v>
                </c:pt>
                <c:pt idx="1">
                  <c:v>8.377032708609077</c:v>
                </c:pt>
                <c:pt idx="2">
                  <c:v>14.685443087998763</c:v>
                </c:pt>
                <c:pt idx="3">
                  <c:v>17.637617931454564</c:v>
                </c:pt>
                <c:pt idx="4">
                  <c:v>21.217635747155512</c:v>
                </c:pt>
                <c:pt idx="5">
                  <c:v>16.247334862904097</c:v>
                </c:pt>
                <c:pt idx="6">
                  <c:v>14.685443087998763</c:v>
                </c:pt>
                <c:pt idx="7">
                  <c:v>20.585811736134282</c:v>
                </c:pt>
              </c:numCache>
            </c:numRef>
          </c:val>
          <c:extLst>
            <c:ext xmlns:c16="http://schemas.microsoft.com/office/drawing/2014/chart" uri="{C3380CC4-5D6E-409C-BE32-E72D297353CC}">
              <c16:uniqueId val="{00000003-770D-4CE7-9C4F-3253B5CD3CD8}"/>
            </c:ext>
          </c:extLst>
        </c:ser>
        <c:ser>
          <c:idx val="2"/>
          <c:order val="2"/>
          <c:tx>
            <c:strRef>
              <c:f>Sheet1!$A$4</c:f>
              <c:strCache>
                <c:ptCount val="1"/>
                <c:pt idx="0">
                  <c:v>Fuel + Transmission</c:v>
                </c:pt>
              </c:strCache>
            </c:strRef>
          </c:tx>
          <c:invertIfNegative val="0"/>
          <c:cat>
            <c:strRef>
              <c:f>Sheet1!$B$1:$N$1</c:f>
              <c:strCache>
                <c:ptCount val="8"/>
                <c:pt idx="0">
                  <c:v>Energy Efficiency</c:v>
                </c:pt>
                <c:pt idx="1">
                  <c:v>Natural Gas - CCCT Adv2</c:v>
                </c:pt>
                <c:pt idx="2">
                  <c:v>Solar PV - S. ID</c:v>
                </c:pt>
                <c:pt idx="3">
                  <c:v>Wind - MT w/ Transm. Upgrade</c:v>
                </c:pt>
                <c:pt idx="4">
                  <c:v>Wind - Colum. Basin</c:v>
                </c:pt>
                <c:pt idx="5">
                  <c:v>Natural Gas - Frame GT East</c:v>
                </c:pt>
                <c:pt idx="6">
                  <c:v>Solar PV- S. ID w/ Transm. Expan.</c:v>
                </c:pt>
                <c:pt idx="7">
                  <c:v>Natural Gas - Aero GT East</c:v>
                </c:pt>
              </c:strCache>
            </c:strRef>
          </c:cat>
          <c:val>
            <c:numRef>
              <c:f>Sheet1!$B$4:$N$4</c:f>
              <c:numCache>
                <c:formatCode>0.00</c:formatCode>
                <c:ptCount val="8"/>
                <c:pt idx="0" formatCode="General">
                  <c:v>0</c:v>
                </c:pt>
                <c:pt idx="1">
                  <c:v>46.81364404516151</c:v>
                </c:pt>
                <c:pt idx="2">
                  <c:v>13.196059037543826</c:v>
                </c:pt>
                <c:pt idx="3">
                  <c:v>28.084033860976128</c:v>
                </c:pt>
                <c:pt idx="4">
                  <c:v>13.335851843230246</c:v>
                </c:pt>
                <c:pt idx="5">
                  <c:v>85.868649996867262</c:v>
                </c:pt>
                <c:pt idx="6">
                  <c:v>51.660642641692668</c:v>
                </c:pt>
                <c:pt idx="7">
                  <c:v>80.164416707073457</c:v>
                </c:pt>
              </c:numCache>
            </c:numRef>
          </c:val>
          <c:extLst>
            <c:ext xmlns:c16="http://schemas.microsoft.com/office/drawing/2014/chart" uri="{C3380CC4-5D6E-409C-BE32-E72D297353CC}">
              <c16:uniqueId val="{00000004-770D-4CE7-9C4F-3253B5CD3CD8}"/>
            </c:ext>
          </c:extLst>
        </c:ser>
        <c:dLbls>
          <c:showLegendKey val="0"/>
          <c:showVal val="0"/>
          <c:showCatName val="0"/>
          <c:showSerName val="0"/>
          <c:showPercent val="0"/>
          <c:showBubbleSize val="0"/>
        </c:dLbls>
        <c:gapWidth val="150"/>
        <c:overlap val="100"/>
        <c:axId val="364858528"/>
        <c:axId val="364858920"/>
      </c:barChart>
      <c:catAx>
        <c:axId val="364858528"/>
        <c:scaling>
          <c:orientation val="minMax"/>
        </c:scaling>
        <c:delete val="0"/>
        <c:axPos val="l"/>
        <c:numFmt formatCode="General" sourceLinked="0"/>
        <c:majorTickMark val="out"/>
        <c:minorTickMark val="none"/>
        <c:tickLblPos val="nextTo"/>
        <c:txPr>
          <a:bodyPr/>
          <a:lstStyle/>
          <a:p>
            <a:pPr>
              <a:defRPr sz="1800"/>
            </a:pPr>
            <a:endParaRPr lang="en-US"/>
          </a:p>
        </c:txPr>
        <c:crossAx val="364858920"/>
        <c:crosses val="autoZero"/>
        <c:auto val="1"/>
        <c:lblAlgn val="ctr"/>
        <c:lblOffset val="100"/>
        <c:noMultiLvlLbl val="0"/>
      </c:catAx>
      <c:valAx>
        <c:axId val="364858920"/>
        <c:scaling>
          <c:orientation val="minMax"/>
          <c:max val="180"/>
        </c:scaling>
        <c:delete val="0"/>
        <c:axPos val="b"/>
        <c:majorGridlines/>
        <c:title>
          <c:tx>
            <c:rich>
              <a:bodyPr/>
              <a:lstStyle/>
              <a:p>
                <a:pPr>
                  <a:defRPr/>
                </a:pPr>
                <a:r>
                  <a:rPr lang="en-US"/>
                  <a:t>Real Levelized Cost (2012$/MWh)</a:t>
                </a:r>
              </a:p>
            </c:rich>
          </c:tx>
          <c:overlay val="0"/>
        </c:title>
        <c:numFmt formatCode="&quot;$&quot;#,##0" sourceLinked="0"/>
        <c:majorTickMark val="out"/>
        <c:minorTickMark val="none"/>
        <c:tickLblPos val="nextTo"/>
        <c:crossAx val="364858528"/>
        <c:crosses val="autoZero"/>
        <c:crossBetween val="between"/>
      </c:valAx>
    </c:plotArea>
    <c:legend>
      <c:legendPos val="b"/>
      <c:overlay val="0"/>
      <c:spPr>
        <a:solidFill>
          <a:schemeClr val="lt1"/>
        </a:solidFill>
        <a:ln w="25400" cap="flat" cmpd="sng" algn="ctr">
          <a:solidFill>
            <a:schemeClr val="accent1"/>
          </a:solidFill>
          <a:prstDash val="solid"/>
        </a:ln>
        <a:effectLst/>
      </c:spPr>
    </c:legend>
    <c:plotVisOnly val="1"/>
    <c:dispBlanksAs val="gap"/>
    <c:showDLblsOverMax val="0"/>
  </c:chart>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2074975110869762"/>
          <c:y val="2.1910155461336574E-2"/>
          <c:w val="0.73448502126889303"/>
          <c:h val="0.89994467999192362"/>
        </c:manualLayout>
      </c:layout>
      <c:areaChart>
        <c:grouping val="stacked"/>
        <c:varyColors val="0"/>
        <c:ser>
          <c:idx val="0"/>
          <c:order val="0"/>
          <c:tx>
            <c:strRef>
              <c:f>Sheet1!$A$2</c:f>
              <c:strCache>
                <c:ptCount val="1"/>
                <c:pt idx="0">
                  <c:v>Energy Efficiency</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cat>
            <c:strRef>
              <c:f>Sheet1!$B$1:$V$1</c:f>
              <c:strCache>
                <c:ptCount val="2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strCache>
            </c:strRef>
          </c:cat>
          <c:val>
            <c:numRef>
              <c:f>Sheet1!$B$2:$V$2</c:f>
              <c:numCache>
                <c:formatCode>_(* #,##0_);_(* \(#,##0\);_(* "-"??_);_(@_)</c:formatCode>
                <c:ptCount val="21"/>
                <c:pt idx="1">
                  <c:v>174.06437499999984</c:v>
                </c:pt>
                <c:pt idx="2">
                  <c:v>368.1472499999997</c:v>
                </c:pt>
                <c:pt idx="3">
                  <c:v>587.9241375000006</c:v>
                </c:pt>
                <c:pt idx="4">
                  <c:v>834.84722499999987</c:v>
                </c:pt>
                <c:pt idx="5">
                  <c:v>1111.548687499999</c:v>
                </c:pt>
                <c:pt idx="6">
                  <c:v>1412.7771250000017</c:v>
                </c:pt>
                <c:pt idx="7">
                  <c:v>1729.8446749999994</c:v>
                </c:pt>
                <c:pt idx="8">
                  <c:v>2058.9161500000018</c:v>
                </c:pt>
                <c:pt idx="9">
                  <c:v>2399.7213249999995</c:v>
                </c:pt>
                <c:pt idx="10">
                  <c:v>2745.1096374999997</c:v>
                </c:pt>
                <c:pt idx="11">
                  <c:v>3088.5202250000061</c:v>
                </c:pt>
                <c:pt idx="12">
                  <c:v>3427.0514375000002</c:v>
                </c:pt>
                <c:pt idx="13">
                  <c:v>3756.541837499999</c:v>
                </c:pt>
                <c:pt idx="14">
                  <c:v>3969.4398000000015</c:v>
                </c:pt>
                <c:pt idx="15">
                  <c:v>4088.1393500000045</c:v>
                </c:pt>
                <c:pt idx="16">
                  <c:v>4153.7643375000034</c:v>
                </c:pt>
                <c:pt idx="17">
                  <c:v>4208.7535874999985</c:v>
                </c:pt>
                <c:pt idx="18">
                  <c:v>4259.1598875000036</c:v>
                </c:pt>
                <c:pt idx="19">
                  <c:v>4308.2654749999956</c:v>
                </c:pt>
                <c:pt idx="20">
                  <c:v>4356.9572875000031</c:v>
                </c:pt>
              </c:numCache>
            </c:numRef>
          </c:val>
          <c:extLst>
            <c:ext xmlns:c16="http://schemas.microsoft.com/office/drawing/2014/chart" uri="{C3380CC4-5D6E-409C-BE32-E72D297353CC}">
              <c16:uniqueId val="{00000000-BACD-4E48-AF4D-488713C0548A}"/>
            </c:ext>
          </c:extLst>
        </c:ser>
        <c:ser>
          <c:idx val="1"/>
          <c:order val="1"/>
          <c:tx>
            <c:strRef>
              <c:f>Sheet1!$A$3</c:f>
              <c:strCache>
                <c:ptCount val="1"/>
                <c:pt idx="0">
                  <c:v>Natural Gas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cat>
            <c:strRef>
              <c:f>Sheet1!$B$1:$V$1</c:f>
              <c:strCache>
                <c:ptCount val="2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strCache>
            </c:strRef>
          </c:cat>
          <c:val>
            <c:numRef>
              <c:f>Sheet1!$B$3:$V$3</c:f>
              <c:numCache>
                <c:formatCode>_(* #,##0_);_(* \(#,##0\);_(* "-"??_);_(@_)</c:formatCode>
                <c:ptCount val="21"/>
                <c:pt idx="0">
                  <c:v>0</c:v>
                </c:pt>
                <c:pt idx="1">
                  <c:v>0</c:v>
                </c:pt>
                <c:pt idx="2">
                  <c:v>0</c:v>
                </c:pt>
                <c:pt idx="3">
                  <c:v>0</c:v>
                </c:pt>
                <c:pt idx="4">
                  <c:v>0</c:v>
                </c:pt>
                <c:pt idx="5">
                  <c:v>0</c:v>
                </c:pt>
                <c:pt idx="6">
                  <c:v>0</c:v>
                </c:pt>
                <c:pt idx="7">
                  <c:v>0</c:v>
                </c:pt>
                <c:pt idx="8">
                  <c:v>0</c:v>
                </c:pt>
                <c:pt idx="9">
                  <c:v>0</c:v>
                </c:pt>
                <c:pt idx="10">
                  <c:v>13.77875</c:v>
                </c:pt>
                <c:pt idx="11">
                  <c:v>55.7575</c:v>
                </c:pt>
                <c:pt idx="12">
                  <c:v>58.182499999999997</c:v>
                </c:pt>
                <c:pt idx="13">
                  <c:v>60.567500000000003</c:v>
                </c:pt>
                <c:pt idx="14">
                  <c:v>107.00624999999999</c:v>
                </c:pt>
                <c:pt idx="15">
                  <c:v>237.245</c:v>
                </c:pt>
                <c:pt idx="16">
                  <c:v>371.32</c:v>
                </c:pt>
                <c:pt idx="17">
                  <c:v>706.97500000000002</c:v>
                </c:pt>
                <c:pt idx="18">
                  <c:v>824.12625000000003</c:v>
                </c:pt>
                <c:pt idx="19">
                  <c:v>1104.0137500000001</c:v>
                </c:pt>
                <c:pt idx="20">
                  <c:v>1109.3612499999999</c:v>
                </c:pt>
              </c:numCache>
            </c:numRef>
          </c:val>
          <c:extLst>
            <c:ext xmlns:c16="http://schemas.microsoft.com/office/drawing/2014/chart" uri="{C3380CC4-5D6E-409C-BE32-E72D297353CC}">
              <c16:uniqueId val="{00000001-BACD-4E48-AF4D-488713C0548A}"/>
            </c:ext>
          </c:extLst>
        </c:ser>
        <c:ser>
          <c:idx val="2"/>
          <c:order val="2"/>
          <c:tx>
            <c:strRef>
              <c:f>Sheet1!$A$4</c:f>
              <c:strCache>
                <c:ptCount val="1"/>
                <c:pt idx="0">
                  <c:v>Geothermal</c:v>
                </c:pt>
              </c:strCache>
            </c:strRef>
          </c:tx>
          <c:spPr>
            <a:solidFill>
              <a:schemeClr val="accent4">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cat>
            <c:strRef>
              <c:f>Sheet1!$B$1:$V$1</c:f>
              <c:strCache>
                <c:ptCount val="2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strCache>
            </c:strRef>
          </c:cat>
          <c:val>
            <c:numRef>
              <c:f>Sheet1!$B$4:$V$4</c:f>
              <c:numCache>
                <c:formatCode>_(* #,##0_);_(* \(#,##0\);_(* "-"??_);_(@_)</c:formatCode>
                <c:ptCount val="21"/>
                <c:pt idx="0">
                  <c:v>0</c:v>
                </c:pt>
                <c:pt idx="1">
                  <c:v>0</c:v>
                </c:pt>
                <c:pt idx="2">
                  <c:v>0</c:v>
                </c:pt>
                <c:pt idx="3">
                  <c:v>0</c:v>
                </c:pt>
                <c:pt idx="4">
                  <c:v>0</c:v>
                </c:pt>
                <c:pt idx="5">
                  <c:v>0</c:v>
                </c:pt>
                <c:pt idx="6">
                  <c:v>0</c:v>
                </c:pt>
                <c:pt idx="7">
                  <c:v>0</c:v>
                </c:pt>
                <c:pt idx="8">
                  <c:v>0</c:v>
                </c:pt>
                <c:pt idx="9">
                  <c:v>0</c:v>
                </c:pt>
                <c:pt idx="10">
                  <c:v>0</c:v>
                </c:pt>
                <c:pt idx="11">
                  <c:v>0</c:v>
                </c:pt>
                <c:pt idx="12">
                  <c:v>0.10875</c:v>
                </c:pt>
                <c:pt idx="13">
                  <c:v>0.78</c:v>
                </c:pt>
                <c:pt idx="14">
                  <c:v>2.0724999999999998</c:v>
                </c:pt>
                <c:pt idx="15">
                  <c:v>3.94875</c:v>
                </c:pt>
                <c:pt idx="16">
                  <c:v>6.5</c:v>
                </c:pt>
                <c:pt idx="17">
                  <c:v>8.7912499999999998</c:v>
                </c:pt>
                <c:pt idx="18">
                  <c:v>34.284999999999997</c:v>
                </c:pt>
                <c:pt idx="19">
                  <c:v>44.402500000000003</c:v>
                </c:pt>
                <c:pt idx="20">
                  <c:v>72.959999999999994</c:v>
                </c:pt>
              </c:numCache>
            </c:numRef>
          </c:val>
          <c:extLst>
            <c:ext xmlns:c16="http://schemas.microsoft.com/office/drawing/2014/chart" uri="{C3380CC4-5D6E-409C-BE32-E72D297353CC}">
              <c16:uniqueId val="{00000002-BACD-4E48-AF4D-488713C0548A}"/>
            </c:ext>
          </c:extLst>
        </c:ser>
        <c:ser>
          <c:idx val="3"/>
          <c:order val="3"/>
          <c:tx>
            <c:strRef>
              <c:f>Sheet1!$A$5</c:f>
              <c:strCache>
                <c:ptCount val="1"/>
                <c:pt idx="0">
                  <c:v>Solar</c:v>
                </c:pt>
              </c:strCache>
            </c:strRef>
          </c:tx>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cat>
            <c:strRef>
              <c:f>Sheet1!$B$1:$V$1</c:f>
              <c:strCache>
                <c:ptCount val="2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strCache>
            </c:strRef>
          </c:cat>
          <c:val>
            <c:numRef>
              <c:f>Sheet1!$B$5:$V$5</c:f>
              <c:numCache>
                <c:formatCode>_(* #,##0_);_(* \(#,##0\);_(* "-"??_);_(@_)</c:formatCode>
                <c:ptCount val="21"/>
                <c:pt idx="0">
                  <c:v>0</c:v>
                </c:pt>
                <c:pt idx="1">
                  <c:v>0</c:v>
                </c:pt>
                <c:pt idx="2">
                  <c:v>0</c:v>
                </c:pt>
                <c:pt idx="3">
                  <c:v>0</c:v>
                </c:pt>
                <c:pt idx="4">
                  <c:v>6.0000000000002274E-2</c:v>
                </c:pt>
                <c:pt idx="5">
                  <c:v>9.0000000000003411E-2</c:v>
                </c:pt>
                <c:pt idx="6">
                  <c:v>9.0000000000003411E-2</c:v>
                </c:pt>
                <c:pt idx="7">
                  <c:v>0.14249999999999829</c:v>
                </c:pt>
                <c:pt idx="8">
                  <c:v>0.24375000000000568</c:v>
                </c:pt>
                <c:pt idx="9">
                  <c:v>0.33374999999999488</c:v>
                </c:pt>
                <c:pt idx="10">
                  <c:v>0.37749999999999773</c:v>
                </c:pt>
                <c:pt idx="11">
                  <c:v>0.42249999999999943</c:v>
                </c:pt>
                <c:pt idx="12">
                  <c:v>0.53000000000000114</c:v>
                </c:pt>
                <c:pt idx="13">
                  <c:v>1.3474999999999966</c:v>
                </c:pt>
                <c:pt idx="14">
                  <c:v>3.3149999999999977</c:v>
                </c:pt>
                <c:pt idx="15">
                  <c:v>6.4962500000000034</c:v>
                </c:pt>
                <c:pt idx="16">
                  <c:v>11.653750000000002</c:v>
                </c:pt>
                <c:pt idx="17">
                  <c:v>17.941249999999997</c:v>
                </c:pt>
                <c:pt idx="18">
                  <c:v>25.330000000000013</c:v>
                </c:pt>
                <c:pt idx="19">
                  <c:v>33.349999999999994</c:v>
                </c:pt>
                <c:pt idx="20">
                  <c:v>41.436250000000001</c:v>
                </c:pt>
              </c:numCache>
            </c:numRef>
          </c:val>
          <c:extLst>
            <c:ext xmlns:c16="http://schemas.microsoft.com/office/drawing/2014/chart" uri="{C3380CC4-5D6E-409C-BE32-E72D297353CC}">
              <c16:uniqueId val="{00000003-BACD-4E48-AF4D-488713C0548A}"/>
            </c:ext>
          </c:extLst>
        </c:ser>
        <c:ser>
          <c:idx val="4"/>
          <c:order val="4"/>
          <c:tx>
            <c:strRef>
              <c:f>Sheet1!$A$6</c:f>
              <c:strCache>
                <c:ptCount val="1"/>
                <c:pt idx="0">
                  <c:v>Wind</c:v>
                </c:pt>
              </c:strCache>
            </c:strRef>
          </c:tx>
          <c:spPr>
            <a:solidFill>
              <a:srgbClr val="FF0000"/>
            </a:solidFill>
            <a:ln w="25400">
              <a:noFill/>
            </a:ln>
          </c:spPr>
          <c:cat>
            <c:strRef>
              <c:f>Sheet1!$B$1:$V$1</c:f>
              <c:strCache>
                <c:ptCount val="2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strCache>
            </c:strRef>
          </c:cat>
          <c:val>
            <c:numRef>
              <c:f>Sheet1!$B$6:$V$6</c:f>
              <c:numCache>
                <c:formatCode>_(* #,##0_);_(* \(#,##0\);_(* "-"??_);_(@_)</c:formatCode>
                <c:ptCount val="21"/>
                <c:pt idx="0">
                  <c:v>0</c:v>
                </c:pt>
                <c:pt idx="1">
                  <c:v>0</c:v>
                </c:pt>
                <c:pt idx="2">
                  <c:v>0</c:v>
                </c:pt>
                <c:pt idx="3">
                  <c:v>0</c:v>
                </c:pt>
                <c:pt idx="4">
                  <c:v>2.2399999999997817</c:v>
                </c:pt>
                <c:pt idx="5">
                  <c:v>3.1199999999998909</c:v>
                </c:pt>
                <c:pt idx="6">
                  <c:v>3.1199999999998909</c:v>
                </c:pt>
                <c:pt idx="7">
                  <c:v>3.1199999999998909</c:v>
                </c:pt>
                <c:pt idx="8">
                  <c:v>3.1199999999998909</c:v>
                </c:pt>
                <c:pt idx="9">
                  <c:v>3.1199999999998909</c:v>
                </c:pt>
                <c:pt idx="10">
                  <c:v>3.1199999999998909</c:v>
                </c:pt>
                <c:pt idx="11">
                  <c:v>3.1199999999998909</c:v>
                </c:pt>
                <c:pt idx="12">
                  <c:v>3.1199999999998909</c:v>
                </c:pt>
                <c:pt idx="13">
                  <c:v>3.1199999999998909</c:v>
                </c:pt>
                <c:pt idx="14">
                  <c:v>3.1199999999998909</c:v>
                </c:pt>
                <c:pt idx="15">
                  <c:v>3.1199999999998909</c:v>
                </c:pt>
                <c:pt idx="16">
                  <c:v>3.1437500000001819</c:v>
                </c:pt>
                <c:pt idx="17">
                  <c:v>3.2800000000002001</c:v>
                </c:pt>
                <c:pt idx="18">
                  <c:v>3.3287500000001273</c:v>
                </c:pt>
                <c:pt idx="19">
                  <c:v>3.4487500000000182</c:v>
                </c:pt>
                <c:pt idx="20">
                  <c:v>4.125</c:v>
                </c:pt>
              </c:numCache>
            </c:numRef>
          </c:val>
          <c:extLst>
            <c:ext xmlns:c16="http://schemas.microsoft.com/office/drawing/2014/chart" uri="{C3380CC4-5D6E-409C-BE32-E72D297353CC}">
              <c16:uniqueId val="{00000004-BACD-4E48-AF4D-488713C0548A}"/>
            </c:ext>
          </c:extLst>
        </c:ser>
        <c:dLbls>
          <c:showLegendKey val="0"/>
          <c:showVal val="0"/>
          <c:showCatName val="0"/>
          <c:showSerName val="0"/>
          <c:showPercent val="0"/>
          <c:showBubbleSize val="0"/>
        </c:dLbls>
        <c:axId val="364859704"/>
        <c:axId val="364860096"/>
      </c:areaChart>
      <c:catAx>
        <c:axId val="364859704"/>
        <c:scaling>
          <c:orientation val="minMax"/>
        </c:scaling>
        <c:delete val="0"/>
        <c:axPos val="b"/>
        <c:numFmt formatCode="General" sourceLinked="1"/>
        <c:majorTickMark val="out"/>
        <c:minorTickMark val="none"/>
        <c:tickLblPos val="nextTo"/>
        <c:crossAx val="364860096"/>
        <c:crosses val="autoZero"/>
        <c:auto val="1"/>
        <c:lblAlgn val="ctr"/>
        <c:lblOffset val="100"/>
        <c:tickLblSkip val="5"/>
        <c:noMultiLvlLbl val="0"/>
      </c:catAx>
      <c:valAx>
        <c:axId val="364860096"/>
        <c:scaling>
          <c:orientation val="minMax"/>
        </c:scaling>
        <c:delete val="0"/>
        <c:axPos val="l"/>
        <c:majorGridlines/>
        <c:title>
          <c:tx>
            <c:rich>
              <a:bodyPr rot="-5400000" vert="horz"/>
              <a:lstStyle/>
              <a:p>
                <a:pPr>
                  <a:defRPr/>
                </a:pPr>
                <a:r>
                  <a:rPr lang="en-US" dirty="0"/>
                  <a:t>Cumulative Resource Development  (aMW)</a:t>
                </a:r>
              </a:p>
            </c:rich>
          </c:tx>
          <c:layout>
            <c:manualLayout>
              <c:xMode val="edge"/>
              <c:yMode val="edge"/>
              <c:x val="0"/>
              <c:y val="8.2095295780335184E-2"/>
            </c:manualLayout>
          </c:layout>
          <c:overlay val="0"/>
        </c:title>
        <c:numFmt formatCode="_(* #,##0_);_(* \(#,##0\);_(* &quot;-&quot;??_);_(@_)" sourceLinked="1"/>
        <c:majorTickMark val="out"/>
        <c:minorTickMark val="none"/>
        <c:tickLblPos val="nextTo"/>
        <c:crossAx val="364859704"/>
        <c:crosses val="autoZero"/>
        <c:crossBetween val="midCat"/>
      </c:valAx>
      <c:spPr>
        <a:ln>
          <a:solidFill>
            <a:schemeClr val="tx1"/>
          </a:solidFill>
        </a:ln>
      </c:spPr>
    </c:plotArea>
    <c:legend>
      <c:legendPos val="r"/>
      <c:layout>
        <c:manualLayout>
          <c:xMode val="edge"/>
          <c:yMode val="edge"/>
          <c:x val="0.2002705599300087"/>
          <c:y val="7.0280637997173197E-4"/>
          <c:w val="0.40078346456692915"/>
          <c:h val="0.3248031496062993"/>
        </c:manualLayout>
      </c:layout>
      <c:overlay val="0"/>
      <c:spPr>
        <a:solidFill>
          <a:schemeClr val="lt1"/>
        </a:solidFill>
        <a:ln w="25400" cap="flat" cmpd="sng" algn="ctr">
          <a:solidFill>
            <a:schemeClr val="accent1"/>
          </a:solidFill>
          <a:prstDash val="solid"/>
        </a:ln>
        <a:effectLst/>
      </c:spPr>
    </c:legend>
    <c:plotVisOnly val="1"/>
    <c:dispBlanksAs val="zero"/>
    <c:showDLblsOverMax val="0"/>
  </c:chart>
  <c:spPr>
    <a:ln>
      <a:solidFill>
        <a:schemeClr val="tx1"/>
      </a:solidFill>
    </a:ln>
  </c:spPr>
  <c:txPr>
    <a:bodyPr/>
    <a:lstStyle/>
    <a:p>
      <a:pPr>
        <a:defRPr sz="14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2436135285720864"/>
          <c:y val="4.4987078538259638E-2"/>
          <c:w val="0.68255606207118869"/>
          <c:h val="0.87699353926913026"/>
        </c:manualLayout>
      </c:layout>
      <c:areaChart>
        <c:grouping val="stacked"/>
        <c:varyColors val="0"/>
        <c:ser>
          <c:idx val="0"/>
          <c:order val="0"/>
          <c:tx>
            <c:strRef>
              <c:f>Sheet1!$A$2</c:f>
              <c:strCache>
                <c:ptCount val="1"/>
                <c:pt idx="0">
                  <c:v>Energy Efficiency</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cat>
            <c:strRef>
              <c:f>Sheet1!$B$1:$V$1</c:f>
              <c:strCache>
                <c:ptCount val="2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strCache>
            </c:strRef>
          </c:cat>
          <c:val>
            <c:numRef>
              <c:f>Sheet1!$B$2:$V$2</c:f>
              <c:numCache>
                <c:formatCode>_(* #,##0_);_(* \(#,##0\);_(* "-"??_);_(@_)</c:formatCode>
                <c:ptCount val="21"/>
                <c:pt idx="1">
                  <c:v>172.76125000000002</c:v>
                </c:pt>
                <c:pt idx="2">
                  <c:v>533.07749999999999</c:v>
                </c:pt>
                <c:pt idx="3">
                  <c:v>951.70749999999998</c:v>
                </c:pt>
                <c:pt idx="4">
                  <c:v>1426.6312499999995</c:v>
                </c:pt>
                <c:pt idx="5">
                  <c:v>1961.6675</c:v>
                </c:pt>
                <c:pt idx="6">
                  <c:v>2556.9987500000002</c:v>
                </c:pt>
                <c:pt idx="7">
                  <c:v>3197.046249999999</c:v>
                </c:pt>
                <c:pt idx="8">
                  <c:v>3867.0025000000001</c:v>
                </c:pt>
                <c:pt idx="9">
                  <c:v>4564.6887499999993</c:v>
                </c:pt>
                <c:pt idx="10">
                  <c:v>5286.4187499999998</c:v>
                </c:pt>
                <c:pt idx="11">
                  <c:v>6014.4049999999997</c:v>
                </c:pt>
                <c:pt idx="12">
                  <c:v>6740.4362500000007</c:v>
                </c:pt>
                <c:pt idx="13">
                  <c:v>7456.7275</c:v>
                </c:pt>
                <c:pt idx="14">
                  <c:v>8070.5825000000004</c:v>
                </c:pt>
                <c:pt idx="15">
                  <c:v>8445.3362500000003</c:v>
                </c:pt>
                <c:pt idx="16">
                  <c:v>8590.65</c:v>
                </c:pt>
                <c:pt idx="17">
                  <c:v>8724.1237500000043</c:v>
                </c:pt>
                <c:pt idx="18">
                  <c:v>8839.8699999999953</c:v>
                </c:pt>
                <c:pt idx="19">
                  <c:v>8952.6812499999996</c:v>
                </c:pt>
                <c:pt idx="20">
                  <c:v>9064.0987499999992</c:v>
                </c:pt>
              </c:numCache>
            </c:numRef>
          </c:val>
          <c:extLst>
            <c:ext xmlns:c16="http://schemas.microsoft.com/office/drawing/2014/chart" uri="{C3380CC4-5D6E-409C-BE32-E72D297353CC}">
              <c16:uniqueId val="{00000000-6D94-4059-B870-25942648A415}"/>
            </c:ext>
          </c:extLst>
        </c:ser>
        <c:ser>
          <c:idx val="1"/>
          <c:order val="1"/>
          <c:tx>
            <c:strRef>
              <c:f>Sheet1!$A$3</c:f>
              <c:strCache>
                <c:ptCount val="1"/>
                <c:pt idx="0">
                  <c:v>Natural Gas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cat>
            <c:strRef>
              <c:f>Sheet1!$B$1:$V$1</c:f>
              <c:strCache>
                <c:ptCount val="2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strCache>
            </c:strRef>
          </c:cat>
          <c:val>
            <c:numRef>
              <c:f>Sheet1!$B$3:$V$3</c:f>
              <c:numCache>
                <c:formatCode>_(* #,##0_);_(* \(#,##0\);_(* "-"??_);_(@_)</c:formatCode>
                <c:ptCount val="21"/>
                <c:pt idx="1">
                  <c:v>0</c:v>
                </c:pt>
                <c:pt idx="2">
                  <c:v>0</c:v>
                </c:pt>
                <c:pt idx="3">
                  <c:v>0</c:v>
                </c:pt>
                <c:pt idx="4">
                  <c:v>0</c:v>
                </c:pt>
                <c:pt idx="5">
                  <c:v>0</c:v>
                </c:pt>
                <c:pt idx="6">
                  <c:v>0</c:v>
                </c:pt>
                <c:pt idx="7">
                  <c:v>0</c:v>
                </c:pt>
                <c:pt idx="8">
                  <c:v>96.965000000000003</c:v>
                </c:pt>
                <c:pt idx="9">
                  <c:v>96.965000000000003</c:v>
                </c:pt>
                <c:pt idx="10">
                  <c:v>106.69750000000002</c:v>
                </c:pt>
                <c:pt idx="11">
                  <c:v>106.69750000000002</c:v>
                </c:pt>
                <c:pt idx="12">
                  <c:v>473.5737499999999</c:v>
                </c:pt>
                <c:pt idx="13">
                  <c:v>473.5737499999999</c:v>
                </c:pt>
                <c:pt idx="14">
                  <c:v>1443.67875</c:v>
                </c:pt>
                <c:pt idx="15">
                  <c:v>1443.67875</c:v>
                </c:pt>
                <c:pt idx="16">
                  <c:v>2541.0075000000002</c:v>
                </c:pt>
                <c:pt idx="17">
                  <c:v>2541.0075000000002</c:v>
                </c:pt>
                <c:pt idx="18">
                  <c:v>2541.0075000000002</c:v>
                </c:pt>
                <c:pt idx="19">
                  <c:v>2541.0075000000002</c:v>
                </c:pt>
                <c:pt idx="20">
                  <c:v>2541.0075000000002</c:v>
                </c:pt>
              </c:numCache>
            </c:numRef>
          </c:val>
          <c:extLst>
            <c:ext xmlns:c16="http://schemas.microsoft.com/office/drawing/2014/chart" uri="{C3380CC4-5D6E-409C-BE32-E72D297353CC}">
              <c16:uniqueId val="{00000001-6D94-4059-B870-25942648A415}"/>
            </c:ext>
          </c:extLst>
        </c:ser>
        <c:ser>
          <c:idx val="2"/>
          <c:order val="2"/>
          <c:tx>
            <c:strRef>
              <c:f>Sheet1!$A$4</c:f>
              <c:strCache>
                <c:ptCount val="1"/>
                <c:pt idx="0">
                  <c:v>Demand Response</c:v>
                </c:pt>
              </c:strCache>
            </c:strRef>
          </c:tx>
          <c:spPr>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cat>
            <c:strRef>
              <c:f>Sheet1!$B$1:$V$1</c:f>
              <c:strCache>
                <c:ptCount val="2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strCache>
            </c:strRef>
          </c:cat>
          <c:val>
            <c:numRef>
              <c:f>Sheet1!$B$4:$V$4</c:f>
              <c:numCache>
                <c:formatCode>_(* #,##0_);_(* \(#,##0\);_(* "-"??_);_(@_)</c:formatCode>
                <c:ptCount val="21"/>
                <c:pt idx="1">
                  <c:v>501</c:v>
                </c:pt>
                <c:pt idx="2">
                  <c:v>968.81624999999963</c:v>
                </c:pt>
                <c:pt idx="3">
                  <c:v>1151.4662499999999</c:v>
                </c:pt>
                <c:pt idx="4">
                  <c:v>1182.6937499999995</c:v>
                </c:pt>
                <c:pt idx="5">
                  <c:v>1257.2362499999999</c:v>
                </c:pt>
                <c:pt idx="6">
                  <c:v>1258.7437500000001</c:v>
                </c:pt>
                <c:pt idx="7">
                  <c:v>1258.7437500000001</c:v>
                </c:pt>
                <c:pt idx="8">
                  <c:v>1275.3924999999995</c:v>
                </c:pt>
                <c:pt idx="9">
                  <c:v>1275.3924999999995</c:v>
                </c:pt>
                <c:pt idx="10">
                  <c:v>1288.7574999999999</c:v>
                </c:pt>
                <c:pt idx="11">
                  <c:v>1288.7574999999999</c:v>
                </c:pt>
                <c:pt idx="12">
                  <c:v>1372.135</c:v>
                </c:pt>
                <c:pt idx="13">
                  <c:v>1372.135</c:v>
                </c:pt>
                <c:pt idx="14">
                  <c:v>1418.5074999999999</c:v>
                </c:pt>
                <c:pt idx="15">
                  <c:v>1418.5074999999999</c:v>
                </c:pt>
                <c:pt idx="16">
                  <c:v>1478.55</c:v>
                </c:pt>
                <c:pt idx="17">
                  <c:v>1478.55</c:v>
                </c:pt>
                <c:pt idx="18">
                  <c:v>1691.9425000000001</c:v>
                </c:pt>
                <c:pt idx="19">
                  <c:v>1691.9425000000001</c:v>
                </c:pt>
                <c:pt idx="20">
                  <c:v>2096.7125000000001</c:v>
                </c:pt>
              </c:numCache>
            </c:numRef>
          </c:val>
          <c:extLst>
            <c:ext xmlns:c16="http://schemas.microsoft.com/office/drawing/2014/chart" uri="{C3380CC4-5D6E-409C-BE32-E72D297353CC}">
              <c16:uniqueId val="{00000002-6D94-4059-B870-25942648A415}"/>
            </c:ext>
          </c:extLst>
        </c:ser>
        <c:ser>
          <c:idx val="3"/>
          <c:order val="3"/>
          <c:tx>
            <c:strRef>
              <c:f>Sheet1!$A$5</c:f>
              <c:strCache>
                <c:ptCount val="1"/>
                <c:pt idx="0">
                  <c:v>Renewable Resources</c:v>
                </c:pt>
              </c:strCache>
            </c:strRef>
          </c:tx>
          <c:spPr>
            <a:solidFill>
              <a:schemeClr val="accent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cat>
            <c:strRef>
              <c:f>Sheet1!$B$1:$V$1</c:f>
              <c:strCache>
                <c:ptCount val="2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strCache>
            </c:strRef>
          </c:cat>
          <c:val>
            <c:numRef>
              <c:f>Sheet1!$B$5:$V$5</c:f>
              <c:numCache>
                <c:formatCode>_(* #,##0_);_(* \(#,##0\);_(* "-"??_);_(@_)</c:formatCode>
                <c:ptCount val="21"/>
                <c:pt idx="1">
                  <c:v>0</c:v>
                </c:pt>
                <c:pt idx="2">
                  <c:v>0.24000000000000005</c:v>
                </c:pt>
                <c:pt idx="3">
                  <c:v>0.29750000000000015</c:v>
                </c:pt>
                <c:pt idx="4">
                  <c:v>0.29750000000000015</c:v>
                </c:pt>
                <c:pt idx="5">
                  <c:v>0.29750000000000015</c:v>
                </c:pt>
                <c:pt idx="6">
                  <c:v>0.29750000000000015</c:v>
                </c:pt>
                <c:pt idx="7">
                  <c:v>0.34250000000000008</c:v>
                </c:pt>
                <c:pt idx="8">
                  <c:v>0.40500000000000008</c:v>
                </c:pt>
                <c:pt idx="9">
                  <c:v>0.45124999999999998</c:v>
                </c:pt>
                <c:pt idx="10">
                  <c:v>0.47000000000000008</c:v>
                </c:pt>
                <c:pt idx="11">
                  <c:v>0.49750000000000011</c:v>
                </c:pt>
                <c:pt idx="12">
                  <c:v>0.75249999999999995</c:v>
                </c:pt>
                <c:pt idx="13">
                  <c:v>2.5775000000000001</c:v>
                </c:pt>
                <c:pt idx="14">
                  <c:v>5.9112500000000017</c:v>
                </c:pt>
                <c:pt idx="15">
                  <c:v>11.02125</c:v>
                </c:pt>
                <c:pt idx="16">
                  <c:v>62.021250000000002</c:v>
                </c:pt>
                <c:pt idx="17">
                  <c:v>69.010000000000005</c:v>
                </c:pt>
                <c:pt idx="18">
                  <c:v>126.65374999999997</c:v>
                </c:pt>
                <c:pt idx="19">
                  <c:v>134.19</c:v>
                </c:pt>
                <c:pt idx="20">
                  <c:v>193.14750000000001</c:v>
                </c:pt>
              </c:numCache>
            </c:numRef>
          </c:val>
          <c:extLst>
            <c:ext xmlns:c16="http://schemas.microsoft.com/office/drawing/2014/chart" uri="{C3380CC4-5D6E-409C-BE32-E72D297353CC}">
              <c16:uniqueId val="{00000003-6D94-4059-B870-25942648A415}"/>
            </c:ext>
          </c:extLst>
        </c:ser>
        <c:dLbls>
          <c:showLegendKey val="0"/>
          <c:showVal val="0"/>
          <c:showCatName val="0"/>
          <c:showSerName val="0"/>
          <c:showPercent val="0"/>
          <c:showBubbleSize val="0"/>
        </c:dLbls>
        <c:axId val="365257520"/>
        <c:axId val="365257912"/>
      </c:areaChart>
      <c:catAx>
        <c:axId val="365257520"/>
        <c:scaling>
          <c:orientation val="minMax"/>
        </c:scaling>
        <c:delete val="0"/>
        <c:axPos val="b"/>
        <c:numFmt formatCode="General" sourceLinked="1"/>
        <c:majorTickMark val="out"/>
        <c:minorTickMark val="none"/>
        <c:tickLblPos val="nextTo"/>
        <c:crossAx val="365257912"/>
        <c:crosses val="autoZero"/>
        <c:auto val="1"/>
        <c:lblAlgn val="ctr"/>
        <c:lblOffset val="100"/>
        <c:tickLblSkip val="5"/>
        <c:noMultiLvlLbl val="0"/>
      </c:catAx>
      <c:valAx>
        <c:axId val="365257912"/>
        <c:scaling>
          <c:orientation val="minMax"/>
          <c:max val="14000"/>
        </c:scaling>
        <c:delete val="0"/>
        <c:axPos val="l"/>
        <c:majorGridlines/>
        <c:title>
          <c:tx>
            <c:rich>
              <a:bodyPr rot="-5400000" vert="horz"/>
              <a:lstStyle/>
              <a:p>
                <a:pPr>
                  <a:defRPr/>
                </a:pPr>
                <a:r>
                  <a:rPr lang="en-US" dirty="0"/>
                  <a:t>Cumulative Resource Development  (MW)</a:t>
                </a:r>
              </a:p>
            </c:rich>
          </c:tx>
          <c:layout>
            <c:manualLayout>
              <c:xMode val="edge"/>
              <c:yMode val="edge"/>
              <c:x val="8.0922779389418567E-3"/>
              <c:y val="8.761457702402585E-2"/>
            </c:manualLayout>
          </c:layout>
          <c:overlay val="0"/>
        </c:title>
        <c:numFmt formatCode="#,##0" sourceLinked="0"/>
        <c:majorTickMark val="out"/>
        <c:minorTickMark val="none"/>
        <c:tickLblPos val="nextTo"/>
        <c:crossAx val="365257520"/>
        <c:crosses val="autoZero"/>
        <c:crossBetween val="midCat"/>
      </c:valAx>
    </c:plotArea>
    <c:legend>
      <c:legendPos val="r"/>
      <c:layout>
        <c:manualLayout>
          <c:xMode val="edge"/>
          <c:yMode val="edge"/>
          <c:x val="0.24281438504397482"/>
          <c:y val="7.0280637997174043E-4"/>
          <c:w val="0.54554588571165419"/>
          <c:h val="0.21665616797900261"/>
        </c:manualLayout>
      </c:layout>
      <c:overlay val="0"/>
      <c:spPr>
        <a:solidFill>
          <a:schemeClr val="lt1"/>
        </a:solidFill>
        <a:ln w="25400" cap="flat" cmpd="sng" algn="ctr">
          <a:solidFill>
            <a:schemeClr val="accent1"/>
          </a:solidFill>
          <a:prstDash val="solid"/>
        </a:ln>
        <a:effectLst/>
      </c:spPr>
      <c:txPr>
        <a:bodyPr/>
        <a:lstStyle/>
        <a:p>
          <a:pPr>
            <a:defRPr sz="1600"/>
          </a:pPr>
          <a:endParaRPr lang="en-US"/>
        </a:p>
      </c:txPr>
    </c:legend>
    <c:plotVisOnly val="1"/>
    <c:dispBlanksAs val="zero"/>
    <c:showDLblsOverMax val="0"/>
  </c:chart>
  <c:spPr>
    <a:ln>
      <a:solidFill>
        <a:prstClr val="black"/>
      </a:solidFill>
    </a:ln>
  </c:spPr>
  <c:txPr>
    <a:bodyPr/>
    <a:lstStyle/>
    <a:p>
      <a:pPr>
        <a:defRPr sz="14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18930921350348448"/>
          <c:y val="4.8268133150022915E-2"/>
          <c:w val="0.78899380034392252"/>
          <c:h val="0.8579102612173477"/>
        </c:manualLayout>
      </c:layout>
      <c:lineChart>
        <c:grouping val="standard"/>
        <c:varyColors val="0"/>
        <c:ser>
          <c:idx val="0"/>
          <c:order val="0"/>
          <c:tx>
            <c:strRef>
              <c:f>Sheet1!$A$7</c:f>
              <c:strCache>
                <c:ptCount val="1"/>
                <c:pt idx="0">
                  <c:v>Medium Load Forecast - Pre-Energy Efficiency</c:v>
                </c:pt>
              </c:strCache>
            </c:strRef>
          </c:tx>
          <c:spPr>
            <a:ln>
              <a:solidFill>
                <a:srgbClr val="0070C0"/>
              </a:solidFill>
            </a:ln>
            <a:effectLst>
              <a:outerShdw blurRad="40000" dist="23000" dir="5400000" rotWithShape="0">
                <a:srgbClr val="000000">
                  <a:alpha val="35000"/>
                </a:srgbClr>
              </a:outerShdw>
            </a:effectLst>
          </c:spPr>
          <c:marker>
            <c:symbol val="none"/>
          </c:marker>
          <c:dPt>
            <c:idx val="14"/>
            <c:bubble3D val="0"/>
            <c:extLst>
              <c:ext xmlns:c16="http://schemas.microsoft.com/office/drawing/2014/chart" uri="{C3380CC4-5D6E-409C-BE32-E72D297353CC}">
                <c16:uniqueId val="{00000000-9379-4850-B835-6322E0BE6894}"/>
              </c:ext>
            </c:extLst>
          </c:dPt>
          <c:cat>
            <c:strRef>
              <c:f>Sheet1!$B$6:$V$6</c:f>
              <c:strCache>
                <c:ptCount val="2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strCache>
            </c:strRef>
          </c:cat>
          <c:val>
            <c:numRef>
              <c:f>Sheet1!$B$7:$V$7</c:f>
              <c:numCache>
                <c:formatCode>_(* #,##0_);_(* \(#,##0\);_(* "-"??_);_(@_)</c:formatCode>
                <c:ptCount val="21"/>
                <c:pt idx="0">
                  <c:v>20560.249999999996</c:v>
                </c:pt>
                <c:pt idx="1">
                  <c:v>20722.260265280001</c:v>
                </c:pt>
                <c:pt idx="2">
                  <c:v>20886.803551789999</c:v>
                </c:pt>
                <c:pt idx="3">
                  <c:v>21272.341265715004</c:v>
                </c:pt>
                <c:pt idx="4">
                  <c:v>21530.351228720003</c:v>
                </c:pt>
                <c:pt idx="5">
                  <c:v>21748.122844450001</c:v>
                </c:pt>
                <c:pt idx="6">
                  <c:v>21962.024522199998</c:v>
                </c:pt>
                <c:pt idx="7">
                  <c:v>22183.54445782</c:v>
                </c:pt>
                <c:pt idx="8">
                  <c:v>22420.674035619999</c:v>
                </c:pt>
                <c:pt idx="9">
                  <c:v>22674.079292169998</c:v>
                </c:pt>
                <c:pt idx="10">
                  <c:v>22934.0128076</c:v>
                </c:pt>
                <c:pt idx="11">
                  <c:v>23202.156478450008</c:v>
                </c:pt>
                <c:pt idx="12">
                  <c:v>23483.300283620003</c:v>
                </c:pt>
                <c:pt idx="13">
                  <c:v>23780.149311130001</c:v>
                </c:pt>
                <c:pt idx="14">
                  <c:v>24005.83230821</c:v>
                </c:pt>
                <c:pt idx="15">
                  <c:v>24266.443567525002</c:v>
                </c:pt>
                <c:pt idx="16">
                  <c:v>24528.29693072</c:v>
                </c:pt>
                <c:pt idx="17">
                  <c:v>24829.292602115002</c:v>
                </c:pt>
                <c:pt idx="18">
                  <c:v>25154.116439140005</c:v>
                </c:pt>
                <c:pt idx="19">
                  <c:v>25488.933686569995</c:v>
                </c:pt>
                <c:pt idx="20">
                  <c:v>25818.2773433</c:v>
                </c:pt>
              </c:numCache>
            </c:numRef>
          </c:val>
          <c:smooth val="0"/>
          <c:extLst>
            <c:ext xmlns:c16="http://schemas.microsoft.com/office/drawing/2014/chart" uri="{C3380CC4-5D6E-409C-BE32-E72D297353CC}">
              <c16:uniqueId val="{00000001-9379-4850-B835-6322E0BE6894}"/>
            </c:ext>
          </c:extLst>
        </c:ser>
        <c:ser>
          <c:idx val="1"/>
          <c:order val="1"/>
          <c:tx>
            <c:strRef>
              <c:f>Sheet1!$A$8</c:f>
              <c:strCache>
                <c:ptCount val="1"/>
                <c:pt idx="0">
                  <c:v>Load Reduction from Federal Standards Adopted Since 6th Plan</c:v>
                </c:pt>
              </c:strCache>
            </c:strRef>
          </c:tx>
          <c:spPr>
            <a:ln>
              <a:solidFill>
                <a:schemeClr val="accent5">
                  <a:lumMod val="75000"/>
                  <a:lumOff val="25000"/>
                </a:schemeClr>
              </a:solidFill>
            </a:ln>
            <a:effectLst>
              <a:outerShdw blurRad="40000" dist="23000" dir="5400000" rotWithShape="0">
                <a:srgbClr val="000000">
                  <a:alpha val="35000"/>
                </a:srgbClr>
              </a:outerShdw>
            </a:effectLst>
          </c:spPr>
          <c:marker>
            <c:symbol val="none"/>
          </c:marker>
          <c:cat>
            <c:strRef>
              <c:f>Sheet1!$B$6:$V$6</c:f>
              <c:strCache>
                <c:ptCount val="2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strCache>
            </c:strRef>
          </c:cat>
          <c:val>
            <c:numRef>
              <c:f>Sheet1!$B$8:$V$8</c:f>
              <c:numCache>
                <c:formatCode>_(* #,##0_);_(* \(#,##0\);_(* "-"??_);_(@_)</c:formatCode>
                <c:ptCount val="21"/>
                <c:pt idx="0">
                  <c:v>20560.249999999996</c:v>
                </c:pt>
                <c:pt idx="1">
                  <c:v>20660.311874999999</c:v>
                </c:pt>
                <c:pt idx="2">
                  <c:v>20744.882249999999</c:v>
                </c:pt>
                <c:pt idx="3">
                  <c:v>21053.554137500003</c:v>
                </c:pt>
                <c:pt idx="4">
                  <c:v>21213.424725000001</c:v>
                </c:pt>
                <c:pt idx="5">
                  <c:v>21338.966187499998</c:v>
                </c:pt>
                <c:pt idx="6">
                  <c:v>21474.400874999999</c:v>
                </c:pt>
                <c:pt idx="7">
                  <c:v>21620.714674999999</c:v>
                </c:pt>
                <c:pt idx="8">
                  <c:v>21784.8024</c:v>
                </c:pt>
                <c:pt idx="9">
                  <c:v>21967.253825</c:v>
                </c:pt>
                <c:pt idx="10">
                  <c:v>22157.683387500001</c:v>
                </c:pt>
                <c:pt idx="11">
                  <c:v>22357.667725000007</c:v>
                </c:pt>
                <c:pt idx="12">
                  <c:v>22571.680187500002</c:v>
                </c:pt>
                <c:pt idx="13">
                  <c:v>22802.289337499999</c:v>
                </c:pt>
                <c:pt idx="14">
                  <c:v>22963.36105</c:v>
                </c:pt>
                <c:pt idx="15">
                  <c:v>23160.288100000005</c:v>
                </c:pt>
                <c:pt idx="16">
                  <c:v>23362.154337500004</c:v>
                </c:pt>
                <c:pt idx="17">
                  <c:v>23605.7348375</c:v>
                </c:pt>
                <c:pt idx="18">
                  <c:v>23874.802387500007</c:v>
                </c:pt>
                <c:pt idx="19">
                  <c:v>24155.357974999995</c:v>
                </c:pt>
                <c:pt idx="20">
                  <c:v>24431.9247875</c:v>
                </c:pt>
              </c:numCache>
            </c:numRef>
          </c:val>
          <c:smooth val="0"/>
          <c:extLst>
            <c:ext xmlns:c16="http://schemas.microsoft.com/office/drawing/2014/chart" uri="{C3380CC4-5D6E-409C-BE32-E72D297353CC}">
              <c16:uniqueId val="{00000002-9379-4850-B835-6322E0BE6894}"/>
            </c:ext>
          </c:extLst>
        </c:ser>
        <c:ser>
          <c:idx val="2"/>
          <c:order val="2"/>
          <c:tx>
            <c:strRef>
              <c:f>Sheet1!$A$9</c:f>
              <c:strCache>
                <c:ptCount val="1"/>
                <c:pt idx="0">
                  <c:v>Load Growth Met with Energy Efficiency</c:v>
                </c:pt>
              </c:strCache>
            </c:strRef>
          </c:tx>
          <c:spPr>
            <a:effectLst>
              <a:outerShdw blurRad="40000" dist="23000" dir="5400000" rotWithShape="0">
                <a:srgbClr val="000000">
                  <a:alpha val="35000"/>
                </a:srgbClr>
              </a:outerShdw>
            </a:effectLst>
          </c:spPr>
          <c:marker>
            <c:symbol val="none"/>
          </c:marker>
          <c:cat>
            <c:strRef>
              <c:f>Sheet1!$B$6:$V$6</c:f>
              <c:strCache>
                <c:ptCount val="21"/>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pt idx="15">
                  <c:v>2030</c:v>
                </c:pt>
                <c:pt idx="16">
                  <c:v>2031</c:v>
                </c:pt>
                <c:pt idx="17">
                  <c:v>2032</c:v>
                </c:pt>
                <c:pt idx="18">
                  <c:v>2033</c:v>
                </c:pt>
                <c:pt idx="19">
                  <c:v>2034</c:v>
                </c:pt>
                <c:pt idx="20">
                  <c:v>2035</c:v>
                </c:pt>
              </c:strCache>
            </c:strRef>
          </c:cat>
          <c:val>
            <c:numRef>
              <c:f>Sheet1!$B$9:$V$9</c:f>
              <c:numCache>
                <c:formatCode>_(* #,##0_);_(* \(#,##0\);_(* "-"??_);_(@_)</c:formatCode>
                <c:ptCount val="21"/>
                <c:pt idx="0">
                  <c:v>20560.249999999996</c:v>
                </c:pt>
                <c:pt idx="1">
                  <c:v>20486.247500000001</c:v>
                </c:pt>
                <c:pt idx="2">
                  <c:v>20376.735000000001</c:v>
                </c:pt>
                <c:pt idx="3">
                  <c:v>20465.63</c:v>
                </c:pt>
                <c:pt idx="4">
                  <c:v>20378.577499999999</c:v>
                </c:pt>
                <c:pt idx="5">
                  <c:v>20227.4175</c:v>
                </c:pt>
                <c:pt idx="6">
                  <c:v>20061.623749999999</c:v>
                </c:pt>
                <c:pt idx="7">
                  <c:v>19890.87</c:v>
                </c:pt>
                <c:pt idx="8">
                  <c:v>19725.88625</c:v>
                </c:pt>
                <c:pt idx="9">
                  <c:v>19567.532500000001</c:v>
                </c:pt>
                <c:pt idx="10">
                  <c:v>19412.57375</c:v>
                </c:pt>
                <c:pt idx="11">
                  <c:v>19269.147499999999</c:v>
                </c:pt>
                <c:pt idx="12">
                  <c:v>19144.62875</c:v>
                </c:pt>
                <c:pt idx="13">
                  <c:v>19045.747500000001</c:v>
                </c:pt>
                <c:pt idx="14">
                  <c:v>18993.921249999999</c:v>
                </c:pt>
                <c:pt idx="15">
                  <c:v>19072.14875</c:v>
                </c:pt>
                <c:pt idx="16">
                  <c:v>19208.39</c:v>
                </c:pt>
                <c:pt idx="17">
                  <c:v>19396.981250000001</c:v>
                </c:pt>
                <c:pt idx="18">
                  <c:v>19615.642500000002</c:v>
                </c:pt>
                <c:pt idx="19">
                  <c:v>19847.092499999999</c:v>
                </c:pt>
                <c:pt idx="20">
                  <c:v>20074.967499999999</c:v>
                </c:pt>
              </c:numCache>
            </c:numRef>
          </c:val>
          <c:smooth val="0"/>
          <c:extLst>
            <c:ext xmlns:c16="http://schemas.microsoft.com/office/drawing/2014/chart" uri="{C3380CC4-5D6E-409C-BE32-E72D297353CC}">
              <c16:uniqueId val="{00000003-9379-4850-B835-6322E0BE6894}"/>
            </c:ext>
          </c:extLst>
        </c:ser>
        <c:dLbls>
          <c:showLegendKey val="0"/>
          <c:showVal val="0"/>
          <c:showCatName val="0"/>
          <c:showSerName val="0"/>
          <c:showPercent val="0"/>
          <c:showBubbleSize val="0"/>
        </c:dLbls>
        <c:smooth val="0"/>
        <c:axId val="365258304"/>
        <c:axId val="365258696"/>
      </c:lineChart>
      <c:catAx>
        <c:axId val="365258304"/>
        <c:scaling>
          <c:orientation val="minMax"/>
        </c:scaling>
        <c:delete val="0"/>
        <c:axPos val="b"/>
        <c:numFmt formatCode="General" sourceLinked="1"/>
        <c:majorTickMark val="out"/>
        <c:minorTickMark val="none"/>
        <c:tickLblPos val="nextTo"/>
        <c:crossAx val="365258696"/>
        <c:crosses val="autoZero"/>
        <c:auto val="1"/>
        <c:lblAlgn val="ctr"/>
        <c:lblOffset val="100"/>
        <c:tickLblSkip val="5"/>
        <c:noMultiLvlLbl val="0"/>
      </c:catAx>
      <c:valAx>
        <c:axId val="365258696"/>
        <c:scaling>
          <c:orientation val="minMax"/>
        </c:scaling>
        <c:delete val="0"/>
        <c:axPos val="l"/>
        <c:majorGridlines/>
        <c:title>
          <c:tx>
            <c:rich>
              <a:bodyPr rot="-5400000" vert="horz"/>
              <a:lstStyle/>
              <a:p>
                <a:pPr>
                  <a:defRPr/>
                </a:pPr>
                <a:r>
                  <a:rPr lang="en-US" dirty="0"/>
                  <a:t>Regional Load (Average Megawatts)</a:t>
                </a:r>
              </a:p>
            </c:rich>
          </c:tx>
          <c:layout>
            <c:manualLayout>
              <c:xMode val="edge"/>
              <c:yMode val="edge"/>
              <c:x val="7.3099415204678359E-3"/>
              <c:y val="0.19234887305753448"/>
            </c:manualLayout>
          </c:layout>
          <c:overlay val="0"/>
        </c:title>
        <c:numFmt formatCode="_(* #,##0_);_(* \(#,##0\);_(* &quot;-&quot;??_);_(@_)" sourceLinked="1"/>
        <c:majorTickMark val="out"/>
        <c:minorTickMark val="none"/>
        <c:tickLblPos val="nextTo"/>
        <c:crossAx val="365258304"/>
        <c:crosses val="autoZero"/>
        <c:crossBetween val="between"/>
      </c:valAx>
    </c:plotArea>
    <c:legend>
      <c:legendPos val="b"/>
      <c:layout>
        <c:manualLayout>
          <c:xMode val="edge"/>
          <c:yMode val="edge"/>
          <c:x val="0.19658249615349802"/>
          <c:y val="0.60254342288096341"/>
          <c:w val="0.74687765861163891"/>
          <c:h val="0.27006457526142569"/>
        </c:manualLayout>
      </c:layout>
      <c:overlay val="0"/>
      <c:spPr>
        <a:solidFill>
          <a:schemeClr val="bg1"/>
        </a:solidFill>
        <a:ln>
          <a:solidFill>
            <a:schemeClr val="tx1"/>
          </a:solidFill>
        </a:ln>
      </c:spPr>
      <c:txPr>
        <a:bodyPr/>
        <a:lstStyle/>
        <a:p>
          <a:pPr>
            <a:defRPr sz="18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[Industrial_tool_7thPlan v05.xlsm]Results!PivotTable2</c:name>
    <c:fmtId val="-1"/>
  </c:pivotSource>
  <c:chart>
    <c:autoTitleDeleted val="0"/>
    <c:pivotFmts>
      <c:pivotFmt>
        <c:idx val="0"/>
        <c:spPr>
          <a:solidFill>
            <a:srgbClr val="DDDDDD"/>
          </a:solidFill>
          <a:ln w="12700">
            <a:solidFill>
              <a:srgbClr val="000000"/>
            </a:solidFill>
            <a:prstDash val="solid"/>
          </a:ln>
        </c:spPr>
        <c:marker>
          <c:symbol val="none"/>
        </c:marker>
      </c:pivotFmt>
      <c:pivotFmt>
        <c:idx val="1"/>
        <c:spPr>
          <a:solidFill>
            <a:srgbClr val="993366"/>
          </a:solidFill>
          <a:ln w="12700">
            <a:solidFill>
              <a:srgbClr val="000000"/>
            </a:solidFill>
            <a:prstDash val="solid"/>
          </a:ln>
        </c:spPr>
        <c:marker>
          <c:symbol val="none"/>
        </c:marker>
      </c:pivotFmt>
      <c:pivotFmt>
        <c:idx val="2"/>
        <c:spPr>
          <a:solidFill>
            <a:srgbClr val="FFFFCC"/>
          </a:solidFill>
          <a:ln w="12700">
            <a:solidFill>
              <a:srgbClr val="000000"/>
            </a:solidFill>
            <a:prstDash val="solid"/>
          </a:ln>
        </c:spPr>
        <c:marker>
          <c:symbol val="none"/>
        </c:marker>
      </c:pivotFmt>
      <c:pivotFmt>
        <c:idx val="3"/>
        <c:spPr>
          <a:solidFill>
            <a:srgbClr val="CCFFFF"/>
          </a:solidFill>
          <a:ln w="12700">
            <a:solidFill>
              <a:srgbClr val="000000"/>
            </a:solidFill>
            <a:prstDash val="solid"/>
          </a:ln>
        </c:spPr>
        <c:marker>
          <c:symbol val="none"/>
        </c:marker>
      </c:pivotFmt>
      <c:pivotFmt>
        <c:idx val="4"/>
        <c:spPr>
          <a:solidFill>
            <a:srgbClr val="660066"/>
          </a:solidFill>
          <a:ln w="12700">
            <a:solidFill>
              <a:srgbClr val="000000"/>
            </a:solidFill>
            <a:prstDash val="solid"/>
          </a:ln>
        </c:spPr>
        <c:marker>
          <c:symbol val="none"/>
        </c:marker>
      </c:pivotFmt>
      <c:pivotFmt>
        <c:idx val="5"/>
        <c:spPr>
          <a:solidFill>
            <a:srgbClr val="FF8080"/>
          </a:solidFill>
          <a:ln w="12700">
            <a:solidFill>
              <a:srgbClr val="000000"/>
            </a:solidFill>
            <a:prstDash val="solid"/>
          </a:ln>
        </c:spPr>
        <c:marker>
          <c:symbol val="none"/>
        </c:marker>
      </c:pivotFmt>
      <c:pivotFmt>
        <c:idx val="6"/>
        <c:spPr>
          <a:solidFill>
            <a:srgbClr val="0066CC"/>
          </a:solidFill>
          <a:ln w="12700">
            <a:solidFill>
              <a:srgbClr val="000000"/>
            </a:solidFill>
            <a:prstDash val="solid"/>
          </a:ln>
        </c:spPr>
        <c:marker>
          <c:symbol val="none"/>
        </c:marker>
      </c:pivotFmt>
      <c:pivotFmt>
        <c:idx val="7"/>
        <c:spPr>
          <a:solidFill>
            <a:srgbClr val="CCCCFF"/>
          </a:solidFill>
          <a:ln w="12700">
            <a:solidFill>
              <a:srgbClr val="000000"/>
            </a:solidFill>
            <a:prstDash val="solid"/>
          </a:ln>
        </c:spPr>
        <c:marker>
          <c:symbol val="none"/>
        </c:marker>
      </c:pivotFmt>
      <c:pivotFmt>
        <c:idx val="8"/>
        <c:spPr>
          <a:solidFill>
            <a:srgbClr val="000080"/>
          </a:solidFill>
          <a:ln w="12700">
            <a:solidFill>
              <a:srgbClr val="000000"/>
            </a:solidFill>
            <a:prstDash val="solid"/>
          </a:ln>
        </c:spPr>
        <c:marker>
          <c:symbol val="none"/>
        </c:marker>
      </c:pivotFmt>
      <c:pivotFmt>
        <c:idx val="9"/>
        <c:spPr>
          <a:solidFill>
            <a:srgbClr val="FF00FF"/>
          </a:solidFill>
          <a:ln w="12700">
            <a:solidFill>
              <a:srgbClr val="000000"/>
            </a:solidFill>
            <a:prstDash val="solid"/>
          </a:ln>
        </c:spPr>
        <c:marker>
          <c:symbol val="none"/>
        </c:marker>
      </c:pivotFmt>
      <c:pivotFmt>
        <c:idx val="10"/>
        <c:spPr>
          <a:solidFill>
            <a:srgbClr val="FFFF00"/>
          </a:solidFill>
          <a:ln w="12700">
            <a:solidFill>
              <a:srgbClr val="000000"/>
            </a:solidFill>
            <a:prstDash val="solid"/>
          </a:ln>
        </c:spPr>
        <c:marker>
          <c:symbol val="none"/>
        </c:marker>
      </c:pivotFmt>
      <c:pivotFmt>
        <c:idx val="11"/>
        <c:spPr>
          <a:solidFill>
            <a:srgbClr val="00FFFF"/>
          </a:solidFill>
          <a:ln w="12700">
            <a:solidFill>
              <a:srgbClr val="000000"/>
            </a:solidFill>
            <a:prstDash val="solid"/>
          </a:ln>
        </c:spPr>
        <c:marker>
          <c:symbol val="none"/>
        </c:marker>
      </c:pivotFmt>
      <c:pivotFmt>
        <c:idx val="12"/>
        <c:spPr>
          <a:solidFill>
            <a:srgbClr val="800080"/>
          </a:solidFill>
          <a:ln w="12700">
            <a:solidFill>
              <a:srgbClr val="000000"/>
            </a:solidFill>
            <a:prstDash val="solid"/>
          </a:ln>
        </c:spPr>
        <c:marker>
          <c:symbol val="none"/>
        </c:marker>
      </c:pivotFmt>
      <c:pivotFmt>
        <c:idx val="13"/>
        <c:spPr>
          <a:solidFill>
            <a:srgbClr val="800000"/>
          </a:solidFill>
          <a:ln w="12700">
            <a:solidFill>
              <a:srgbClr val="000000"/>
            </a:solidFill>
            <a:prstDash val="solid"/>
          </a:ln>
        </c:spPr>
        <c:marker>
          <c:symbol val="none"/>
        </c:marker>
      </c:pivotFmt>
      <c:pivotFmt>
        <c:idx val="14"/>
        <c:spPr>
          <a:solidFill>
            <a:srgbClr val="008080"/>
          </a:solidFill>
          <a:ln w="12700">
            <a:solidFill>
              <a:srgbClr val="000000"/>
            </a:solidFill>
            <a:prstDash val="solid"/>
          </a:ln>
        </c:spPr>
        <c:marker>
          <c:symbol val="none"/>
        </c:marker>
      </c:pivotFmt>
      <c:pivotFmt>
        <c:idx val="15"/>
        <c:spPr>
          <a:solidFill>
            <a:srgbClr val="0000FF"/>
          </a:solidFill>
          <a:ln w="12700">
            <a:solidFill>
              <a:srgbClr val="000000"/>
            </a:solidFill>
            <a:prstDash val="solid"/>
          </a:ln>
        </c:spPr>
        <c:marker>
          <c:symbol val="none"/>
        </c:marker>
      </c:pivotFmt>
      <c:pivotFmt>
        <c:idx val="16"/>
        <c:spPr>
          <a:solidFill>
            <a:srgbClr val="00CCFF"/>
          </a:solidFill>
          <a:ln w="12700">
            <a:solidFill>
              <a:srgbClr val="000000"/>
            </a:solidFill>
            <a:prstDash val="solid"/>
          </a:ln>
        </c:spPr>
        <c:marker>
          <c:symbol val="none"/>
        </c:marker>
      </c:pivotFmt>
      <c:pivotFmt>
        <c:idx val="17"/>
        <c:spPr>
          <a:solidFill>
            <a:srgbClr val="CCFFFF"/>
          </a:solidFill>
          <a:ln w="12700">
            <a:solidFill>
              <a:srgbClr val="000000"/>
            </a:solidFill>
            <a:prstDash val="solid"/>
          </a:ln>
        </c:spPr>
        <c:marker>
          <c:symbol val="none"/>
        </c:marker>
      </c:pivotFmt>
      <c:pivotFmt>
        <c:idx val="18"/>
        <c:spPr>
          <a:solidFill>
            <a:srgbClr val="DDDDDD"/>
          </a:solidFill>
          <a:ln w="12700">
            <a:solidFill>
              <a:srgbClr val="000000"/>
            </a:solidFill>
            <a:prstDash val="solid"/>
          </a:ln>
        </c:spPr>
        <c:marker>
          <c:symbol val="none"/>
        </c:marker>
      </c:pivotFmt>
      <c:pivotFmt>
        <c:idx val="19"/>
        <c:spPr>
          <a:solidFill>
            <a:srgbClr val="993366"/>
          </a:solidFill>
          <a:ln w="12700">
            <a:solidFill>
              <a:srgbClr val="000000"/>
            </a:solidFill>
            <a:prstDash val="solid"/>
          </a:ln>
        </c:spPr>
        <c:marker>
          <c:symbol val="none"/>
        </c:marker>
      </c:pivotFmt>
      <c:pivotFmt>
        <c:idx val="20"/>
        <c:spPr>
          <a:solidFill>
            <a:srgbClr val="FFFFCC"/>
          </a:solidFill>
          <a:ln w="12700">
            <a:solidFill>
              <a:srgbClr val="000000"/>
            </a:solidFill>
            <a:prstDash val="solid"/>
          </a:ln>
        </c:spPr>
        <c:marker>
          <c:symbol val="none"/>
        </c:marker>
      </c:pivotFmt>
      <c:pivotFmt>
        <c:idx val="21"/>
        <c:spPr>
          <a:solidFill>
            <a:srgbClr val="CCFFFF"/>
          </a:solidFill>
          <a:ln w="12700">
            <a:solidFill>
              <a:srgbClr val="000000"/>
            </a:solidFill>
            <a:prstDash val="solid"/>
          </a:ln>
        </c:spPr>
        <c:marker>
          <c:symbol val="none"/>
        </c:marker>
      </c:pivotFmt>
      <c:pivotFmt>
        <c:idx val="22"/>
        <c:spPr>
          <a:solidFill>
            <a:srgbClr val="660066"/>
          </a:solidFill>
          <a:ln w="12700">
            <a:solidFill>
              <a:srgbClr val="000000"/>
            </a:solidFill>
            <a:prstDash val="solid"/>
          </a:ln>
        </c:spPr>
        <c:marker>
          <c:symbol val="none"/>
        </c:marker>
      </c:pivotFmt>
      <c:pivotFmt>
        <c:idx val="23"/>
        <c:spPr>
          <a:solidFill>
            <a:srgbClr val="FF8080"/>
          </a:solidFill>
          <a:ln w="12700">
            <a:solidFill>
              <a:srgbClr val="000000"/>
            </a:solidFill>
            <a:prstDash val="solid"/>
          </a:ln>
        </c:spPr>
        <c:marker>
          <c:symbol val="none"/>
        </c:marker>
      </c:pivotFmt>
      <c:pivotFmt>
        <c:idx val="24"/>
        <c:spPr>
          <a:solidFill>
            <a:srgbClr val="0066CC"/>
          </a:solidFill>
          <a:ln w="12700">
            <a:solidFill>
              <a:srgbClr val="000000"/>
            </a:solidFill>
            <a:prstDash val="solid"/>
          </a:ln>
        </c:spPr>
        <c:marker>
          <c:symbol val="none"/>
        </c:marker>
      </c:pivotFmt>
      <c:pivotFmt>
        <c:idx val="25"/>
        <c:spPr>
          <a:solidFill>
            <a:srgbClr val="CCCCFF"/>
          </a:solidFill>
          <a:ln w="12700">
            <a:solidFill>
              <a:srgbClr val="000000"/>
            </a:solidFill>
            <a:prstDash val="solid"/>
          </a:ln>
        </c:spPr>
        <c:marker>
          <c:symbol val="none"/>
        </c:marker>
      </c:pivotFmt>
      <c:pivotFmt>
        <c:idx val="26"/>
        <c:spPr>
          <a:solidFill>
            <a:srgbClr val="000080"/>
          </a:solidFill>
          <a:ln w="12700">
            <a:solidFill>
              <a:srgbClr val="000000"/>
            </a:solidFill>
            <a:prstDash val="solid"/>
          </a:ln>
        </c:spPr>
        <c:marker>
          <c:symbol val="none"/>
        </c:marker>
      </c:pivotFmt>
      <c:pivotFmt>
        <c:idx val="27"/>
        <c:spPr>
          <a:solidFill>
            <a:srgbClr val="FF00FF"/>
          </a:solidFill>
          <a:ln w="12700">
            <a:solidFill>
              <a:srgbClr val="000000"/>
            </a:solidFill>
            <a:prstDash val="solid"/>
          </a:ln>
        </c:spPr>
        <c:marker>
          <c:symbol val="none"/>
        </c:marker>
      </c:pivotFmt>
      <c:pivotFmt>
        <c:idx val="28"/>
        <c:spPr>
          <a:solidFill>
            <a:srgbClr val="FFFF00"/>
          </a:solidFill>
          <a:ln w="12700">
            <a:solidFill>
              <a:srgbClr val="000000"/>
            </a:solidFill>
            <a:prstDash val="solid"/>
          </a:ln>
        </c:spPr>
        <c:marker>
          <c:symbol val="none"/>
        </c:marker>
      </c:pivotFmt>
      <c:pivotFmt>
        <c:idx val="29"/>
        <c:spPr>
          <a:solidFill>
            <a:srgbClr val="00FFFF"/>
          </a:solidFill>
          <a:ln w="12700">
            <a:solidFill>
              <a:srgbClr val="000000"/>
            </a:solidFill>
            <a:prstDash val="solid"/>
          </a:ln>
        </c:spPr>
        <c:marker>
          <c:symbol val="none"/>
        </c:marker>
      </c:pivotFmt>
      <c:pivotFmt>
        <c:idx val="30"/>
        <c:spPr>
          <a:solidFill>
            <a:srgbClr val="800080"/>
          </a:solidFill>
          <a:ln w="12700">
            <a:solidFill>
              <a:srgbClr val="000000"/>
            </a:solidFill>
            <a:prstDash val="solid"/>
          </a:ln>
        </c:spPr>
        <c:marker>
          <c:symbol val="none"/>
        </c:marker>
      </c:pivotFmt>
      <c:pivotFmt>
        <c:idx val="31"/>
        <c:spPr>
          <a:solidFill>
            <a:srgbClr val="800000"/>
          </a:solidFill>
          <a:ln w="12700">
            <a:solidFill>
              <a:srgbClr val="000000"/>
            </a:solidFill>
            <a:prstDash val="solid"/>
          </a:ln>
        </c:spPr>
        <c:marker>
          <c:symbol val="none"/>
        </c:marker>
      </c:pivotFmt>
      <c:pivotFmt>
        <c:idx val="32"/>
        <c:spPr>
          <a:solidFill>
            <a:srgbClr val="008080"/>
          </a:solidFill>
          <a:ln w="12700">
            <a:solidFill>
              <a:srgbClr val="000000"/>
            </a:solidFill>
            <a:prstDash val="solid"/>
          </a:ln>
        </c:spPr>
        <c:marker>
          <c:symbol val="none"/>
        </c:marker>
      </c:pivotFmt>
      <c:pivotFmt>
        <c:idx val="33"/>
        <c:spPr>
          <a:solidFill>
            <a:srgbClr val="0000FF"/>
          </a:solidFill>
          <a:ln w="12700">
            <a:solidFill>
              <a:srgbClr val="000000"/>
            </a:solidFill>
            <a:prstDash val="solid"/>
          </a:ln>
        </c:spPr>
        <c:marker>
          <c:symbol val="none"/>
        </c:marker>
      </c:pivotFmt>
      <c:pivotFmt>
        <c:idx val="34"/>
        <c:spPr>
          <a:solidFill>
            <a:srgbClr val="00CCFF"/>
          </a:solidFill>
          <a:ln w="12700">
            <a:solidFill>
              <a:srgbClr val="000000"/>
            </a:solidFill>
            <a:prstDash val="solid"/>
          </a:ln>
        </c:spPr>
        <c:marker>
          <c:symbol val="none"/>
        </c:marker>
      </c:pivotFmt>
      <c:pivotFmt>
        <c:idx val="35"/>
        <c:spPr>
          <a:solidFill>
            <a:srgbClr val="CCFFFF"/>
          </a:solidFill>
          <a:ln w="12700">
            <a:solidFill>
              <a:srgbClr val="000000"/>
            </a:solidFill>
            <a:prstDash val="solid"/>
          </a:ln>
        </c:spPr>
        <c:marker>
          <c:symbol val="none"/>
        </c:marker>
      </c:pivotFmt>
    </c:pivotFmts>
    <c:plotArea>
      <c:layout>
        <c:manualLayout>
          <c:layoutTarget val="inner"/>
          <c:xMode val="edge"/>
          <c:yMode val="edge"/>
          <c:x val="0.11277824314513878"/>
          <c:y val="4.2674923641662227E-2"/>
          <c:w val="0.71613640952223634"/>
          <c:h val="0.86740419013459613"/>
        </c:manualLayout>
      </c:layout>
      <c:barChart>
        <c:barDir val="col"/>
        <c:grouping val="stacked"/>
        <c:varyColors val="0"/>
        <c:ser>
          <c:idx val="0"/>
          <c:order val="0"/>
          <c:tx>
            <c:strRef>
              <c:f>Results!$AL$5:$AL$6</c:f>
              <c:strCache>
                <c:ptCount val="1"/>
                <c:pt idx="0">
                  <c:v>Belts</c:v>
                </c:pt>
              </c:strCache>
            </c:strRef>
          </c:tx>
          <c:invertIfNegative val="0"/>
          <c:cat>
            <c:strRef>
              <c:f>Results!$AK$7:$AK$10</c:f>
              <c:strCache>
                <c:ptCount val="3"/>
                <c:pt idx="0">
                  <c:v>Cross-Industry Systems</c:v>
                </c:pt>
                <c:pt idx="1">
                  <c:v>Industry-Specific Process</c:v>
                </c:pt>
                <c:pt idx="2">
                  <c:v>Whole Plant</c:v>
                </c:pt>
              </c:strCache>
            </c:strRef>
          </c:cat>
          <c:val>
            <c:numRef>
              <c:f>Results!$AL$7:$AL$10</c:f>
              <c:numCache>
                <c:formatCode>General</c:formatCode>
                <c:ptCount val="3"/>
                <c:pt idx="0" formatCode="0">
                  <c:v>0</c:v>
                </c:pt>
              </c:numCache>
            </c:numRef>
          </c:val>
          <c:extLst>
            <c:ext xmlns:c16="http://schemas.microsoft.com/office/drawing/2014/chart" uri="{C3380CC4-5D6E-409C-BE32-E72D297353CC}">
              <c16:uniqueId val="{00000000-5806-4C04-864F-02CF6CE405D1}"/>
            </c:ext>
          </c:extLst>
        </c:ser>
        <c:ser>
          <c:idx val="1"/>
          <c:order val="1"/>
          <c:tx>
            <c:strRef>
              <c:f>Results!$AM$5:$AM$6</c:f>
              <c:strCache>
                <c:ptCount val="1"/>
                <c:pt idx="0">
                  <c:v>Compressed Air</c:v>
                </c:pt>
              </c:strCache>
            </c:strRef>
          </c:tx>
          <c:invertIfNegative val="0"/>
          <c:cat>
            <c:strRef>
              <c:f>Results!$AK$7:$AK$10</c:f>
              <c:strCache>
                <c:ptCount val="3"/>
                <c:pt idx="0">
                  <c:v>Cross-Industry Systems</c:v>
                </c:pt>
                <c:pt idx="1">
                  <c:v>Industry-Specific Process</c:v>
                </c:pt>
                <c:pt idx="2">
                  <c:v>Whole Plant</c:v>
                </c:pt>
              </c:strCache>
            </c:strRef>
          </c:cat>
          <c:val>
            <c:numRef>
              <c:f>Results!$AM$7:$AM$10</c:f>
              <c:numCache>
                <c:formatCode>General</c:formatCode>
                <c:ptCount val="3"/>
                <c:pt idx="0" formatCode="0">
                  <c:v>13.714107053359148</c:v>
                </c:pt>
              </c:numCache>
            </c:numRef>
          </c:val>
          <c:extLst>
            <c:ext xmlns:c16="http://schemas.microsoft.com/office/drawing/2014/chart" uri="{C3380CC4-5D6E-409C-BE32-E72D297353CC}">
              <c16:uniqueId val="{00000001-5806-4C04-864F-02CF6CE405D1}"/>
            </c:ext>
          </c:extLst>
        </c:ser>
        <c:ser>
          <c:idx val="2"/>
          <c:order val="2"/>
          <c:tx>
            <c:strRef>
              <c:f>Results!$AN$5:$AN$6</c:f>
              <c:strCache>
                <c:ptCount val="1"/>
                <c:pt idx="0">
                  <c:v>Energy Project Management</c:v>
                </c:pt>
              </c:strCache>
            </c:strRef>
          </c:tx>
          <c:spPr>
            <a:solidFill>
              <a:schemeClr val="accent1">
                <a:lumMod val="50000"/>
              </a:schemeClr>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Results!$AK$7:$AK$10</c:f>
              <c:strCache>
                <c:ptCount val="3"/>
                <c:pt idx="0">
                  <c:v>Cross-Industry Systems</c:v>
                </c:pt>
                <c:pt idx="1">
                  <c:v>Industry-Specific Process</c:v>
                </c:pt>
                <c:pt idx="2">
                  <c:v>Whole Plant</c:v>
                </c:pt>
              </c:strCache>
            </c:strRef>
          </c:cat>
          <c:val>
            <c:numRef>
              <c:f>Results!$AN$7:$AN$10</c:f>
              <c:numCache>
                <c:formatCode>General</c:formatCode>
                <c:ptCount val="3"/>
                <c:pt idx="2" formatCode="0">
                  <c:v>102.60174334221468</c:v>
                </c:pt>
              </c:numCache>
            </c:numRef>
          </c:val>
          <c:extLst>
            <c:ext xmlns:c16="http://schemas.microsoft.com/office/drawing/2014/chart" uri="{C3380CC4-5D6E-409C-BE32-E72D297353CC}">
              <c16:uniqueId val="{00000002-5806-4C04-864F-02CF6CE405D1}"/>
            </c:ext>
          </c:extLst>
        </c:ser>
        <c:ser>
          <c:idx val="3"/>
          <c:order val="3"/>
          <c:tx>
            <c:strRef>
              <c:f>Results!$AO$5:$AO$6</c:f>
              <c:strCache>
                <c:ptCount val="1"/>
                <c:pt idx="0">
                  <c:v>Fans</c:v>
                </c:pt>
              </c:strCache>
            </c:strRef>
          </c:tx>
          <c:invertIfNegative val="0"/>
          <c:cat>
            <c:strRef>
              <c:f>Results!$AK$7:$AK$10</c:f>
              <c:strCache>
                <c:ptCount val="3"/>
                <c:pt idx="0">
                  <c:v>Cross-Industry Systems</c:v>
                </c:pt>
                <c:pt idx="1">
                  <c:v>Industry-Specific Process</c:v>
                </c:pt>
                <c:pt idx="2">
                  <c:v>Whole Plant</c:v>
                </c:pt>
              </c:strCache>
            </c:strRef>
          </c:cat>
          <c:val>
            <c:numRef>
              <c:f>Results!$AO$7:$AO$10</c:f>
              <c:numCache>
                <c:formatCode>General</c:formatCode>
                <c:ptCount val="3"/>
                <c:pt idx="0" formatCode="0">
                  <c:v>68.011542247249366</c:v>
                </c:pt>
              </c:numCache>
            </c:numRef>
          </c:val>
          <c:extLst>
            <c:ext xmlns:c16="http://schemas.microsoft.com/office/drawing/2014/chart" uri="{C3380CC4-5D6E-409C-BE32-E72D297353CC}">
              <c16:uniqueId val="{00000003-5806-4C04-864F-02CF6CE405D1}"/>
            </c:ext>
          </c:extLst>
        </c:ser>
        <c:ser>
          <c:idx val="4"/>
          <c:order val="4"/>
          <c:tx>
            <c:strRef>
              <c:f>Results!$AP$5:$AP$6</c:f>
              <c:strCache>
                <c:ptCount val="1"/>
                <c:pt idx="0">
                  <c:v>Food Processing</c:v>
                </c:pt>
              </c:strCache>
            </c:strRef>
          </c:tx>
          <c:invertIfNegative val="0"/>
          <c:cat>
            <c:strRef>
              <c:f>Results!$AK$7:$AK$10</c:f>
              <c:strCache>
                <c:ptCount val="3"/>
                <c:pt idx="0">
                  <c:v>Cross-Industry Systems</c:v>
                </c:pt>
                <c:pt idx="1">
                  <c:v>Industry-Specific Process</c:v>
                </c:pt>
                <c:pt idx="2">
                  <c:v>Whole Plant</c:v>
                </c:pt>
              </c:strCache>
            </c:strRef>
          </c:cat>
          <c:val>
            <c:numRef>
              <c:f>Results!$AP$7:$AP$10</c:f>
              <c:numCache>
                <c:formatCode>0</c:formatCode>
                <c:ptCount val="3"/>
                <c:pt idx="1">
                  <c:v>16.387490063384959</c:v>
                </c:pt>
              </c:numCache>
            </c:numRef>
          </c:val>
          <c:extLst>
            <c:ext xmlns:c16="http://schemas.microsoft.com/office/drawing/2014/chart" uri="{C3380CC4-5D6E-409C-BE32-E72D297353CC}">
              <c16:uniqueId val="{00000004-5806-4C04-864F-02CF6CE405D1}"/>
            </c:ext>
          </c:extLst>
        </c:ser>
        <c:ser>
          <c:idx val="5"/>
          <c:order val="5"/>
          <c:tx>
            <c:strRef>
              <c:f>Results!$AQ$5:$AQ$6</c:f>
              <c:strCache>
                <c:ptCount val="1"/>
                <c:pt idx="0">
                  <c:v>Food Storage</c:v>
                </c:pt>
              </c:strCache>
            </c:strRef>
          </c:tx>
          <c:invertIfNegative val="0"/>
          <c:cat>
            <c:strRef>
              <c:f>Results!$AK$7:$AK$10</c:f>
              <c:strCache>
                <c:ptCount val="3"/>
                <c:pt idx="0">
                  <c:v>Cross-Industry Systems</c:v>
                </c:pt>
                <c:pt idx="1">
                  <c:v>Industry-Specific Process</c:v>
                </c:pt>
                <c:pt idx="2">
                  <c:v>Whole Plant</c:v>
                </c:pt>
              </c:strCache>
            </c:strRef>
          </c:cat>
          <c:val>
            <c:numRef>
              <c:f>Results!$AQ$7:$AQ$10</c:f>
              <c:numCache>
                <c:formatCode>0</c:formatCode>
                <c:ptCount val="3"/>
                <c:pt idx="1">
                  <c:v>73.858952035838698</c:v>
                </c:pt>
              </c:numCache>
            </c:numRef>
          </c:val>
          <c:extLst>
            <c:ext xmlns:c16="http://schemas.microsoft.com/office/drawing/2014/chart" uri="{C3380CC4-5D6E-409C-BE32-E72D297353CC}">
              <c16:uniqueId val="{00000005-5806-4C04-864F-02CF6CE405D1}"/>
            </c:ext>
          </c:extLst>
        </c:ser>
        <c:ser>
          <c:idx val="6"/>
          <c:order val="6"/>
          <c:tx>
            <c:strRef>
              <c:f>Results!$AR$5:$AR$6</c:f>
              <c:strCache>
                <c:ptCount val="1"/>
                <c:pt idx="0">
                  <c:v>Hi-Tech</c:v>
                </c:pt>
              </c:strCache>
            </c:strRef>
          </c:tx>
          <c:invertIfNegative val="0"/>
          <c:cat>
            <c:strRef>
              <c:f>Results!$AK$7:$AK$10</c:f>
              <c:strCache>
                <c:ptCount val="3"/>
                <c:pt idx="0">
                  <c:v>Cross-Industry Systems</c:v>
                </c:pt>
                <c:pt idx="1">
                  <c:v>Industry-Specific Process</c:v>
                </c:pt>
                <c:pt idx="2">
                  <c:v>Whole Plant</c:v>
                </c:pt>
              </c:strCache>
            </c:strRef>
          </c:cat>
          <c:val>
            <c:numRef>
              <c:f>Results!$AR$7:$AR$10</c:f>
              <c:numCache>
                <c:formatCode>0</c:formatCode>
                <c:ptCount val="3"/>
                <c:pt idx="1">
                  <c:v>17.234726790638732</c:v>
                </c:pt>
              </c:numCache>
            </c:numRef>
          </c:val>
          <c:extLst>
            <c:ext xmlns:c16="http://schemas.microsoft.com/office/drawing/2014/chart" uri="{C3380CC4-5D6E-409C-BE32-E72D297353CC}">
              <c16:uniqueId val="{00000006-5806-4C04-864F-02CF6CE405D1}"/>
            </c:ext>
          </c:extLst>
        </c:ser>
        <c:ser>
          <c:idx val="7"/>
          <c:order val="7"/>
          <c:tx>
            <c:strRef>
              <c:f>Results!$AS$5:$AS$6</c:f>
              <c:strCache>
                <c:ptCount val="1"/>
                <c:pt idx="0">
                  <c:v>Integrated Plant Energy Management</c:v>
                </c:pt>
              </c:strCache>
            </c:strRef>
          </c:tx>
          <c:spPr>
            <a:solidFill>
              <a:schemeClr val="accent1">
                <a:lumMod val="60000"/>
                <a:lumOff val="40000"/>
              </a:schemeClr>
            </a:solidFill>
          </c:spPr>
          <c:invertIfNegative val="0"/>
          <c:dPt>
            <c:idx val="2"/>
            <c:invertIfNegative val="0"/>
            <c:bubble3D val="0"/>
            <c:extLst>
              <c:ext xmlns:c16="http://schemas.microsoft.com/office/drawing/2014/chart" uri="{C3380CC4-5D6E-409C-BE32-E72D297353CC}">
                <c16:uniqueId val="{00000001-53FD-451D-AC72-C2F2817871EA}"/>
              </c:ext>
            </c:extLst>
          </c:dPt>
          <c:dLbls>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Results!$AK$7:$AK$10</c:f>
              <c:strCache>
                <c:ptCount val="3"/>
                <c:pt idx="0">
                  <c:v>Cross-Industry Systems</c:v>
                </c:pt>
                <c:pt idx="1">
                  <c:v>Industry-Specific Process</c:v>
                </c:pt>
                <c:pt idx="2">
                  <c:v>Whole Plant</c:v>
                </c:pt>
              </c:strCache>
            </c:strRef>
          </c:cat>
          <c:val>
            <c:numRef>
              <c:f>Results!$AS$7:$AS$10</c:f>
              <c:numCache>
                <c:formatCode>General</c:formatCode>
                <c:ptCount val="3"/>
                <c:pt idx="2" formatCode="0">
                  <c:v>92.40142524141136</c:v>
                </c:pt>
              </c:numCache>
            </c:numRef>
          </c:val>
          <c:extLst>
            <c:ext xmlns:c16="http://schemas.microsoft.com/office/drawing/2014/chart" uri="{C3380CC4-5D6E-409C-BE32-E72D297353CC}">
              <c16:uniqueId val="{00000007-5806-4C04-864F-02CF6CE405D1}"/>
            </c:ext>
          </c:extLst>
        </c:ser>
        <c:ser>
          <c:idx val="8"/>
          <c:order val="8"/>
          <c:tx>
            <c:strRef>
              <c:f>Results!$AT$5:$AT$6</c:f>
              <c:strCache>
                <c:ptCount val="1"/>
                <c:pt idx="0">
                  <c:v>Lighting</c:v>
                </c:pt>
              </c:strCache>
            </c:strRef>
          </c:tx>
          <c:invertIfNegative val="0"/>
          <c:cat>
            <c:strRef>
              <c:f>Results!$AK$7:$AK$10</c:f>
              <c:strCache>
                <c:ptCount val="3"/>
                <c:pt idx="0">
                  <c:v>Cross-Industry Systems</c:v>
                </c:pt>
                <c:pt idx="1">
                  <c:v>Industry-Specific Process</c:v>
                </c:pt>
                <c:pt idx="2">
                  <c:v>Whole Plant</c:v>
                </c:pt>
              </c:strCache>
            </c:strRef>
          </c:cat>
          <c:val>
            <c:numRef>
              <c:f>Results!$AT$7:$AT$10</c:f>
              <c:numCache>
                <c:formatCode>General</c:formatCode>
                <c:ptCount val="3"/>
                <c:pt idx="0" formatCode="0">
                  <c:v>46.168527964848863</c:v>
                </c:pt>
              </c:numCache>
            </c:numRef>
          </c:val>
          <c:extLst>
            <c:ext xmlns:c16="http://schemas.microsoft.com/office/drawing/2014/chart" uri="{C3380CC4-5D6E-409C-BE32-E72D297353CC}">
              <c16:uniqueId val="{00000008-5806-4C04-864F-02CF6CE405D1}"/>
            </c:ext>
          </c:extLst>
        </c:ser>
        <c:ser>
          <c:idx val="9"/>
          <c:order val="9"/>
          <c:tx>
            <c:strRef>
              <c:f>Results!$AU$5:$AU$6</c:f>
              <c:strCache>
                <c:ptCount val="1"/>
                <c:pt idx="0">
                  <c:v>Lumber &amp; Wood Products</c:v>
                </c:pt>
              </c:strCache>
            </c:strRef>
          </c:tx>
          <c:invertIfNegative val="0"/>
          <c:cat>
            <c:strRef>
              <c:f>Results!$AK$7:$AK$10</c:f>
              <c:strCache>
                <c:ptCount val="3"/>
                <c:pt idx="0">
                  <c:v>Cross-Industry Systems</c:v>
                </c:pt>
                <c:pt idx="1">
                  <c:v>Industry-Specific Process</c:v>
                </c:pt>
                <c:pt idx="2">
                  <c:v>Whole Plant</c:v>
                </c:pt>
              </c:strCache>
            </c:strRef>
          </c:cat>
          <c:val>
            <c:numRef>
              <c:f>Results!$AU$7:$AU$10</c:f>
              <c:numCache>
                <c:formatCode>0</c:formatCode>
                <c:ptCount val="3"/>
                <c:pt idx="1">
                  <c:v>21.918977366429644</c:v>
                </c:pt>
              </c:numCache>
            </c:numRef>
          </c:val>
          <c:extLst>
            <c:ext xmlns:c16="http://schemas.microsoft.com/office/drawing/2014/chart" uri="{C3380CC4-5D6E-409C-BE32-E72D297353CC}">
              <c16:uniqueId val="{00000009-5806-4C04-864F-02CF6CE405D1}"/>
            </c:ext>
          </c:extLst>
        </c:ser>
        <c:ser>
          <c:idx val="10"/>
          <c:order val="10"/>
          <c:tx>
            <c:strRef>
              <c:f>Results!$AV$5:$AV$6</c:f>
              <c:strCache>
                <c:ptCount val="1"/>
                <c:pt idx="0">
                  <c:v>Material Handling</c:v>
                </c:pt>
              </c:strCache>
            </c:strRef>
          </c:tx>
          <c:invertIfNegative val="0"/>
          <c:cat>
            <c:strRef>
              <c:f>Results!$AK$7:$AK$10</c:f>
              <c:strCache>
                <c:ptCount val="3"/>
                <c:pt idx="0">
                  <c:v>Cross-Industry Systems</c:v>
                </c:pt>
                <c:pt idx="1">
                  <c:v>Industry-Specific Process</c:v>
                </c:pt>
                <c:pt idx="2">
                  <c:v>Whole Plant</c:v>
                </c:pt>
              </c:strCache>
            </c:strRef>
          </c:cat>
          <c:val>
            <c:numRef>
              <c:f>Results!$AV$7:$AV$10</c:f>
              <c:numCache>
                <c:formatCode>General</c:formatCode>
                <c:ptCount val="3"/>
                <c:pt idx="0" formatCode="0">
                  <c:v>35.126304960531563</c:v>
                </c:pt>
              </c:numCache>
            </c:numRef>
          </c:val>
          <c:extLst>
            <c:ext xmlns:c16="http://schemas.microsoft.com/office/drawing/2014/chart" uri="{C3380CC4-5D6E-409C-BE32-E72D297353CC}">
              <c16:uniqueId val="{0000000A-5806-4C04-864F-02CF6CE405D1}"/>
            </c:ext>
          </c:extLst>
        </c:ser>
        <c:ser>
          <c:idx val="11"/>
          <c:order val="11"/>
          <c:tx>
            <c:strRef>
              <c:f>Results!$AW$5:$AW$6</c:f>
              <c:strCache>
                <c:ptCount val="1"/>
                <c:pt idx="0">
                  <c:v>Metals</c:v>
                </c:pt>
              </c:strCache>
            </c:strRef>
          </c:tx>
          <c:invertIfNegative val="0"/>
          <c:cat>
            <c:strRef>
              <c:f>Results!$AK$7:$AK$10</c:f>
              <c:strCache>
                <c:ptCount val="3"/>
                <c:pt idx="0">
                  <c:v>Cross-Industry Systems</c:v>
                </c:pt>
                <c:pt idx="1">
                  <c:v>Industry-Specific Process</c:v>
                </c:pt>
                <c:pt idx="2">
                  <c:v>Whole Plant</c:v>
                </c:pt>
              </c:strCache>
            </c:strRef>
          </c:cat>
          <c:val>
            <c:numRef>
              <c:f>Results!$AW$7:$AW$10</c:f>
              <c:numCache>
                <c:formatCode>0</c:formatCode>
                <c:ptCount val="3"/>
                <c:pt idx="1">
                  <c:v>0.2744003709491975</c:v>
                </c:pt>
              </c:numCache>
            </c:numRef>
          </c:val>
          <c:extLst>
            <c:ext xmlns:c16="http://schemas.microsoft.com/office/drawing/2014/chart" uri="{C3380CC4-5D6E-409C-BE32-E72D297353CC}">
              <c16:uniqueId val="{0000000B-5806-4C04-864F-02CF6CE405D1}"/>
            </c:ext>
          </c:extLst>
        </c:ser>
        <c:ser>
          <c:idx val="12"/>
          <c:order val="12"/>
          <c:tx>
            <c:strRef>
              <c:f>Results!$AX$5:$AX$6</c:f>
              <c:strCache>
                <c:ptCount val="1"/>
                <c:pt idx="0">
                  <c:v>Motors</c:v>
                </c:pt>
              </c:strCache>
            </c:strRef>
          </c:tx>
          <c:invertIfNegative val="0"/>
          <c:cat>
            <c:strRef>
              <c:f>Results!$AK$7:$AK$10</c:f>
              <c:strCache>
                <c:ptCount val="3"/>
                <c:pt idx="0">
                  <c:v>Cross-Industry Systems</c:v>
                </c:pt>
                <c:pt idx="1">
                  <c:v>Industry-Specific Process</c:v>
                </c:pt>
                <c:pt idx="2">
                  <c:v>Whole Plant</c:v>
                </c:pt>
              </c:strCache>
            </c:strRef>
          </c:cat>
          <c:val>
            <c:numRef>
              <c:f>Results!$AX$7:$AX$10</c:f>
              <c:numCache>
                <c:formatCode>General</c:formatCode>
                <c:ptCount val="3"/>
                <c:pt idx="0" formatCode="0">
                  <c:v>5.8333334535388524</c:v>
                </c:pt>
              </c:numCache>
            </c:numRef>
          </c:val>
          <c:extLst>
            <c:ext xmlns:c16="http://schemas.microsoft.com/office/drawing/2014/chart" uri="{C3380CC4-5D6E-409C-BE32-E72D297353CC}">
              <c16:uniqueId val="{0000000C-5806-4C04-864F-02CF6CE405D1}"/>
            </c:ext>
          </c:extLst>
        </c:ser>
        <c:ser>
          <c:idx val="13"/>
          <c:order val="13"/>
          <c:tx>
            <c:strRef>
              <c:f>Results!$AY$5:$AY$6</c:f>
              <c:strCache>
                <c:ptCount val="1"/>
                <c:pt idx="0">
                  <c:v>Paper</c:v>
                </c:pt>
              </c:strCache>
            </c:strRef>
          </c:tx>
          <c:invertIfNegative val="0"/>
          <c:cat>
            <c:strRef>
              <c:f>Results!$AK$7:$AK$10</c:f>
              <c:strCache>
                <c:ptCount val="3"/>
                <c:pt idx="0">
                  <c:v>Cross-Industry Systems</c:v>
                </c:pt>
                <c:pt idx="1">
                  <c:v>Industry-Specific Process</c:v>
                </c:pt>
                <c:pt idx="2">
                  <c:v>Whole Plant</c:v>
                </c:pt>
              </c:strCache>
            </c:strRef>
          </c:cat>
          <c:val>
            <c:numRef>
              <c:f>Results!$AY$7:$AY$10</c:f>
              <c:numCache>
                <c:formatCode>0</c:formatCode>
                <c:ptCount val="3"/>
                <c:pt idx="1">
                  <c:v>13.765024948861772</c:v>
                </c:pt>
              </c:numCache>
            </c:numRef>
          </c:val>
          <c:extLst>
            <c:ext xmlns:c16="http://schemas.microsoft.com/office/drawing/2014/chart" uri="{C3380CC4-5D6E-409C-BE32-E72D297353CC}">
              <c16:uniqueId val="{0000000D-5806-4C04-864F-02CF6CE405D1}"/>
            </c:ext>
          </c:extLst>
        </c:ser>
        <c:ser>
          <c:idx val="14"/>
          <c:order val="14"/>
          <c:tx>
            <c:strRef>
              <c:f>Results!$AZ$5:$AZ$6</c:f>
              <c:strCache>
                <c:ptCount val="1"/>
                <c:pt idx="0">
                  <c:v>Plant Energy Management</c:v>
                </c:pt>
              </c:strCache>
            </c:strRef>
          </c:tx>
          <c:spPr>
            <a:solidFill>
              <a:schemeClr val="accent1">
                <a:lumMod val="40000"/>
                <a:lumOff val="60000"/>
              </a:schemeClr>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Results!$AK$7:$AK$10</c:f>
              <c:strCache>
                <c:ptCount val="3"/>
                <c:pt idx="0">
                  <c:v>Cross-Industry Systems</c:v>
                </c:pt>
                <c:pt idx="1">
                  <c:v>Industry-Specific Process</c:v>
                </c:pt>
                <c:pt idx="2">
                  <c:v>Whole Plant</c:v>
                </c:pt>
              </c:strCache>
            </c:strRef>
          </c:cat>
          <c:val>
            <c:numRef>
              <c:f>Results!$AZ$7:$AZ$10</c:f>
              <c:numCache>
                <c:formatCode>General</c:formatCode>
                <c:ptCount val="3"/>
                <c:pt idx="2" formatCode="0">
                  <c:v>48.100080688990246</c:v>
                </c:pt>
              </c:numCache>
            </c:numRef>
          </c:val>
          <c:extLst>
            <c:ext xmlns:c16="http://schemas.microsoft.com/office/drawing/2014/chart" uri="{C3380CC4-5D6E-409C-BE32-E72D297353CC}">
              <c16:uniqueId val="{0000000E-5806-4C04-864F-02CF6CE405D1}"/>
            </c:ext>
          </c:extLst>
        </c:ser>
        <c:ser>
          <c:idx val="15"/>
          <c:order val="15"/>
          <c:tx>
            <c:strRef>
              <c:f>Results!$BA$5:$BA$6</c:f>
              <c:strCache>
                <c:ptCount val="1"/>
                <c:pt idx="0">
                  <c:v>Pulp</c:v>
                </c:pt>
              </c:strCache>
            </c:strRef>
          </c:tx>
          <c:invertIfNegative val="0"/>
          <c:cat>
            <c:strRef>
              <c:f>Results!$AK$7:$AK$10</c:f>
              <c:strCache>
                <c:ptCount val="3"/>
                <c:pt idx="0">
                  <c:v>Cross-Industry Systems</c:v>
                </c:pt>
                <c:pt idx="1">
                  <c:v>Industry-Specific Process</c:v>
                </c:pt>
                <c:pt idx="2">
                  <c:v>Whole Plant</c:v>
                </c:pt>
              </c:strCache>
            </c:strRef>
          </c:cat>
          <c:val>
            <c:numRef>
              <c:f>Results!$BA$7:$BA$10</c:f>
              <c:numCache>
                <c:formatCode>0</c:formatCode>
                <c:ptCount val="3"/>
                <c:pt idx="1">
                  <c:v>9.9914781370488672</c:v>
                </c:pt>
              </c:numCache>
            </c:numRef>
          </c:val>
          <c:extLst>
            <c:ext xmlns:c16="http://schemas.microsoft.com/office/drawing/2014/chart" uri="{C3380CC4-5D6E-409C-BE32-E72D297353CC}">
              <c16:uniqueId val="{0000000F-5806-4C04-864F-02CF6CE405D1}"/>
            </c:ext>
          </c:extLst>
        </c:ser>
        <c:ser>
          <c:idx val="16"/>
          <c:order val="16"/>
          <c:tx>
            <c:strRef>
              <c:f>Results!$BB$5:$BB$6</c:f>
              <c:strCache>
                <c:ptCount val="1"/>
                <c:pt idx="0">
                  <c:v>Pumps</c:v>
                </c:pt>
              </c:strCache>
            </c:strRef>
          </c:tx>
          <c:invertIfNegative val="0"/>
          <c:cat>
            <c:strRef>
              <c:f>Results!$AK$7:$AK$10</c:f>
              <c:strCache>
                <c:ptCount val="3"/>
                <c:pt idx="0">
                  <c:v>Cross-Industry Systems</c:v>
                </c:pt>
                <c:pt idx="1">
                  <c:v>Industry-Specific Process</c:v>
                </c:pt>
                <c:pt idx="2">
                  <c:v>Whole Plant</c:v>
                </c:pt>
              </c:strCache>
            </c:strRef>
          </c:cat>
          <c:val>
            <c:numRef>
              <c:f>Results!$BB$7:$BB$10</c:f>
              <c:numCache>
                <c:formatCode>General</c:formatCode>
                <c:ptCount val="3"/>
                <c:pt idx="0" formatCode="0">
                  <c:v>95.596179863856108</c:v>
                </c:pt>
              </c:numCache>
            </c:numRef>
          </c:val>
          <c:extLst>
            <c:ext xmlns:c16="http://schemas.microsoft.com/office/drawing/2014/chart" uri="{C3380CC4-5D6E-409C-BE32-E72D297353CC}">
              <c16:uniqueId val="{00000010-5806-4C04-864F-02CF6CE405D1}"/>
            </c:ext>
          </c:extLst>
        </c:ser>
        <c:ser>
          <c:idx val="17"/>
          <c:order val="17"/>
          <c:tx>
            <c:strRef>
              <c:f>Results!$BC$5:$BC$6</c:f>
              <c:strCache>
                <c:ptCount val="1"/>
                <c:pt idx="0">
                  <c:v>Transformers</c:v>
                </c:pt>
              </c:strCache>
            </c:strRef>
          </c:tx>
          <c:invertIfNegative val="0"/>
          <c:cat>
            <c:strRef>
              <c:f>Results!$AK$7:$AK$10</c:f>
              <c:strCache>
                <c:ptCount val="3"/>
                <c:pt idx="0">
                  <c:v>Cross-Industry Systems</c:v>
                </c:pt>
                <c:pt idx="1">
                  <c:v>Industry-Specific Process</c:v>
                </c:pt>
                <c:pt idx="2">
                  <c:v>Whole Plant</c:v>
                </c:pt>
              </c:strCache>
            </c:strRef>
          </c:cat>
          <c:val>
            <c:numRef>
              <c:f>Results!$BC$7:$BC$10</c:f>
              <c:numCache>
                <c:formatCode>General</c:formatCode>
                <c:ptCount val="3"/>
                <c:pt idx="0" formatCode="0">
                  <c:v>0</c:v>
                </c:pt>
              </c:numCache>
            </c:numRef>
          </c:val>
          <c:extLst>
            <c:ext xmlns:c16="http://schemas.microsoft.com/office/drawing/2014/chart" uri="{C3380CC4-5D6E-409C-BE32-E72D297353CC}">
              <c16:uniqueId val="{00000011-5806-4C04-864F-02CF6CE405D1}"/>
            </c:ext>
          </c:extLst>
        </c:ser>
        <c:dLbls>
          <c:showLegendKey val="0"/>
          <c:showVal val="0"/>
          <c:showCatName val="0"/>
          <c:showSerName val="0"/>
          <c:showPercent val="0"/>
          <c:showBubbleSize val="0"/>
        </c:dLbls>
        <c:gapWidth val="150"/>
        <c:overlap val="100"/>
        <c:axId val="85674240"/>
        <c:axId val="85688320"/>
      </c:barChart>
      <c:catAx>
        <c:axId val="85674240"/>
        <c:scaling>
          <c:orientation val="minMax"/>
        </c:scaling>
        <c:delete val="0"/>
        <c:axPos val="b"/>
        <c:numFmt formatCode="General" sourceLinked="1"/>
        <c:majorTickMark val="out"/>
        <c:minorTickMark val="none"/>
        <c:tickLblPos val="nextTo"/>
        <c:txPr>
          <a:bodyPr rot="0" vert="horz"/>
          <a:lstStyle/>
          <a:p>
            <a:pPr>
              <a:defRPr/>
            </a:pPr>
            <a:endParaRPr lang="en-US"/>
          </a:p>
        </c:txPr>
        <c:crossAx val="85688320"/>
        <c:crosses val="autoZero"/>
        <c:auto val="0"/>
        <c:lblAlgn val="ctr"/>
        <c:lblOffset val="100"/>
        <c:tickLblSkip val="1"/>
        <c:tickMarkSkip val="1"/>
        <c:noMultiLvlLbl val="0"/>
      </c:catAx>
      <c:valAx>
        <c:axId val="85688320"/>
        <c:scaling>
          <c:orientation val="minMax"/>
          <c:max val="350"/>
        </c:scaling>
        <c:delete val="0"/>
        <c:axPos val="l"/>
        <c:majorGridlines/>
        <c:title>
          <c:tx>
            <c:rich>
              <a:bodyPr rot="-5400000" vert="horz"/>
              <a:lstStyle/>
              <a:p>
                <a:pPr>
                  <a:defRPr/>
                </a:pPr>
                <a:r>
                  <a:rPr lang="en-US"/>
                  <a:t>aMW 2035</a:t>
                </a:r>
              </a:p>
            </c:rich>
          </c:tx>
          <c:layout>
            <c:manualLayout>
              <c:xMode val="edge"/>
              <c:yMode val="edge"/>
              <c:x val="0"/>
              <c:y val="0.4224356208143023"/>
            </c:manualLayout>
          </c:layout>
          <c:overlay val="0"/>
        </c:title>
        <c:numFmt formatCode="0" sourceLinked="1"/>
        <c:majorTickMark val="out"/>
        <c:minorTickMark val="none"/>
        <c:tickLblPos val="nextTo"/>
        <c:txPr>
          <a:bodyPr rot="0" vert="horz"/>
          <a:lstStyle/>
          <a:p>
            <a:pPr>
              <a:defRPr/>
            </a:pPr>
            <a:endParaRPr lang="en-US"/>
          </a:p>
        </c:txPr>
        <c:crossAx val="85674240"/>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dirty="0"/>
              <a:t>Program-Reported Industrial Sector Energy Savings by End Use from RCP</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250180265928297"/>
          <c:y val="0.13524514171230614"/>
          <c:w val="0.5571594681179558"/>
          <c:h val="0.7907322066296727"/>
        </c:manualLayout>
      </c:layout>
      <c:barChart>
        <c:barDir val="col"/>
        <c:grouping val="stacked"/>
        <c:varyColors val="0"/>
        <c:ser>
          <c:idx val="0"/>
          <c:order val="0"/>
          <c:tx>
            <c:strRef>
              <c:f>'&lt;-- Savings by Measure Pivot'!$B$5</c:f>
              <c:strCache>
                <c:ptCount val="1"/>
                <c:pt idx="0">
                  <c:v>Codes &amp; Standards</c:v>
                </c:pt>
              </c:strCache>
            </c:strRef>
          </c:tx>
          <c:spPr>
            <a:solidFill>
              <a:schemeClr val="accent1"/>
            </a:solidFill>
            <a:ln>
              <a:noFill/>
            </a:ln>
            <a:effectLst/>
          </c:spPr>
          <c:invertIfNegative val="0"/>
          <c:cat>
            <c:numRef>
              <c:f>'&lt;-- Savings by Measure Pivot'!$A$6:$A$13</c:f>
              <c:numCache>
                <c:formatCode>General</c:formatCode>
                <c:ptCount val="8"/>
                <c:pt idx="0">
                  <c:v>2010</c:v>
                </c:pt>
                <c:pt idx="1">
                  <c:v>2011</c:v>
                </c:pt>
                <c:pt idx="2">
                  <c:v>2012</c:v>
                </c:pt>
                <c:pt idx="3">
                  <c:v>2013</c:v>
                </c:pt>
                <c:pt idx="4">
                  <c:v>2014</c:v>
                </c:pt>
                <c:pt idx="5">
                  <c:v>2015</c:v>
                </c:pt>
                <c:pt idx="6">
                  <c:v>2016</c:v>
                </c:pt>
                <c:pt idx="7">
                  <c:v>2017</c:v>
                </c:pt>
              </c:numCache>
            </c:numRef>
          </c:cat>
          <c:val>
            <c:numRef>
              <c:f>'&lt;-- Savings by Measure Pivot'!$B$6:$B$13</c:f>
              <c:numCache>
                <c:formatCode>_(* #,##0.00_);_(* \(#,##0.00\);_(* "-"??_);_(@_)</c:formatCode>
                <c:ptCount val="8"/>
                <c:pt idx="0">
                  <c:v>0</c:v>
                </c:pt>
                <c:pt idx="1">
                  <c:v>0</c:v>
                </c:pt>
                <c:pt idx="2">
                  <c:v>0</c:v>
                </c:pt>
                <c:pt idx="3">
                  <c:v>0</c:v>
                </c:pt>
                <c:pt idx="4">
                  <c:v>0</c:v>
                </c:pt>
                <c:pt idx="5">
                  <c:v>0</c:v>
                </c:pt>
              </c:numCache>
            </c:numRef>
          </c:val>
          <c:extLst>
            <c:ext xmlns:c16="http://schemas.microsoft.com/office/drawing/2014/chart" uri="{C3380CC4-5D6E-409C-BE32-E72D297353CC}">
              <c16:uniqueId val="{00000000-561F-4A23-A74D-A81EBF381A67}"/>
            </c:ext>
          </c:extLst>
        </c:ser>
        <c:ser>
          <c:idx val="1"/>
          <c:order val="1"/>
          <c:tx>
            <c:strRef>
              <c:f>'&lt;-- Savings by Measure Pivot'!$C$5</c:f>
              <c:strCache>
                <c:ptCount val="1"/>
                <c:pt idx="0">
                  <c:v>Compressed Air</c:v>
                </c:pt>
              </c:strCache>
            </c:strRef>
          </c:tx>
          <c:spPr>
            <a:solidFill>
              <a:schemeClr val="accent2"/>
            </a:solidFill>
            <a:ln>
              <a:noFill/>
            </a:ln>
            <a:effectLst/>
          </c:spPr>
          <c:invertIfNegative val="0"/>
          <c:cat>
            <c:numRef>
              <c:f>'&lt;-- Savings by Measure Pivot'!$A$6:$A$13</c:f>
              <c:numCache>
                <c:formatCode>General</c:formatCode>
                <c:ptCount val="8"/>
                <c:pt idx="0">
                  <c:v>2010</c:v>
                </c:pt>
                <c:pt idx="1">
                  <c:v>2011</c:v>
                </c:pt>
                <c:pt idx="2">
                  <c:v>2012</c:v>
                </c:pt>
                <c:pt idx="3">
                  <c:v>2013</c:v>
                </c:pt>
                <c:pt idx="4">
                  <c:v>2014</c:v>
                </c:pt>
                <c:pt idx="5">
                  <c:v>2015</c:v>
                </c:pt>
                <c:pt idx="6">
                  <c:v>2016</c:v>
                </c:pt>
                <c:pt idx="7">
                  <c:v>2017</c:v>
                </c:pt>
              </c:numCache>
            </c:numRef>
          </c:cat>
          <c:val>
            <c:numRef>
              <c:f>'&lt;-- Savings by Measure Pivot'!$C$6:$C$13</c:f>
              <c:numCache>
                <c:formatCode>_(* #,##0.00_);_(* \(#,##0.00\);_(* "-"??_);_(@_)</c:formatCode>
                <c:ptCount val="8"/>
                <c:pt idx="0">
                  <c:v>4.2668434650695435</c:v>
                </c:pt>
                <c:pt idx="1">
                  <c:v>5.9717022158729378</c:v>
                </c:pt>
                <c:pt idx="2">
                  <c:v>2.6784957384079462</c:v>
                </c:pt>
                <c:pt idx="3">
                  <c:v>3.9148046216869248</c:v>
                </c:pt>
                <c:pt idx="4">
                  <c:v>3.355395970022073</c:v>
                </c:pt>
                <c:pt idx="5">
                  <c:v>6.2620492440182769</c:v>
                </c:pt>
                <c:pt idx="6">
                  <c:v>1.6332125621688702</c:v>
                </c:pt>
                <c:pt idx="7">
                  <c:v>1.535888260392535</c:v>
                </c:pt>
              </c:numCache>
            </c:numRef>
          </c:val>
          <c:extLst>
            <c:ext xmlns:c16="http://schemas.microsoft.com/office/drawing/2014/chart" uri="{C3380CC4-5D6E-409C-BE32-E72D297353CC}">
              <c16:uniqueId val="{00000001-561F-4A23-A74D-A81EBF381A67}"/>
            </c:ext>
          </c:extLst>
        </c:ser>
        <c:ser>
          <c:idx val="2"/>
          <c:order val="2"/>
          <c:tx>
            <c:strRef>
              <c:f>'&lt;-- Savings by Measure Pivot'!$D$5</c:f>
              <c:strCache>
                <c:ptCount val="1"/>
                <c:pt idx="0">
                  <c:v>Facility Distribution System</c:v>
                </c:pt>
              </c:strCache>
            </c:strRef>
          </c:tx>
          <c:spPr>
            <a:solidFill>
              <a:schemeClr val="accent3"/>
            </a:solidFill>
            <a:ln>
              <a:noFill/>
            </a:ln>
            <a:effectLst/>
          </c:spPr>
          <c:invertIfNegative val="0"/>
          <c:cat>
            <c:numRef>
              <c:f>'&lt;-- Savings by Measure Pivot'!$A$6:$A$13</c:f>
              <c:numCache>
                <c:formatCode>General</c:formatCode>
                <c:ptCount val="8"/>
                <c:pt idx="0">
                  <c:v>2010</c:v>
                </c:pt>
                <c:pt idx="1">
                  <c:v>2011</c:v>
                </c:pt>
                <c:pt idx="2">
                  <c:v>2012</c:v>
                </c:pt>
                <c:pt idx="3">
                  <c:v>2013</c:v>
                </c:pt>
                <c:pt idx="4">
                  <c:v>2014</c:v>
                </c:pt>
                <c:pt idx="5">
                  <c:v>2015</c:v>
                </c:pt>
                <c:pt idx="6">
                  <c:v>2016</c:v>
                </c:pt>
                <c:pt idx="7">
                  <c:v>2017</c:v>
                </c:pt>
              </c:numCache>
            </c:numRef>
          </c:cat>
          <c:val>
            <c:numRef>
              <c:f>'&lt;-- Savings by Measure Pivot'!$D$6:$D$13</c:f>
              <c:numCache>
                <c:formatCode>_(* #,##0.00_);_(* \(#,##0.00\);_(* "-"??_);_(@_)</c:formatCode>
                <c:ptCount val="8"/>
                <c:pt idx="0">
                  <c:v>0.48607613751664719</c:v>
                </c:pt>
                <c:pt idx="1">
                  <c:v>0.5344637008383869</c:v>
                </c:pt>
                <c:pt idx="2">
                  <c:v>7.963029772508888E-2</c:v>
                </c:pt>
                <c:pt idx="3">
                  <c:v>1.2275022454559801E-3</c:v>
                </c:pt>
                <c:pt idx="4">
                  <c:v>0</c:v>
                </c:pt>
                <c:pt idx="5">
                  <c:v>0.57183573860675141</c:v>
                </c:pt>
                <c:pt idx="6">
                  <c:v>0.85155693129595023</c:v>
                </c:pt>
                <c:pt idx="7">
                  <c:v>2.5303155251141553E-2</c:v>
                </c:pt>
              </c:numCache>
            </c:numRef>
          </c:val>
          <c:extLst>
            <c:ext xmlns:c16="http://schemas.microsoft.com/office/drawing/2014/chart" uri="{C3380CC4-5D6E-409C-BE32-E72D297353CC}">
              <c16:uniqueId val="{00000002-561F-4A23-A74D-A81EBF381A67}"/>
            </c:ext>
          </c:extLst>
        </c:ser>
        <c:ser>
          <c:idx val="3"/>
          <c:order val="3"/>
          <c:tx>
            <c:strRef>
              <c:f>'&lt;-- Savings by Measure Pivot'!$E$5</c:f>
              <c:strCache>
                <c:ptCount val="1"/>
                <c:pt idx="0">
                  <c:v>HVAC</c:v>
                </c:pt>
              </c:strCache>
            </c:strRef>
          </c:tx>
          <c:spPr>
            <a:solidFill>
              <a:schemeClr val="accent4"/>
            </a:solidFill>
            <a:ln>
              <a:noFill/>
            </a:ln>
            <a:effectLst/>
          </c:spPr>
          <c:invertIfNegative val="0"/>
          <c:cat>
            <c:numRef>
              <c:f>'&lt;-- Savings by Measure Pivot'!$A$6:$A$13</c:f>
              <c:numCache>
                <c:formatCode>General</c:formatCode>
                <c:ptCount val="8"/>
                <c:pt idx="0">
                  <c:v>2010</c:v>
                </c:pt>
                <c:pt idx="1">
                  <c:v>2011</c:v>
                </c:pt>
                <c:pt idx="2">
                  <c:v>2012</c:v>
                </c:pt>
                <c:pt idx="3">
                  <c:v>2013</c:v>
                </c:pt>
                <c:pt idx="4">
                  <c:v>2014</c:v>
                </c:pt>
                <c:pt idx="5">
                  <c:v>2015</c:v>
                </c:pt>
                <c:pt idx="6">
                  <c:v>2016</c:v>
                </c:pt>
                <c:pt idx="7">
                  <c:v>2017</c:v>
                </c:pt>
              </c:numCache>
            </c:numRef>
          </c:cat>
          <c:val>
            <c:numRef>
              <c:f>'&lt;-- Savings by Measure Pivot'!$E$6:$E$13</c:f>
              <c:numCache>
                <c:formatCode>_(* #,##0.00_);_(* \(#,##0.00\);_(* "-"??_);_(@_)</c:formatCode>
                <c:ptCount val="8"/>
                <c:pt idx="0">
                  <c:v>0.57059872626996411</c:v>
                </c:pt>
                <c:pt idx="1">
                  <c:v>2.5050263085795459</c:v>
                </c:pt>
                <c:pt idx="2">
                  <c:v>0.54944864312710673</c:v>
                </c:pt>
                <c:pt idx="3">
                  <c:v>1.9072149425401226</c:v>
                </c:pt>
                <c:pt idx="4">
                  <c:v>2.8446335769913285</c:v>
                </c:pt>
                <c:pt idx="5">
                  <c:v>2.674490405337564</c:v>
                </c:pt>
                <c:pt idx="6">
                  <c:v>1.4376500755839627</c:v>
                </c:pt>
                <c:pt idx="7">
                  <c:v>2.2263872635157278</c:v>
                </c:pt>
              </c:numCache>
            </c:numRef>
          </c:val>
          <c:extLst>
            <c:ext xmlns:c16="http://schemas.microsoft.com/office/drawing/2014/chart" uri="{C3380CC4-5D6E-409C-BE32-E72D297353CC}">
              <c16:uniqueId val="{00000003-561F-4A23-A74D-A81EBF381A67}"/>
            </c:ext>
          </c:extLst>
        </c:ser>
        <c:ser>
          <c:idx val="4"/>
          <c:order val="4"/>
          <c:tx>
            <c:strRef>
              <c:f>'&lt;-- Savings by Measure Pivot'!$F$5</c:f>
              <c:strCache>
                <c:ptCount val="1"/>
                <c:pt idx="0">
                  <c:v>Lighting</c:v>
                </c:pt>
              </c:strCache>
            </c:strRef>
          </c:tx>
          <c:spPr>
            <a:solidFill>
              <a:schemeClr val="accent5"/>
            </a:solidFill>
            <a:ln>
              <a:noFill/>
            </a:ln>
            <a:effectLst/>
          </c:spPr>
          <c:invertIfNegative val="0"/>
          <c:cat>
            <c:numRef>
              <c:f>'&lt;-- Savings by Measure Pivot'!$A$6:$A$13</c:f>
              <c:numCache>
                <c:formatCode>General</c:formatCode>
                <c:ptCount val="8"/>
                <c:pt idx="0">
                  <c:v>2010</c:v>
                </c:pt>
                <c:pt idx="1">
                  <c:v>2011</c:v>
                </c:pt>
                <c:pt idx="2">
                  <c:v>2012</c:v>
                </c:pt>
                <c:pt idx="3">
                  <c:v>2013</c:v>
                </c:pt>
                <c:pt idx="4">
                  <c:v>2014</c:v>
                </c:pt>
                <c:pt idx="5">
                  <c:v>2015</c:v>
                </c:pt>
                <c:pt idx="6">
                  <c:v>2016</c:v>
                </c:pt>
                <c:pt idx="7">
                  <c:v>2017</c:v>
                </c:pt>
              </c:numCache>
            </c:numRef>
          </c:cat>
          <c:val>
            <c:numRef>
              <c:f>'&lt;-- Savings by Measure Pivot'!$F$6:$F$13</c:f>
              <c:numCache>
                <c:formatCode>_(* #,##0.00_);_(* \(#,##0.00\);_(* "-"??_);_(@_)</c:formatCode>
                <c:ptCount val="8"/>
                <c:pt idx="0">
                  <c:v>8.9996953614208959</c:v>
                </c:pt>
                <c:pt idx="1">
                  <c:v>11.439824352891264</c:v>
                </c:pt>
                <c:pt idx="2">
                  <c:v>7.3654935280464997</c:v>
                </c:pt>
                <c:pt idx="3">
                  <c:v>8.3930052643681829</c:v>
                </c:pt>
                <c:pt idx="4">
                  <c:v>9.2499417376898201</c:v>
                </c:pt>
                <c:pt idx="5">
                  <c:v>7.807500566714725</c:v>
                </c:pt>
                <c:pt idx="6">
                  <c:v>8.1964920223663906</c:v>
                </c:pt>
                <c:pt idx="7">
                  <c:v>11.550787706786968</c:v>
                </c:pt>
              </c:numCache>
            </c:numRef>
          </c:val>
          <c:extLst>
            <c:ext xmlns:c16="http://schemas.microsoft.com/office/drawing/2014/chart" uri="{C3380CC4-5D6E-409C-BE32-E72D297353CC}">
              <c16:uniqueId val="{00000004-561F-4A23-A74D-A81EBF381A67}"/>
            </c:ext>
          </c:extLst>
        </c:ser>
        <c:ser>
          <c:idx val="5"/>
          <c:order val="5"/>
          <c:tx>
            <c:strRef>
              <c:f>'&lt;-- Savings by Measure Pivot'!$G$5</c:f>
              <c:strCache>
                <c:ptCount val="1"/>
                <c:pt idx="0">
                  <c:v>Motors/Drives</c:v>
                </c:pt>
              </c:strCache>
            </c:strRef>
          </c:tx>
          <c:spPr>
            <a:solidFill>
              <a:schemeClr val="accent6"/>
            </a:solidFill>
            <a:ln>
              <a:noFill/>
            </a:ln>
            <a:effectLst/>
          </c:spPr>
          <c:invertIfNegative val="0"/>
          <c:cat>
            <c:numRef>
              <c:f>'&lt;-- Savings by Measure Pivot'!$A$6:$A$13</c:f>
              <c:numCache>
                <c:formatCode>General</c:formatCode>
                <c:ptCount val="8"/>
                <c:pt idx="0">
                  <c:v>2010</c:v>
                </c:pt>
                <c:pt idx="1">
                  <c:v>2011</c:v>
                </c:pt>
                <c:pt idx="2">
                  <c:v>2012</c:v>
                </c:pt>
                <c:pt idx="3">
                  <c:v>2013</c:v>
                </c:pt>
                <c:pt idx="4">
                  <c:v>2014</c:v>
                </c:pt>
                <c:pt idx="5">
                  <c:v>2015</c:v>
                </c:pt>
                <c:pt idx="6">
                  <c:v>2016</c:v>
                </c:pt>
                <c:pt idx="7">
                  <c:v>2017</c:v>
                </c:pt>
              </c:numCache>
            </c:numRef>
          </c:cat>
          <c:val>
            <c:numRef>
              <c:f>'&lt;-- Savings by Measure Pivot'!$G$6:$G$13</c:f>
              <c:numCache>
                <c:formatCode>_(* #,##0.00_);_(* \(#,##0.00\);_(* "-"??_);_(@_)</c:formatCode>
                <c:ptCount val="8"/>
                <c:pt idx="0">
                  <c:v>10.542231186561363</c:v>
                </c:pt>
                <c:pt idx="1">
                  <c:v>9.1151216617040465</c:v>
                </c:pt>
                <c:pt idx="2">
                  <c:v>5.0005651289029638</c:v>
                </c:pt>
                <c:pt idx="3">
                  <c:v>5.2042439499709863</c:v>
                </c:pt>
                <c:pt idx="4">
                  <c:v>5.2337518365966389</c:v>
                </c:pt>
                <c:pt idx="5">
                  <c:v>7.0999099749678845</c:v>
                </c:pt>
                <c:pt idx="6">
                  <c:v>1.8767871465420207</c:v>
                </c:pt>
                <c:pt idx="7">
                  <c:v>1.9746119956728156</c:v>
                </c:pt>
              </c:numCache>
            </c:numRef>
          </c:val>
          <c:extLst>
            <c:ext xmlns:c16="http://schemas.microsoft.com/office/drawing/2014/chart" uri="{C3380CC4-5D6E-409C-BE32-E72D297353CC}">
              <c16:uniqueId val="{00000005-561F-4A23-A74D-A81EBF381A67}"/>
            </c:ext>
          </c:extLst>
        </c:ser>
        <c:ser>
          <c:idx val="6"/>
          <c:order val="6"/>
          <c:tx>
            <c:strRef>
              <c:f>'&lt;-- Savings by Measure Pivot'!$H$5</c:f>
              <c:strCache>
                <c:ptCount val="1"/>
                <c:pt idx="0">
                  <c:v>Process Loads</c:v>
                </c:pt>
              </c:strCache>
            </c:strRef>
          </c:tx>
          <c:spPr>
            <a:solidFill>
              <a:schemeClr val="accent1">
                <a:lumMod val="60000"/>
              </a:schemeClr>
            </a:solidFill>
            <a:ln>
              <a:noFill/>
            </a:ln>
            <a:effectLst/>
          </c:spPr>
          <c:invertIfNegative val="0"/>
          <c:cat>
            <c:numRef>
              <c:f>'&lt;-- Savings by Measure Pivot'!$A$6:$A$13</c:f>
              <c:numCache>
                <c:formatCode>General</c:formatCode>
                <c:ptCount val="8"/>
                <c:pt idx="0">
                  <c:v>2010</c:v>
                </c:pt>
                <c:pt idx="1">
                  <c:v>2011</c:v>
                </c:pt>
                <c:pt idx="2">
                  <c:v>2012</c:v>
                </c:pt>
                <c:pt idx="3">
                  <c:v>2013</c:v>
                </c:pt>
                <c:pt idx="4">
                  <c:v>2014</c:v>
                </c:pt>
                <c:pt idx="5">
                  <c:v>2015</c:v>
                </c:pt>
                <c:pt idx="6">
                  <c:v>2016</c:v>
                </c:pt>
                <c:pt idx="7">
                  <c:v>2017</c:v>
                </c:pt>
              </c:numCache>
            </c:numRef>
          </c:cat>
          <c:val>
            <c:numRef>
              <c:f>'&lt;-- Savings by Measure Pivot'!$H$6:$H$13</c:f>
              <c:numCache>
                <c:formatCode>_(* #,##0.00_);_(* \(#,##0.00\);_(* "-"??_);_(@_)</c:formatCode>
                <c:ptCount val="8"/>
                <c:pt idx="0">
                  <c:v>7.5352546840440482</c:v>
                </c:pt>
                <c:pt idx="1">
                  <c:v>15.160601891606349</c:v>
                </c:pt>
                <c:pt idx="2">
                  <c:v>13.703557030297825</c:v>
                </c:pt>
                <c:pt idx="3">
                  <c:v>9.479735367385727</c:v>
                </c:pt>
                <c:pt idx="4">
                  <c:v>4.1498807214084064</c:v>
                </c:pt>
                <c:pt idx="5">
                  <c:v>6.1669926917238627</c:v>
                </c:pt>
                <c:pt idx="6">
                  <c:v>12.339241414785866</c:v>
                </c:pt>
                <c:pt idx="7">
                  <c:v>12.888231568958904</c:v>
                </c:pt>
              </c:numCache>
            </c:numRef>
          </c:val>
          <c:extLst>
            <c:ext xmlns:c16="http://schemas.microsoft.com/office/drawing/2014/chart" uri="{C3380CC4-5D6E-409C-BE32-E72D297353CC}">
              <c16:uniqueId val="{00000006-561F-4A23-A74D-A81EBF381A67}"/>
            </c:ext>
          </c:extLst>
        </c:ser>
        <c:ser>
          <c:idx val="7"/>
          <c:order val="7"/>
          <c:tx>
            <c:strRef>
              <c:f>'&lt;-- Savings by Measure Pivot'!$I$5</c:f>
              <c:strCache>
                <c:ptCount val="1"/>
                <c:pt idx="0">
                  <c:v>Refrigeration</c:v>
                </c:pt>
              </c:strCache>
            </c:strRef>
          </c:tx>
          <c:spPr>
            <a:solidFill>
              <a:schemeClr val="accent2">
                <a:lumMod val="60000"/>
              </a:schemeClr>
            </a:solidFill>
            <a:ln>
              <a:noFill/>
            </a:ln>
            <a:effectLst/>
          </c:spPr>
          <c:invertIfNegative val="0"/>
          <c:cat>
            <c:numRef>
              <c:f>'&lt;-- Savings by Measure Pivot'!$A$6:$A$13</c:f>
              <c:numCache>
                <c:formatCode>General</c:formatCode>
                <c:ptCount val="8"/>
                <c:pt idx="0">
                  <c:v>2010</c:v>
                </c:pt>
                <c:pt idx="1">
                  <c:v>2011</c:v>
                </c:pt>
                <c:pt idx="2">
                  <c:v>2012</c:v>
                </c:pt>
                <c:pt idx="3">
                  <c:v>2013</c:v>
                </c:pt>
                <c:pt idx="4">
                  <c:v>2014</c:v>
                </c:pt>
                <c:pt idx="5">
                  <c:v>2015</c:v>
                </c:pt>
                <c:pt idx="6">
                  <c:v>2016</c:v>
                </c:pt>
                <c:pt idx="7">
                  <c:v>2017</c:v>
                </c:pt>
              </c:numCache>
            </c:numRef>
          </c:cat>
          <c:val>
            <c:numRef>
              <c:f>'&lt;-- Savings by Measure Pivot'!$I$6:$I$13</c:f>
              <c:numCache>
                <c:formatCode>_(* #,##0.00_);_(* \(#,##0.00\);_(* "-"??_);_(@_)</c:formatCode>
                <c:ptCount val="8"/>
                <c:pt idx="0">
                  <c:v>1.6611172053380865</c:v>
                </c:pt>
                <c:pt idx="1">
                  <c:v>2.4063319885171959</c:v>
                </c:pt>
                <c:pt idx="2">
                  <c:v>3.2084753512899615</c:v>
                </c:pt>
                <c:pt idx="3">
                  <c:v>3.1980697892795424</c:v>
                </c:pt>
                <c:pt idx="4">
                  <c:v>6.4463246464438289</c:v>
                </c:pt>
                <c:pt idx="5">
                  <c:v>5.420914817019364</c:v>
                </c:pt>
                <c:pt idx="6">
                  <c:v>4.6042417775186699</c:v>
                </c:pt>
                <c:pt idx="7">
                  <c:v>3.6678405541796351</c:v>
                </c:pt>
              </c:numCache>
            </c:numRef>
          </c:val>
          <c:extLst>
            <c:ext xmlns:c16="http://schemas.microsoft.com/office/drawing/2014/chart" uri="{C3380CC4-5D6E-409C-BE32-E72D297353CC}">
              <c16:uniqueId val="{00000007-561F-4A23-A74D-A81EBF381A67}"/>
            </c:ext>
          </c:extLst>
        </c:ser>
        <c:ser>
          <c:idx val="8"/>
          <c:order val="8"/>
          <c:tx>
            <c:strRef>
              <c:f>'&lt;-- Savings by Measure Pivot'!$J$5</c:f>
              <c:strCache>
                <c:ptCount val="1"/>
                <c:pt idx="0">
                  <c:v>Unknown</c:v>
                </c:pt>
              </c:strCache>
            </c:strRef>
          </c:tx>
          <c:spPr>
            <a:solidFill>
              <a:schemeClr val="accent3">
                <a:lumMod val="60000"/>
              </a:schemeClr>
            </a:solidFill>
            <a:ln>
              <a:noFill/>
            </a:ln>
            <a:effectLst/>
          </c:spPr>
          <c:invertIfNegative val="0"/>
          <c:cat>
            <c:numRef>
              <c:f>'&lt;-- Savings by Measure Pivot'!$A$6:$A$13</c:f>
              <c:numCache>
                <c:formatCode>General</c:formatCode>
                <c:ptCount val="8"/>
                <c:pt idx="0">
                  <c:v>2010</c:v>
                </c:pt>
                <c:pt idx="1">
                  <c:v>2011</c:v>
                </c:pt>
                <c:pt idx="2">
                  <c:v>2012</c:v>
                </c:pt>
                <c:pt idx="3">
                  <c:v>2013</c:v>
                </c:pt>
                <c:pt idx="4">
                  <c:v>2014</c:v>
                </c:pt>
                <c:pt idx="5">
                  <c:v>2015</c:v>
                </c:pt>
                <c:pt idx="6">
                  <c:v>2016</c:v>
                </c:pt>
                <c:pt idx="7">
                  <c:v>2017</c:v>
                </c:pt>
              </c:numCache>
            </c:numRef>
          </c:cat>
          <c:val>
            <c:numRef>
              <c:f>'&lt;-- Savings by Measure Pivot'!$J$6:$J$13</c:f>
              <c:numCache>
                <c:formatCode>_(* #,##0.00_);_(* \(#,##0.00\);_(* "-"??_);_(@_)</c:formatCode>
                <c:ptCount val="8"/>
                <c:pt idx="0">
                  <c:v>0.3257014637201795</c:v>
                </c:pt>
                <c:pt idx="1">
                  <c:v>3.1837702356278879</c:v>
                </c:pt>
                <c:pt idx="2">
                  <c:v>0.68025203421711899</c:v>
                </c:pt>
                <c:pt idx="3">
                  <c:v>0.20624234294518815</c:v>
                </c:pt>
                <c:pt idx="4">
                  <c:v>6.1373365186154807</c:v>
                </c:pt>
                <c:pt idx="5">
                  <c:v>1.1832277501816897</c:v>
                </c:pt>
                <c:pt idx="6">
                  <c:v>14.876696151931508</c:v>
                </c:pt>
                <c:pt idx="7">
                  <c:v>0.75707814668949824</c:v>
                </c:pt>
              </c:numCache>
            </c:numRef>
          </c:val>
          <c:extLst>
            <c:ext xmlns:c16="http://schemas.microsoft.com/office/drawing/2014/chart" uri="{C3380CC4-5D6E-409C-BE32-E72D297353CC}">
              <c16:uniqueId val="{00000008-561F-4A23-A74D-A81EBF381A67}"/>
            </c:ext>
          </c:extLst>
        </c:ser>
        <c:ser>
          <c:idx val="9"/>
          <c:order val="9"/>
          <c:tx>
            <c:strRef>
              <c:f>'&lt;-- Savings by Measure Pivot'!$K$5</c:f>
              <c:strCache>
                <c:ptCount val="1"/>
                <c:pt idx="0">
                  <c:v>Water Heating</c:v>
                </c:pt>
              </c:strCache>
            </c:strRef>
          </c:tx>
          <c:spPr>
            <a:solidFill>
              <a:schemeClr val="accent4">
                <a:lumMod val="60000"/>
              </a:schemeClr>
            </a:solidFill>
            <a:ln>
              <a:noFill/>
            </a:ln>
            <a:effectLst/>
          </c:spPr>
          <c:invertIfNegative val="0"/>
          <c:cat>
            <c:numRef>
              <c:f>'&lt;-- Savings by Measure Pivot'!$A$6:$A$13</c:f>
              <c:numCache>
                <c:formatCode>General</c:formatCode>
                <c:ptCount val="8"/>
                <c:pt idx="0">
                  <c:v>2010</c:v>
                </c:pt>
                <c:pt idx="1">
                  <c:v>2011</c:v>
                </c:pt>
                <c:pt idx="2">
                  <c:v>2012</c:v>
                </c:pt>
                <c:pt idx="3">
                  <c:v>2013</c:v>
                </c:pt>
                <c:pt idx="4">
                  <c:v>2014</c:v>
                </c:pt>
                <c:pt idx="5">
                  <c:v>2015</c:v>
                </c:pt>
                <c:pt idx="6">
                  <c:v>2016</c:v>
                </c:pt>
                <c:pt idx="7">
                  <c:v>2017</c:v>
                </c:pt>
              </c:numCache>
            </c:numRef>
          </c:cat>
          <c:val>
            <c:numRef>
              <c:f>'&lt;-- Savings by Measure Pivot'!$K$6:$K$13</c:f>
              <c:numCache>
                <c:formatCode>_(* #,##0.00_);_(* \(#,##0.00\);_(* "-"??_);_(@_)</c:formatCode>
                <c:ptCount val="8"/>
                <c:pt idx="0">
                  <c:v>0.18881735205650299</c:v>
                </c:pt>
                <c:pt idx="1">
                  <c:v>0.43578663468360901</c:v>
                </c:pt>
                <c:pt idx="2">
                  <c:v>0</c:v>
                </c:pt>
                <c:pt idx="3">
                  <c:v>0</c:v>
                </c:pt>
                <c:pt idx="4">
                  <c:v>0</c:v>
                </c:pt>
                <c:pt idx="5">
                  <c:v>1.6958208754658699E-2</c:v>
                </c:pt>
                <c:pt idx="6">
                  <c:v>3.9724519406392688E-3</c:v>
                </c:pt>
              </c:numCache>
            </c:numRef>
          </c:val>
          <c:extLst>
            <c:ext xmlns:c16="http://schemas.microsoft.com/office/drawing/2014/chart" uri="{C3380CC4-5D6E-409C-BE32-E72D297353CC}">
              <c16:uniqueId val="{00000009-561F-4A23-A74D-A81EBF381A67}"/>
            </c:ext>
          </c:extLst>
        </c:ser>
        <c:ser>
          <c:idx val="10"/>
          <c:order val="10"/>
          <c:tx>
            <c:strRef>
              <c:f>'&lt;-- Savings by Measure Pivot'!$L$5</c:f>
              <c:strCache>
                <c:ptCount val="1"/>
                <c:pt idx="0">
                  <c:v>Whole Bldg/Meter Level</c:v>
                </c:pt>
              </c:strCache>
            </c:strRef>
          </c:tx>
          <c:spPr>
            <a:solidFill>
              <a:schemeClr val="accent5">
                <a:lumMod val="60000"/>
              </a:schemeClr>
            </a:solidFill>
            <a:ln>
              <a:noFill/>
            </a:ln>
            <a:effectLst/>
          </c:spPr>
          <c:invertIfNegative val="0"/>
          <c:cat>
            <c:numRef>
              <c:f>'&lt;-- Savings by Measure Pivot'!$A$6:$A$13</c:f>
              <c:numCache>
                <c:formatCode>General</c:formatCode>
                <c:ptCount val="8"/>
                <c:pt idx="0">
                  <c:v>2010</c:v>
                </c:pt>
                <c:pt idx="1">
                  <c:v>2011</c:v>
                </c:pt>
                <c:pt idx="2">
                  <c:v>2012</c:v>
                </c:pt>
                <c:pt idx="3">
                  <c:v>2013</c:v>
                </c:pt>
                <c:pt idx="4">
                  <c:v>2014</c:v>
                </c:pt>
                <c:pt idx="5">
                  <c:v>2015</c:v>
                </c:pt>
                <c:pt idx="6">
                  <c:v>2016</c:v>
                </c:pt>
                <c:pt idx="7">
                  <c:v>2017</c:v>
                </c:pt>
              </c:numCache>
            </c:numRef>
          </c:cat>
          <c:val>
            <c:numRef>
              <c:f>'&lt;-- Savings by Measure Pivot'!$L$6:$L$13</c:f>
              <c:numCache>
                <c:formatCode>_(* #,##0.00_);_(* \(#,##0.00\);_(* "-"??_);_(@_)</c:formatCode>
                <c:ptCount val="8"/>
                <c:pt idx="0">
                  <c:v>6.9104376435279935</c:v>
                </c:pt>
                <c:pt idx="1">
                  <c:v>5.9629321335814893</c:v>
                </c:pt>
                <c:pt idx="2">
                  <c:v>5.7529010809958052</c:v>
                </c:pt>
                <c:pt idx="3">
                  <c:v>12.098083394579589</c:v>
                </c:pt>
                <c:pt idx="4">
                  <c:v>10.386777917854486</c:v>
                </c:pt>
                <c:pt idx="5">
                  <c:v>7.3771972390823093</c:v>
                </c:pt>
                <c:pt idx="6">
                  <c:v>8.8705757853881284</c:v>
                </c:pt>
                <c:pt idx="7">
                  <c:v>11.167325785116439</c:v>
                </c:pt>
              </c:numCache>
            </c:numRef>
          </c:val>
          <c:extLst>
            <c:ext xmlns:c16="http://schemas.microsoft.com/office/drawing/2014/chart" uri="{C3380CC4-5D6E-409C-BE32-E72D297353CC}">
              <c16:uniqueId val="{0000000A-561F-4A23-A74D-A81EBF381A67}"/>
            </c:ext>
          </c:extLst>
        </c:ser>
        <c:dLbls>
          <c:showLegendKey val="0"/>
          <c:showVal val="0"/>
          <c:showCatName val="0"/>
          <c:showSerName val="0"/>
          <c:showPercent val="0"/>
          <c:showBubbleSize val="0"/>
        </c:dLbls>
        <c:gapWidth val="150"/>
        <c:overlap val="100"/>
        <c:axId val="450754080"/>
        <c:axId val="450759984"/>
      </c:barChart>
      <c:catAx>
        <c:axId val="45075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50759984"/>
        <c:crosses val="autoZero"/>
        <c:auto val="1"/>
        <c:lblAlgn val="ctr"/>
        <c:lblOffset val="100"/>
        <c:noMultiLvlLbl val="0"/>
      </c:catAx>
      <c:valAx>
        <c:axId val="450759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sz="2000"/>
                  <a:t>Energy Savings at Busbar (aMW)</a:t>
                </a:r>
              </a:p>
            </c:rich>
          </c:tx>
          <c:layout>
            <c:manualLayout>
              <c:xMode val="edge"/>
              <c:yMode val="edge"/>
              <c:x val="1.7215324046032706E-2"/>
              <c:y val="0.27140677514901351"/>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title>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50754080"/>
        <c:crosses val="autoZero"/>
        <c:crossBetween val="between"/>
      </c:valAx>
      <c:spPr>
        <a:noFill/>
        <a:ln>
          <a:noFill/>
        </a:ln>
        <a:effectLst/>
      </c:spPr>
    </c:plotArea>
    <c:legend>
      <c:legendPos val="r"/>
      <c:layout>
        <c:manualLayout>
          <c:xMode val="edge"/>
          <c:yMode val="edge"/>
          <c:x val="0.66528105369309487"/>
          <c:y val="0.11145356430205627"/>
          <c:w val="0.32008773351377218"/>
          <c:h val="0.8475789338273903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E8A0CD-7F53-9443-9CEB-38F46D33DE95}"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035A51A3-24C5-B744-97AF-26EF9D11EBFD}">
      <dgm:prSet phldrT="[Text]" custT="1"/>
      <dgm:spPr>
        <a:noFill/>
        <a:ln>
          <a:solidFill>
            <a:schemeClr val="accent1">
              <a:lumMod val="75000"/>
            </a:schemeClr>
          </a:solidFill>
        </a:ln>
      </dgm:spPr>
      <dgm:t>
        <a:bodyPr/>
        <a:lstStyle/>
        <a:p>
          <a:r>
            <a:rPr lang="en-US" sz="1600">
              <a:solidFill>
                <a:schemeClr val="accent1">
                  <a:lumMod val="75000"/>
                </a:schemeClr>
              </a:solidFill>
              <a:latin typeface="Arial" panose="020B0604020202020204" pitchFamily="34" charset="0"/>
              <a:cs typeface="Arial" panose="020B0604020202020204" pitchFamily="34" charset="0"/>
            </a:rPr>
            <a:t>2018-19 Work Plan</a:t>
          </a:r>
          <a:endParaRPr lang="en-US" sz="1600" dirty="0">
            <a:solidFill>
              <a:schemeClr val="accent1">
                <a:lumMod val="75000"/>
              </a:schemeClr>
            </a:solidFill>
            <a:latin typeface="Arial" panose="020B0604020202020204" pitchFamily="34" charset="0"/>
            <a:cs typeface="Arial" panose="020B0604020202020204" pitchFamily="34" charset="0"/>
          </a:endParaRPr>
        </a:p>
      </dgm:t>
    </dgm:pt>
    <dgm:pt modelId="{61A094C2-3E71-334A-A8F6-A76BD3CC15A5}" type="parTrans" cxnId="{88D6A245-67B6-254C-8B0D-91248CB9B525}">
      <dgm:prSet/>
      <dgm:spPr/>
      <dgm:t>
        <a:bodyPr/>
        <a:lstStyle/>
        <a:p>
          <a:endParaRPr lang="en-US" sz="1600">
            <a:latin typeface="Arial" panose="020B0604020202020204" pitchFamily="34" charset="0"/>
            <a:cs typeface="Arial" panose="020B0604020202020204" pitchFamily="34" charset="0"/>
          </a:endParaRPr>
        </a:p>
      </dgm:t>
    </dgm:pt>
    <dgm:pt modelId="{147BE1B2-402D-FC41-B1AB-C5C59135875E}" type="sibTrans" cxnId="{88D6A245-67B6-254C-8B0D-91248CB9B525}">
      <dgm:prSet/>
      <dgm:spPr/>
      <dgm:t>
        <a:bodyPr/>
        <a:lstStyle/>
        <a:p>
          <a:endParaRPr lang="en-US" sz="1600">
            <a:latin typeface="Arial" panose="020B0604020202020204" pitchFamily="34" charset="0"/>
            <a:cs typeface="Arial" panose="020B0604020202020204" pitchFamily="34" charset="0"/>
          </a:endParaRPr>
        </a:p>
      </dgm:t>
    </dgm:pt>
    <dgm:pt modelId="{5D60C96B-0826-D949-8880-30C7551F5642}">
      <dgm:prSet phldrT="[Text]" custT="1"/>
      <dgm:spPr>
        <a:solidFill>
          <a:schemeClr val="accent1">
            <a:lumMod val="75000"/>
          </a:schemeClr>
        </a:solidFill>
        <a:ln>
          <a:solidFill>
            <a:schemeClr val="accent1">
              <a:lumMod val="75000"/>
            </a:schemeClr>
          </a:solidFill>
        </a:ln>
      </dgm:spPr>
      <dgm:t>
        <a:bodyPr/>
        <a:lstStyle/>
        <a:p>
          <a:r>
            <a:rPr lang="en-US" sz="1600" dirty="0">
              <a:solidFill>
                <a:schemeClr val="bg1"/>
              </a:solidFill>
              <a:latin typeface="Arial" panose="020B0604020202020204" pitchFamily="34" charset="0"/>
              <a:cs typeface="Arial" panose="020B0604020202020204" pitchFamily="34" charset="0"/>
            </a:rPr>
            <a:t>Topics from Open Space</a:t>
          </a:r>
        </a:p>
      </dgm:t>
    </dgm:pt>
    <dgm:pt modelId="{18B6F349-5D5A-9146-BF08-E98CA3D9EE66}" type="parTrans" cxnId="{8CC22620-EB33-C94D-87C2-9EC392F2D41D}">
      <dgm:prSet custT="1"/>
      <dgm:spPr/>
      <dgm:t>
        <a:bodyPr/>
        <a:lstStyle/>
        <a:p>
          <a:endParaRPr lang="en-US" sz="1600" dirty="0">
            <a:latin typeface="Arial" panose="020B0604020202020204" pitchFamily="34" charset="0"/>
            <a:cs typeface="Arial" panose="020B0604020202020204" pitchFamily="34" charset="0"/>
          </a:endParaRPr>
        </a:p>
      </dgm:t>
    </dgm:pt>
    <dgm:pt modelId="{223B0B5B-AB94-9148-82FB-1D1C58E12BA5}" type="sibTrans" cxnId="{8CC22620-EB33-C94D-87C2-9EC392F2D41D}">
      <dgm:prSet/>
      <dgm:spPr/>
      <dgm:t>
        <a:bodyPr/>
        <a:lstStyle/>
        <a:p>
          <a:endParaRPr lang="en-US" sz="1600">
            <a:latin typeface="Arial" panose="020B0604020202020204" pitchFamily="34" charset="0"/>
            <a:cs typeface="Arial" panose="020B0604020202020204" pitchFamily="34" charset="0"/>
          </a:endParaRPr>
        </a:p>
      </dgm:t>
    </dgm:pt>
    <dgm:pt modelId="{D63A8A2A-F214-834F-8124-CC1DF64F6EFC}">
      <dgm:prSet phldrT="[Text]" custT="1"/>
      <dgm:spPr>
        <a:solidFill>
          <a:schemeClr val="accent1">
            <a:lumMod val="75000"/>
          </a:schemeClr>
        </a:solidFill>
      </dgm:spPr>
      <dgm:t>
        <a:bodyPr/>
        <a:lstStyle/>
        <a:p>
          <a:r>
            <a:rPr lang="en-US" sz="1600">
              <a:latin typeface="Arial" panose="020B0604020202020204" pitchFamily="34" charset="0"/>
              <a:cs typeface="Arial" panose="020B0604020202020204" pitchFamily="34" charset="0"/>
            </a:rPr>
            <a:t>Address Findings </a:t>
          </a:r>
          <a:r>
            <a:rPr lang="en-US" sz="1600" dirty="0">
              <a:latin typeface="Arial" panose="020B0604020202020204" pitchFamily="34" charset="0"/>
              <a:cs typeface="Arial" panose="020B0604020202020204" pitchFamily="34" charset="0"/>
            </a:rPr>
            <a:t>from IEPEC Papers</a:t>
          </a:r>
        </a:p>
      </dgm:t>
    </dgm:pt>
    <dgm:pt modelId="{EC54F13F-6810-774A-88CB-65230A511F3B}" type="parTrans" cxnId="{61BA0EC8-E2EA-FA4B-80AD-243BF5E7FD31}">
      <dgm:prSet custT="1"/>
      <dgm:spPr/>
      <dgm:t>
        <a:bodyPr/>
        <a:lstStyle/>
        <a:p>
          <a:endParaRPr lang="en-US" sz="1600" dirty="0">
            <a:latin typeface="Arial" panose="020B0604020202020204" pitchFamily="34" charset="0"/>
            <a:cs typeface="Arial" panose="020B0604020202020204" pitchFamily="34" charset="0"/>
          </a:endParaRPr>
        </a:p>
      </dgm:t>
    </dgm:pt>
    <dgm:pt modelId="{2C954AB3-AE9C-9346-A77D-A1FD219D0E27}" type="sibTrans" cxnId="{61BA0EC8-E2EA-FA4B-80AD-243BF5E7FD31}">
      <dgm:prSet/>
      <dgm:spPr/>
      <dgm:t>
        <a:bodyPr/>
        <a:lstStyle/>
        <a:p>
          <a:endParaRPr lang="en-US" sz="1600">
            <a:latin typeface="Arial" panose="020B0604020202020204" pitchFamily="34" charset="0"/>
            <a:cs typeface="Arial" panose="020B0604020202020204" pitchFamily="34" charset="0"/>
          </a:endParaRPr>
        </a:p>
      </dgm:t>
    </dgm:pt>
    <dgm:pt modelId="{3707F5BC-94A7-F549-BA13-F6410A6DEAE2}">
      <dgm:prSet phldrT="[Text]" custT="1"/>
      <dgm:spPr>
        <a:solidFill>
          <a:schemeClr val="accent1">
            <a:lumMod val="75000"/>
          </a:schemeClr>
        </a:solidFill>
      </dgm:spPr>
      <dgm:t>
        <a:bodyPr/>
        <a:lstStyle/>
        <a:p>
          <a:r>
            <a:rPr lang="en-US" sz="1600">
              <a:latin typeface="Arial" panose="020B0604020202020204" pitchFamily="34" charset="0"/>
              <a:cs typeface="Arial" panose="020B0604020202020204" pitchFamily="34" charset="0"/>
            </a:rPr>
            <a:t>Publish Alternate M&amp;V Method Guide</a:t>
          </a:r>
          <a:endParaRPr lang="en-US" sz="1600" dirty="0">
            <a:latin typeface="Arial" panose="020B0604020202020204" pitchFamily="34" charset="0"/>
            <a:cs typeface="Arial" panose="020B0604020202020204" pitchFamily="34" charset="0"/>
          </a:endParaRPr>
        </a:p>
      </dgm:t>
    </dgm:pt>
    <dgm:pt modelId="{50B93DDC-B323-1F42-8AA9-3B811D31C2A1}" type="parTrans" cxnId="{1BAC74BB-FBE2-9942-B850-45DFB902100F}">
      <dgm:prSet custT="1"/>
      <dgm:spPr/>
      <dgm:t>
        <a:bodyPr/>
        <a:lstStyle/>
        <a:p>
          <a:endParaRPr lang="en-US" sz="1600" dirty="0">
            <a:latin typeface="Arial" panose="020B0604020202020204" pitchFamily="34" charset="0"/>
            <a:cs typeface="Arial" panose="020B0604020202020204" pitchFamily="34" charset="0"/>
          </a:endParaRPr>
        </a:p>
      </dgm:t>
    </dgm:pt>
    <dgm:pt modelId="{689E2993-C309-9C43-BF51-332F5F1AA66B}" type="sibTrans" cxnId="{1BAC74BB-FBE2-9942-B850-45DFB902100F}">
      <dgm:prSet/>
      <dgm:spPr/>
      <dgm:t>
        <a:bodyPr/>
        <a:lstStyle/>
        <a:p>
          <a:endParaRPr lang="en-US" sz="1600">
            <a:latin typeface="Arial" panose="020B0604020202020204" pitchFamily="34" charset="0"/>
            <a:cs typeface="Arial" panose="020B0604020202020204" pitchFamily="34" charset="0"/>
          </a:endParaRPr>
        </a:p>
      </dgm:t>
    </dgm:pt>
    <dgm:pt modelId="{FCC8E6A7-4878-3F4F-A2BB-89643B0B9A98}">
      <dgm:prSet phldrT="[Text]" custT="1"/>
      <dgm:spPr>
        <a:solidFill>
          <a:schemeClr val="accent1">
            <a:lumMod val="75000"/>
          </a:schemeClr>
        </a:solidFill>
      </dgm:spPr>
      <dgm:t>
        <a:bodyPr/>
        <a:lstStyle/>
        <a:p>
          <a:r>
            <a:rPr lang="en-US" sz="1600" dirty="0">
              <a:latin typeface="Arial" panose="020B0604020202020204" pitchFamily="34" charset="0"/>
              <a:cs typeface="Arial" panose="020B0604020202020204" pitchFamily="34" charset="0"/>
            </a:rPr>
            <a:t>Analysis on Simulated Data Sets</a:t>
          </a:r>
        </a:p>
      </dgm:t>
    </dgm:pt>
    <dgm:pt modelId="{F6D0D5EA-F969-5E41-B75A-C836C3E2E802}" type="parTrans" cxnId="{6825C14D-BA19-2945-BD00-6E5E17AB2026}">
      <dgm:prSet custT="1"/>
      <dgm:spPr/>
      <dgm:t>
        <a:bodyPr/>
        <a:lstStyle/>
        <a:p>
          <a:endParaRPr lang="en-US" sz="1600" dirty="0">
            <a:latin typeface="Arial" panose="020B0604020202020204" pitchFamily="34" charset="0"/>
            <a:cs typeface="Arial" panose="020B0604020202020204" pitchFamily="34" charset="0"/>
          </a:endParaRPr>
        </a:p>
      </dgm:t>
    </dgm:pt>
    <dgm:pt modelId="{6C2AC3DA-9D58-124D-82C4-54AFE7528176}" type="sibTrans" cxnId="{6825C14D-BA19-2945-BD00-6E5E17AB2026}">
      <dgm:prSet/>
      <dgm:spPr/>
      <dgm:t>
        <a:bodyPr/>
        <a:lstStyle/>
        <a:p>
          <a:endParaRPr lang="en-US" sz="1600">
            <a:latin typeface="Arial" panose="020B0604020202020204" pitchFamily="34" charset="0"/>
            <a:cs typeface="Arial" panose="020B0604020202020204" pitchFamily="34" charset="0"/>
          </a:endParaRPr>
        </a:p>
      </dgm:t>
    </dgm:pt>
    <dgm:pt modelId="{C7439479-73FC-B542-AD0C-0E2DF2768242}">
      <dgm:prSet custT="1"/>
      <dgm:spPr>
        <a:solidFill>
          <a:schemeClr val="accent1">
            <a:lumMod val="75000"/>
          </a:schemeClr>
        </a:solidFill>
      </dgm:spPr>
      <dgm:t>
        <a:bodyPr/>
        <a:lstStyle/>
        <a:p>
          <a:r>
            <a:rPr lang="en-US" sz="1600" dirty="0">
              <a:latin typeface="Arial" panose="020B0604020202020204" pitchFamily="34" charset="0"/>
              <a:cs typeface="Arial" panose="020B0604020202020204" pitchFamily="34" charset="0"/>
            </a:rPr>
            <a:t>Estimating Confidence Intervals</a:t>
          </a:r>
        </a:p>
      </dgm:t>
    </dgm:pt>
    <dgm:pt modelId="{CA0B6956-0527-784F-AD81-4FB697C95629}" type="parTrans" cxnId="{6F2F3C9D-971F-7C46-9D82-7B2F15F2D333}">
      <dgm:prSet custT="1"/>
      <dgm:spPr/>
      <dgm:t>
        <a:bodyPr/>
        <a:lstStyle/>
        <a:p>
          <a:endParaRPr lang="en-US" sz="1600" dirty="0">
            <a:latin typeface="Arial" panose="020B0604020202020204" pitchFamily="34" charset="0"/>
            <a:cs typeface="Arial" panose="020B0604020202020204" pitchFamily="34" charset="0"/>
          </a:endParaRPr>
        </a:p>
      </dgm:t>
    </dgm:pt>
    <dgm:pt modelId="{25CC40BB-3457-3144-8409-C74D092FED3E}" type="sibTrans" cxnId="{6F2F3C9D-971F-7C46-9D82-7B2F15F2D333}">
      <dgm:prSet/>
      <dgm:spPr/>
      <dgm:t>
        <a:bodyPr/>
        <a:lstStyle/>
        <a:p>
          <a:endParaRPr lang="en-US" sz="1600">
            <a:latin typeface="Arial" panose="020B0604020202020204" pitchFamily="34" charset="0"/>
            <a:cs typeface="Arial" panose="020B0604020202020204" pitchFamily="34" charset="0"/>
          </a:endParaRPr>
        </a:p>
      </dgm:t>
    </dgm:pt>
    <dgm:pt modelId="{27866CA4-DB1C-4D55-A482-86659E1284FB}">
      <dgm:prSet phldrT="[Text]" custT="1"/>
      <dgm:spPr>
        <a:solidFill>
          <a:schemeClr val="accent1">
            <a:lumMod val="75000"/>
          </a:schemeClr>
        </a:solidFill>
      </dgm:spPr>
      <dgm:t>
        <a:bodyPr/>
        <a:lstStyle/>
        <a:p>
          <a:r>
            <a:rPr lang="en-US" sz="1600" dirty="0">
              <a:latin typeface="Arial" panose="020B0604020202020204" pitchFamily="34" charset="0"/>
              <a:cs typeface="Arial" panose="020B0604020202020204" pitchFamily="34" charset="0"/>
            </a:rPr>
            <a:t>Measure Life</a:t>
          </a:r>
        </a:p>
      </dgm:t>
    </dgm:pt>
    <dgm:pt modelId="{CC0296FD-DC51-4DA0-9116-D8A0EF6ACFFD}" type="parTrans" cxnId="{1C5DA626-B901-4E17-A97D-CBFBEBADE548}">
      <dgm:prSet/>
      <dgm:spPr/>
      <dgm:t>
        <a:bodyPr/>
        <a:lstStyle/>
        <a:p>
          <a:endParaRPr lang="en-US">
            <a:latin typeface="Arial" panose="020B0604020202020204" pitchFamily="34" charset="0"/>
            <a:cs typeface="Arial" panose="020B0604020202020204" pitchFamily="34" charset="0"/>
          </a:endParaRPr>
        </a:p>
      </dgm:t>
    </dgm:pt>
    <dgm:pt modelId="{365CDE23-3BFF-4DF9-883B-E758602A969C}" type="sibTrans" cxnId="{1C5DA626-B901-4E17-A97D-CBFBEBADE548}">
      <dgm:prSet/>
      <dgm:spPr/>
      <dgm:t>
        <a:bodyPr/>
        <a:lstStyle/>
        <a:p>
          <a:endParaRPr lang="en-US">
            <a:latin typeface="Arial" panose="020B0604020202020204" pitchFamily="34" charset="0"/>
            <a:cs typeface="Arial" panose="020B0604020202020204" pitchFamily="34" charset="0"/>
          </a:endParaRPr>
        </a:p>
      </dgm:t>
    </dgm:pt>
    <dgm:pt modelId="{ABD551FD-8687-40A6-BB30-5A4573A8AC3C}">
      <dgm:prSet phldrT="[Text]"/>
      <dgm:spPr>
        <a:solidFill>
          <a:schemeClr val="accent1">
            <a:lumMod val="75000"/>
          </a:schemeClr>
        </a:solidFill>
      </dgm:spPr>
      <dgm:t>
        <a:bodyPr/>
        <a:lstStyle/>
        <a:p>
          <a:r>
            <a:rPr lang="en-US" dirty="0">
              <a:latin typeface="Arial" panose="020B0604020202020204" pitchFamily="34" charset="0"/>
              <a:cs typeface="Arial" panose="020B0604020202020204" pitchFamily="34" charset="0"/>
            </a:rPr>
            <a:t>Continuation Programs</a:t>
          </a:r>
        </a:p>
      </dgm:t>
    </dgm:pt>
    <dgm:pt modelId="{947F60A6-90CE-493D-9062-B3B7BC0B28B5}" type="parTrans" cxnId="{72F30928-AF21-4A58-9582-5EE46A8F4B85}">
      <dgm:prSet/>
      <dgm:spPr/>
      <dgm:t>
        <a:bodyPr/>
        <a:lstStyle/>
        <a:p>
          <a:endParaRPr lang="en-US">
            <a:latin typeface="Arial" panose="020B0604020202020204" pitchFamily="34" charset="0"/>
            <a:cs typeface="Arial" panose="020B0604020202020204" pitchFamily="34" charset="0"/>
          </a:endParaRPr>
        </a:p>
      </dgm:t>
    </dgm:pt>
    <dgm:pt modelId="{8BCD9B9E-27F6-4824-B333-FF1397361C1B}" type="sibTrans" cxnId="{72F30928-AF21-4A58-9582-5EE46A8F4B85}">
      <dgm:prSet/>
      <dgm:spPr/>
      <dgm:t>
        <a:bodyPr/>
        <a:lstStyle/>
        <a:p>
          <a:endParaRPr lang="en-US">
            <a:latin typeface="Arial" panose="020B0604020202020204" pitchFamily="34" charset="0"/>
            <a:cs typeface="Arial" panose="020B0604020202020204" pitchFamily="34" charset="0"/>
          </a:endParaRPr>
        </a:p>
      </dgm:t>
    </dgm:pt>
    <dgm:pt modelId="{6B13FB67-89C9-A54F-BA74-CF1036D03D39}" type="pres">
      <dgm:prSet presAssocID="{33E8A0CD-7F53-9443-9CEB-38F46D33DE95}" presName="cycle" presStyleCnt="0">
        <dgm:presLayoutVars>
          <dgm:chMax val="1"/>
          <dgm:dir/>
          <dgm:animLvl val="ctr"/>
          <dgm:resizeHandles val="exact"/>
        </dgm:presLayoutVars>
      </dgm:prSet>
      <dgm:spPr/>
    </dgm:pt>
    <dgm:pt modelId="{860D4715-848E-1E48-9E12-E53557C2C69D}" type="pres">
      <dgm:prSet presAssocID="{035A51A3-24C5-B744-97AF-26EF9D11EBFD}" presName="centerShape" presStyleLbl="node0" presStyleIdx="0" presStyleCnt="1" custLinFactNeighborX="-25709" custLinFactNeighborY="-35264"/>
      <dgm:spPr/>
    </dgm:pt>
    <dgm:pt modelId="{2024D3AA-E2E2-F14A-B142-4FB67A830142}" type="pres">
      <dgm:prSet presAssocID="{18B6F349-5D5A-9146-BF08-E98CA3D9EE66}" presName="Name9" presStyleLbl="parChTrans1D2" presStyleIdx="0" presStyleCnt="7"/>
      <dgm:spPr/>
    </dgm:pt>
    <dgm:pt modelId="{9A94A9A1-D00A-DC4A-B2A6-B3647FD63DE5}" type="pres">
      <dgm:prSet presAssocID="{18B6F349-5D5A-9146-BF08-E98CA3D9EE66}" presName="connTx" presStyleLbl="parChTrans1D2" presStyleIdx="0" presStyleCnt="7"/>
      <dgm:spPr/>
    </dgm:pt>
    <dgm:pt modelId="{827AC941-8BD3-3C45-9807-F9D1F18F13ED}" type="pres">
      <dgm:prSet presAssocID="{5D60C96B-0826-D949-8880-30C7551F5642}" presName="node" presStyleLbl="node1" presStyleIdx="0" presStyleCnt="7" custScaleX="95123" custScaleY="98935" custRadScaleRad="111506" custRadScaleInc="131577">
        <dgm:presLayoutVars>
          <dgm:bulletEnabled val="1"/>
        </dgm:presLayoutVars>
      </dgm:prSet>
      <dgm:spPr/>
    </dgm:pt>
    <dgm:pt modelId="{70E15FA9-713A-465C-B010-5B423D0F2DB1}" type="pres">
      <dgm:prSet presAssocID="{CC0296FD-DC51-4DA0-9116-D8A0EF6ACFFD}" presName="Name9" presStyleLbl="parChTrans1D2" presStyleIdx="1" presStyleCnt="7"/>
      <dgm:spPr/>
    </dgm:pt>
    <dgm:pt modelId="{3194F0BC-AA75-4B8C-AEAC-97B2B11F21A1}" type="pres">
      <dgm:prSet presAssocID="{CC0296FD-DC51-4DA0-9116-D8A0EF6ACFFD}" presName="connTx" presStyleLbl="parChTrans1D2" presStyleIdx="1" presStyleCnt="7"/>
      <dgm:spPr/>
    </dgm:pt>
    <dgm:pt modelId="{7BF53C93-578A-4821-A2CF-59F39D2E2E21}" type="pres">
      <dgm:prSet presAssocID="{27866CA4-DB1C-4D55-A482-86659E1284FB}" presName="node" presStyleLbl="node1" presStyleIdx="1" presStyleCnt="7" custRadScaleRad="128206" custRadScaleInc="106232">
        <dgm:presLayoutVars>
          <dgm:bulletEnabled val="1"/>
        </dgm:presLayoutVars>
      </dgm:prSet>
      <dgm:spPr/>
    </dgm:pt>
    <dgm:pt modelId="{DD68FCC9-C51C-4D28-87D2-B4289DE86794}" type="pres">
      <dgm:prSet presAssocID="{947F60A6-90CE-493D-9062-B3B7BC0B28B5}" presName="Name9" presStyleLbl="parChTrans1D2" presStyleIdx="2" presStyleCnt="7"/>
      <dgm:spPr/>
    </dgm:pt>
    <dgm:pt modelId="{3CC05AE7-A08D-48A5-8648-6AEB862ABF30}" type="pres">
      <dgm:prSet presAssocID="{947F60A6-90CE-493D-9062-B3B7BC0B28B5}" presName="connTx" presStyleLbl="parChTrans1D2" presStyleIdx="2" presStyleCnt="7"/>
      <dgm:spPr/>
    </dgm:pt>
    <dgm:pt modelId="{441CB7CC-3555-45D2-A0EA-2ABC8BCC21DA}" type="pres">
      <dgm:prSet presAssocID="{ABD551FD-8687-40A6-BB30-5A4573A8AC3C}" presName="node" presStyleLbl="node1" presStyleIdx="2" presStyleCnt="7" custScaleX="132030" custScaleY="134804" custRadScaleRad="159379" custRadScaleInc="60149">
        <dgm:presLayoutVars>
          <dgm:bulletEnabled val="1"/>
        </dgm:presLayoutVars>
      </dgm:prSet>
      <dgm:spPr/>
    </dgm:pt>
    <dgm:pt modelId="{3FAA250D-B170-5D45-80B7-21D68D0720A9}" type="pres">
      <dgm:prSet presAssocID="{EC54F13F-6810-774A-88CB-65230A511F3B}" presName="Name9" presStyleLbl="parChTrans1D2" presStyleIdx="3" presStyleCnt="7"/>
      <dgm:spPr/>
    </dgm:pt>
    <dgm:pt modelId="{B0427C80-11EE-0643-940D-F87A1D1FDBDF}" type="pres">
      <dgm:prSet presAssocID="{EC54F13F-6810-774A-88CB-65230A511F3B}" presName="connTx" presStyleLbl="parChTrans1D2" presStyleIdx="3" presStyleCnt="7"/>
      <dgm:spPr/>
    </dgm:pt>
    <dgm:pt modelId="{F48F943B-4E97-5F44-95A8-EC3A433A8C6F}" type="pres">
      <dgm:prSet presAssocID="{D63A8A2A-F214-834F-8124-CC1DF64F6EFC}" presName="node" presStyleLbl="node1" presStyleIdx="3" presStyleCnt="7" custRadScaleRad="166223" custRadScaleInc="54113">
        <dgm:presLayoutVars>
          <dgm:bulletEnabled val="1"/>
        </dgm:presLayoutVars>
      </dgm:prSet>
      <dgm:spPr/>
    </dgm:pt>
    <dgm:pt modelId="{3B592747-B958-7747-86CA-843C4B9ACD93}" type="pres">
      <dgm:prSet presAssocID="{50B93DDC-B323-1F42-8AA9-3B811D31C2A1}" presName="Name9" presStyleLbl="parChTrans1D2" presStyleIdx="4" presStyleCnt="7"/>
      <dgm:spPr/>
    </dgm:pt>
    <dgm:pt modelId="{FC9D15D9-93EF-D045-85FF-ABFAB7CD8DAD}" type="pres">
      <dgm:prSet presAssocID="{50B93DDC-B323-1F42-8AA9-3B811D31C2A1}" presName="connTx" presStyleLbl="parChTrans1D2" presStyleIdx="4" presStyleCnt="7"/>
      <dgm:spPr/>
    </dgm:pt>
    <dgm:pt modelId="{819E43CD-7BBF-F146-A9F4-C5EF050E7977}" type="pres">
      <dgm:prSet presAssocID="{3707F5BC-94A7-F549-BA13-F6410A6DEAE2}" presName="node" presStyleLbl="node1" presStyleIdx="4" presStyleCnt="7" custScaleX="131611" custScaleY="132092" custRadScaleRad="147298" custRadScaleInc="273901">
        <dgm:presLayoutVars>
          <dgm:bulletEnabled val="1"/>
        </dgm:presLayoutVars>
      </dgm:prSet>
      <dgm:spPr/>
    </dgm:pt>
    <dgm:pt modelId="{054ACEB1-62CD-D340-A9AA-E55BA53E7BF6}" type="pres">
      <dgm:prSet presAssocID="{CA0B6956-0527-784F-AD81-4FB697C95629}" presName="Name9" presStyleLbl="parChTrans1D2" presStyleIdx="5" presStyleCnt="7"/>
      <dgm:spPr/>
    </dgm:pt>
    <dgm:pt modelId="{27493522-970A-C845-94DE-4AF5CDD7A5B7}" type="pres">
      <dgm:prSet presAssocID="{CA0B6956-0527-784F-AD81-4FB697C95629}" presName="connTx" presStyleLbl="parChTrans1D2" presStyleIdx="5" presStyleCnt="7"/>
      <dgm:spPr/>
    </dgm:pt>
    <dgm:pt modelId="{0798B4C6-6711-094D-A682-9C5109666568}" type="pres">
      <dgm:prSet presAssocID="{C7439479-73FC-B542-AD0C-0E2DF2768242}" presName="node" presStyleLbl="node1" presStyleIdx="5" presStyleCnt="7" custScaleX="124935" custScaleY="119634" custRadScaleRad="105797" custRadScaleInc="-112669">
        <dgm:presLayoutVars>
          <dgm:bulletEnabled val="1"/>
        </dgm:presLayoutVars>
      </dgm:prSet>
      <dgm:spPr/>
    </dgm:pt>
    <dgm:pt modelId="{DA5A8126-F9A9-1F4F-8FFA-B0F3E7A3F6CA}" type="pres">
      <dgm:prSet presAssocID="{F6D0D5EA-F969-5E41-B75A-C836C3E2E802}" presName="Name9" presStyleLbl="parChTrans1D2" presStyleIdx="6" presStyleCnt="7"/>
      <dgm:spPr/>
    </dgm:pt>
    <dgm:pt modelId="{AC1D559D-4B3C-1A43-8D57-2B724072F5EA}" type="pres">
      <dgm:prSet presAssocID="{F6D0D5EA-F969-5E41-B75A-C836C3E2E802}" presName="connTx" presStyleLbl="parChTrans1D2" presStyleIdx="6" presStyleCnt="7"/>
      <dgm:spPr/>
    </dgm:pt>
    <dgm:pt modelId="{F7617954-73C6-4E4F-9D6C-3F264CFEC235}" type="pres">
      <dgm:prSet presAssocID="{FCC8E6A7-4878-3F4F-A2BB-89643B0B9A98}" presName="node" presStyleLbl="node1" presStyleIdx="6" presStyleCnt="7" custRadScaleRad="165035" custRadScaleInc="19902">
        <dgm:presLayoutVars>
          <dgm:bulletEnabled val="1"/>
        </dgm:presLayoutVars>
      </dgm:prSet>
      <dgm:spPr/>
    </dgm:pt>
  </dgm:ptLst>
  <dgm:cxnLst>
    <dgm:cxn modelId="{D836EF08-A483-4404-97A0-C9FF7D09703C}" type="presOf" srcId="{CC0296FD-DC51-4DA0-9116-D8A0EF6ACFFD}" destId="{3194F0BC-AA75-4B8C-AEAC-97B2B11F21A1}" srcOrd="1" destOrd="0" presId="urn:microsoft.com/office/officeart/2005/8/layout/radial1"/>
    <dgm:cxn modelId="{8CC22620-EB33-C94D-87C2-9EC392F2D41D}" srcId="{035A51A3-24C5-B744-97AF-26EF9D11EBFD}" destId="{5D60C96B-0826-D949-8880-30C7551F5642}" srcOrd="0" destOrd="0" parTransId="{18B6F349-5D5A-9146-BF08-E98CA3D9EE66}" sibTransId="{223B0B5B-AB94-9148-82FB-1D1C58E12BA5}"/>
    <dgm:cxn modelId="{1C5DA626-B901-4E17-A97D-CBFBEBADE548}" srcId="{035A51A3-24C5-B744-97AF-26EF9D11EBFD}" destId="{27866CA4-DB1C-4D55-A482-86659E1284FB}" srcOrd="1" destOrd="0" parTransId="{CC0296FD-DC51-4DA0-9116-D8A0EF6ACFFD}" sibTransId="{365CDE23-3BFF-4DF9-883B-E758602A969C}"/>
    <dgm:cxn modelId="{72F30928-AF21-4A58-9582-5EE46A8F4B85}" srcId="{035A51A3-24C5-B744-97AF-26EF9D11EBFD}" destId="{ABD551FD-8687-40A6-BB30-5A4573A8AC3C}" srcOrd="2" destOrd="0" parTransId="{947F60A6-90CE-493D-9062-B3B7BC0B28B5}" sibTransId="{8BCD9B9E-27F6-4824-B333-FF1397361C1B}"/>
    <dgm:cxn modelId="{CBAE412A-76B3-4FD0-AD7B-F4DBC38DD80E}" type="presOf" srcId="{EC54F13F-6810-774A-88CB-65230A511F3B}" destId="{3FAA250D-B170-5D45-80B7-21D68D0720A9}" srcOrd="0" destOrd="0" presId="urn:microsoft.com/office/officeart/2005/8/layout/radial1"/>
    <dgm:cxn modelId="{B6E75E38-7A65-4045-BB70-CAF3F22EBED9}" type="presOf" srcId="{947F60A6-90CE-493D-9062-B3B7BC0B28B5}" destId="{3CC05AE7-A08D-48A5-8648-6AEB862ABF30}" srcOrd="1" destOrd="0" presId="urn:microsoft.com/office/officeart/2005/8/layout/radial1"/>
    <dgm:cxn modelId="{7DD0F73A-85D6-44D3-AF2F-857E93568089}" type="presOf" srcId="{CA0B6956-0527-784F-AD81-4FB697C95629}" destId="{27493522-970A-C845-94DE-4AF5CDD7A5B7}" srcOrd="1" destOrd="0" presId="urn:microsoft.com/office/officeart/2005/8/layout/radial1"/>
    <dgm:cxn modelId="{88D6A245-67B6-254C-8B0D-91248CB9B525}" srcId="{33E8A0CD-7F53-9443-9CEB-38F46D33DE95}" destId="{035A51A3-24C5-B744-97AF-26EF9D11EBFD}" srcOrd="0" destOrd="0" parTransId="{61A094C2-3E71-334A-A8F6-A76BD3CC15A5}" sibTransId="{147BE1B2-402D-FC41-B1AB-C5C59135875E}"/>
    <dgm:cxn modelId="{3BF5A647-4C12-4C37-B883-2787A04A44B6}" type="presOf" srcId="{CC0296FD-DC51-4DA0-9116-D8A0EF6ACFFD}" destId="{70E15FA9-713A-465C-B010-5B423D0F2DB1}" srcOrd="0" destOrd="0" presId="urn:microsoft.com/office/officeart/2005/8/layout/radial1"/>
    <dgm:cxn modelId="{BC587449-C79C-4637-B736-D48D503A0662}" type="presOf" srcId="{ABD551FD-8687-40A6-BB30-5A4573A8AC3C}" destId="{441CB7CC-3555-45D2-A0EA-2ABC8BCC21DA}" srcOrd="0" destOrd="0" presId="urn:microsoft.com/office/officeart/2005/8/layout/radial1"/>
    <dgm:cxn modelId="{6825C14D-BA19-2945-BD00-6E5E17AB2026}" srcId="{035A51A3-24C5-B744-97AF-26EF9D11EBFD}" destId="{FCC8E6A7-4878-3F4F-A2BB-89643B0B9A98}" srcOrd="6" destOrd="0" parTransId="{F6D0D5EA-F969-5E41-B75A-C836C3E2E802}" sibTransId="{6C2AC3DA-9D58-124D-82C4-54AFE7528176}"/>
    <dgm:cxn modelId="{946B4C5E-9170-4E95-81FC-54E88F97DB43}" type="presOf" srcId="{33E8A0CD-7F53-9443-9CEB-38F46D33DE95}" destId="{6B13FB67-89C9-A54F-BA74-CF1036D03D39}" srcOrd="0" destOrd="0" presId="urn:microsoft.com/office/officeart/2005/8/layout/radial1"/>
    <dgm:cxn modelId="{0A7B4565-02FD-4305-8251-7E40575F0A3C}" type="presOf" srcId="{F6D0D5EA-F969-5E41-B75A-C836C3E2E802}" destId="{DA5A8126-F9A9-1F4F-8FFA-B0F3E7A3F6CA}" srcOrd="0" destOrd="0" presId="urn:microsoft.com/office/officeart/2005/8/layout/radial1"/>
    <dgm:cxn modelId="{2548196D-D696-4AFB-8928-B07D08AC130A}" type="presOf" srcId="{27866CA4-DB1C-4D55-A482-86659E1284FB}" destId="{7BF53C93-578A-4821-A2CF-59F39D2E2E21}" srcOrd="0" destOrd="0" presId="urn:microsoft.com/office/officeart/2005/8/layout/radial1"/>
    <dgm:cxn modelId="{1FB78E72-FE39-41B2-A5CB-73EDBD9F155C}" type="presOf" srcId="{FCC8E6A7-4878-3F4F-A2BB-89643B0B9A98}" destId="{F7617954-73C6-4E4F-9D6C-3F264CFEC235}" srcOrd="0" destOrd="0" presId="urn:microsoft.com/office/officeart/2005/8/layout/radial1"/>
    <dgm:cxn modelId="{20741974-0EAD-42A4-A8A2-D07A5E7A9533}" type="presOf" srcId="{18B6F349-5D5A-9146-BF08-E98CA3D9EE66}" destId="{9A94A9A1-D00A-DC4A-B2A6-B3647FD63DE5}" srcOrd="1" destOrd="0" presId="urn:microsoft.com/office/officeart/2005/8/layout/radial1"/>
    <dgm:cxn modelId="{3C58A88D-D587-4468-A150-6F4588E152F0}" type="presOf" srcId="{947F60A6-90CE-493D-9062-B3B7BC0B28B5}" destId="{DD68FCC9-C51C-4D28-87D2-B4289DE86794}" srcOrd="0" destOrd="0" presId="urn:microsoft.com/office/officeart/2005/8/layout/radial1"/>
    <dgm:cxn modelId="{E41D819A-BD77-4CEF-9BAB-4B90D75E89C7}" type="presOf" srcId="{EC54F13F-6810-774A-88CB-65230A511F3B}" destId="{B0427C80-11EE-0643-940D-F87A1D1FDBDF}" srcOrd="1" destOrd="0" presId="urn:microsoft.com/office/officeart/2005/8/layout/radial1"/>
    <dgm:cxn modelId="{6F2F3C9D-971F-7C46-9D82-7B2F15F2D333}" srcId="{035A51A3-24C5-B744-97AF-26EF9D11EBFD}" destId="{C7439479-73FC-B542-AD0C-0E2DF2768242}" srcOrd="5" destOrd="0" parTransId="{CA0B6956-0527-784F-AD81-4FB697C95629}" sibTransId="{25CC40BB-3457-3144-8409-C74D092FED3E}"/>
    <dgm:cxn modelId="{6EEAD8A8-2AAC-480F-8834-D5EBD2AE01B3}" type="presOf" srcId="{035A51A3-24C5-B744-97AF-26EF9D11EBFD}" destId="{860D4715-848E-1E48-9E12-E53557C2C69D}" srcOrd="0" destOrd="0" presId="urn:microsoft.com/office/officeart/2005/8/layout/radial1"/>
    <dgm:cxn modelId="{01CB5FA9-9D83-4DAB-A0E2-9C7FBAB2D883}" type="presOf" srcId="{3707F5BC-94A7-F549-BA13-F6410A6DEAE2}" destId="{819E43CD-7BBF-F146-A9F4-C5EF050E7977}" srcOrd="0" destOrd="0" presId="urn:microsoft.com/office/officeart/2005/8/layout/radial1"/>
    <dgm:cxn modelId="{C6E998B8-007B-4CFB-B04D-51C6EC615F2A}" type="presOf" srcId="{CA0B6956-0527-784F-AD81-4FB697C95629}" destId="{054ACEB1-62CD-D340-A9AA-E55BA53E7BF6}" srcOrd="0" destOrd="0" presId="urn:microsoft.com/office/officeart/2005/8/layout/radial1"/>
    <dgm:cxn modelId="{1BAC74BB-FBE2-9942-B850-45DFB902100F}" srcId="{035A51A3-24C5-B744-97AF-26EF9D11EBFD}" destId="{3707F5BC-94A7-F549-BA13-F6410A6DEAE2}" srcOrd="4" destOrd="0" parTransId="{50B93DDC-B323-1F42-8AA9-3B811D31C2A1}" sibTransId="{689E2993-C309-9C43-BF51-332F5F1AA66B}"/>
    <dgm:cxn modelId="{0E8546BD-BA5C-4884-AA05-536A64F283D5}" type="presOf" srcId="{D63A8A2A-F214-834F-8124-CC1DF64F6EFC}" destId="{F48F943B-4E97-5F44-95A8-EC3A433A8C6F}" srcOrd="0" destOrd="0" presId="urn:microsoft.com/office/officeart/2005/8/layout/radial1"/>
    <dgm:cxn modelId="{61BA0EC8-E2EA-FA4B-80AD-243BF5E7FD31}" srcId="{035A51A3-24C5-B744-97AF-26EF9D11EBFD}" destId="{D63A8A2A-F214-834F-8124-CC1DF64F6EFC}" srcOrd="3" destOrd="0" parTransId="{EC54F13F-6810-774A-88CB-65230A511F3B}" sibTransId="{2C954AB3-AE9C-9346-A77D-A1FD219D0E27}"/>
    <dgm:cxn modelId="{828148CE-21CF-4306-8A48-303DC47E5088}" type="presOf" srcId="{5D60C96B-0826-D949-8880-30C7551F5642}" destId="{827AC941-8BD3-3C45-9807-F9D1F18F13ED}" srcOrd="0" destOrd="0" presId="urn:microsoft.com/office/officeart/2005/8/layout/radial1"/>
    <dgm:cxn modelId="{96F919E8-87BD-4AD8-9C97-9E14D4CB14BE}" type="presOf" srcId="{18B6F349-5D5A-9146-BF08-E98CA3D9EE66}" destId="{2024D3AA-E2E2-F14A-B142-4FB67A830142}" srcOrd="0" destOrd="0" presId="urn:microsoft.com/office/officeart/2005/8/layout/radial1"/>
    <dgm:cxn modelId="{3F4554EE-769E-4050-8C53-96A8F3AD82EA}" type="presOf" srcId="{50B93DDC-B323-1F42-8AA9-3B811D31C2A1}" destId="{FC9D15D9-93EF-D045-85FF-ABFAB7CD8DAD}" srcOrd="1" destOrd="0" presId="urn:microsoft.com/office/officeart/2005/8/layout/radial1"/>
    <dgm:cxn modelId="{457480F0-27A4-4791-A1DF-439716215030}" type="presOf" srcId="{F6D0D5EA-F969-5E41-B75A-C836C3E2E802}" destId="{AC1D559D-4B3C-1A43-8D57-2B724072F5EA}" srcOrd="1" destOrd="0" presId="urn:microsoft.com/office/officeart/2005/8/layout/radial1"/>
    <dgm:cxn modelId="{E6996AFA-9D78-49B8-A499-771B8026A13A}" type="presOf" srcId="{C7439479-73FC-B542-AD0C-0E2DF2768242}" destId="{0798B4C6-6711-094D-A682-9C5109666568}" srcOrd="0" destOrd="0" presId="urn:microsoft.com/office/officeart/2005/8/layout/radial1"/>
    <dgm:cxn modelId="{35C27BFA-60B4-4EE5-9122-BA4540398677}" type="presOf" srcId="{50B93DDC-B323-1F42-8AA9-3B811D31C2A1}" destId="{3B592747-B958-7747-86CA-843C4B9ACD93}" srcOrd="0" destOrd="0" presId="urn:microsoft.com/office/officeart/2005/8/layout/radial1"/>
    <dgm:cxn modelId="{5308A7A6-119A-4ABE-B4C0-A6CA968A84B8}" type="presParOf" srcId="{6B13FB67-89C9-A54F-BA74-CF1036D03D39}" destId="{860D4715-848E-1E48-9E12-E53557C2C69D}" srcOrd="0" destOrd="0" presId="urn:microsoft.com/office/officeart/2005/8/layout/radial1"/>
    <dgm:cxn modelId="{6F6DA6BE-5904-461D-967C-FBAFFFCF246F}" type="presParOf" srcId="{6B13FB67-89C9-A54F-BA74-CF1036D03D39}" destId="{2024D3AA-E2E2-F14A-B142-4FB67A830142}" srcOrd="1" destOrd="0" presId="urn:microsoft.com/office/officeart/2005/8/layout/radial1"/>
    <dgm:cxn modelId="{25A53B00-1BB9-402E-828E-1FDFDFABC6D6}" type="presParOf" srcId="{2024D3AA-E2E2-F14A-B142-4FB67A830142}" destId="{9A94A9A1-D00A-DC4A-B2A6-B3647FD63DE5}" srcOrd="0" destOrd="0" presId="urn:microsoft.com/office/officeart/2005/8/layout/radial1"/>
    <dgm:cxn modelId="{8A157A13-3D29-4ED5-AE83-7717EBF9A626}" type="presParOf" srcId="{6B13FB67-89C9-A54F-BA74-CF1036D03D39}" destId="{827AC941-8BD3-3C45-9807-F9D1F18F13ED}" srcOrd="2" destOrd="0" presId="urn:microsoft.com/office/officeart/2005/8/layout/radial1"/>
    <dgm:cxn modelId="{88C86C90-E5F7-49A3-8653-E9C208F8AE98}" type="presParOf" srcId="{6B13FB67-89C9-A54F-BA74-CF1036D03D39}" destId="{70E15FA9-713A-465C-B010-5B423D0F2DB1}" srcOrd="3" destOrd="0" presId="urn:microsoft.com/office/officeart/2005/8/layout/radial1"/>
    <dgm:cxn modelId="{6A1F76E0-CA06-46A6-A48D-8ECADD155C1A}" type="presParOf" srcId="{70E15FA9-713A-465C-B010-5B423D0F2DB1}" destId="{3194F0BC-AA75-4B8C-AEAC-97B2B11F21A1}" srcOrd="0" destOrd="0" presId="urn:microsoft.com/office/officeart/2005/8/layout/radial1"/>
    <dgm:cxn modelId="{2C1E0251-9673-4755-A5AE-E573E57E9B25}" type="presParOf" srcId="{6B13FB67-89C9-A54F-BA74-CF1036D03D39}" destId="{7BF53C93-578A-4821-A2CF-59F39D2E2E21}" srcOrd="4" destOrd="0" presId="urn:microsoft.com/office/officeart/2005/8/layout/radial1"/>
    <dgm:cxn modelId="{C0F174B4-1E0B-47CC-BDC3-92355EB5E241}" type="presParOf" srcId="{6B13FB67-89C9-A54F-BA74-CF1036D03D39}" destId="{DD68FCC9-C51C-4D28-87D2-B4289DE86794}" srcOrd="5" destOrd="0" presId="urn:microsoft.com/office/officeart/2005/8/layout/radial1"/>
    <dgm:cxn modelId="{892BD604-9BCA-4D89-9605-2F494B8FFE22}" type="presParOf" srcId="{DD68FCC9-C51C-4D28-87D2-B4289DE86794}" destId="{3CC05AE7-A08D-48A5-8648-6AEB862ABF30}" srcOrd="0" destOrd="0" presId="urn:microsoft.com/office/officeart/2005/8/layout/radial1"/>
    <dgm:cxn modelId="{7E12DC56-83BB-4BD6-B835-86D87327FB8B}" type="presParOf" srcId="{6B13FB67-89C9-A54F-BA74-CF1036D03D39}" destId="{441CB7CC-3555-45D2-A0EA-2ABC8BCC21DA}" srcOrd="6" destOrd="0" presId="urn:microsoft.com/office/officeart/2005/8/layout/radial1"/>
    <dgm:cxn modelId="{8FB5A767-A373-4F24-9B0A-D5345CE697A4}" type="presParOf" srcId="{6B13FB67-89C9-A54F-BA74-CF1036D03D39}" destId="{3FAA250D-B170-5D45-80B7-21D68D0720A9}" srcOrd="7" destOrd="0" presId="urn:microsoft.com/office/officeart/2005/8/layout/radial1"/>
    <dgm:cxn modelId="{FB626A8A-4FFE-4B5E-9B7E-E5A9B27504D2}" type="presParOf" srcId="{3FAA250D-B170-5D45-80B7-21D68D0720A9}" destId="{B0427C80-11EE-0643-940D-F87A1D1FDBDF}" srcOrd="0" destOrd="0" presId="urn:microsoft.com/office/officeart/2005/8/layout/radial1"/>
    <dgm:cxn modelId="{B02EAD97-9050-4BEB-B95F-5B67CA013840}" type="presParOf" srcId="{6B13FB67-89C9-A54F-BA74-CF1036D03D39}" destId="{F48F943B-4E97-5F44-95A8-EC3A433A8C6F}" srcOrd="8" destOrd="0" presId="urn:microsoft.com/office/officeart/2005/8/layout/radial1"/>
    <dgm:cxn modelId="{DE006F75-4234-4F0B-A410-E7A498A27C4A}" type="presParOf" srcId="{6B13FB67-89C9-A54F-BA74-CF1036D03D39}" destId="{3B592747-B958-7747-86CA-843C4B9ACD93}" srcOrd="9" destOrd="0" presId="urn:microsoft.com/office/officeart/2005/8/layout/radial1"/>
    <dgm:cxn modelId="{66046B47-0144-4EE3-8C3C-C38962E22D11}" type="presParOf" srcId="{3B592747-B958-7747-86CA-843C4B9ACD93}" destId="{FC9D15D9-93EF-D045-85FF-ABFAB7CD8DAD}" srcOrd="0" destOrd="0" presId="urn:microsoft.com/office/officeart/2005/8/layout/radial1"/>
    <dgm:cxn modelId="{31EA5B14-B49F-49BF-B0B8-96C6C03906AA}" type="presParOf" srcId="{6B13FB67-89C9-A54F-BA74-CF1036D03D39}" destId="{819E43CD-7BBF-F146-A9F4-C5EF050E7977}" srcOrd="10" destOrd="0" presId="urn:microsoft.com/office/officeart/2005/8/layout/radial1"/>
    <dgm:cxn modelId="{50C84E68-BA4E-4DDC-B89C-E0D3E309AC13}" type="presParOf" srcId="{6B13FB67-89C9-A54F-BA74-CF1036D03D39}" destId="{054ACEB1-62CD-D340-A9AA-E55BA53E7BF6}" srcOrd="11" destOrd="0" presId="urn:microsoft.com/office/officeart/2005/8/layout/radial1"/>
    <dgm:cxn modelId="{FC1B1D72-FFD6-4774-A0AE-5C5723438EB7}" type="presParOf" srcId="{054ACEB1-62CD-D340-A9AA-E55BA53E7BF6}" destId="{27493522-970A-C845-94DE-4AF5CDD7A5B7}" srcOrd="0" destOrd="0" presId="urn:microsoft.com/office/officeart/2005/8/layout/radial1"/>
    <dgm:cxn modelId="{4D4E0F60-FA6F-47FB-9B2E-D668D02D6937}" type="presParOf" srcId="{6B13FB67-89C9-A54F-BA74-CF1036D03D39}" destId="{0798B4C6-6711-094D-A682-9C5109666568}" srcOrd="12" destOrd="0" presId="urn:microsoft.com/office/officeart/2005/8/layout/radial1"/>
    <dgm:cxn modelId="{36560BA3-571E-4D37-9241-C755B4C6F4B9}" type="presParOf" srcId="{6B13FB67-89C9-A54F-BA74-CF1036D03D39}" destId="{DA5A8126-F9A9-1F4F-8FFA-B0F3E7A3F6CA}" srcOrd="13" destOrd="0" presId="urn:microsoft.com/office/officeart/2005/8/layout/radial1"/>
    <dgm:cxn modelId="{8D1AE909-35A3-40D3-AC47-59B12D99E9AF}" type="presParOf" srcId="{DA5A8126-F9A9-1F4F-8FFA-B0F3E7A3F6CA}" destId="{AC1D559D-4B3C-1A43-8D57-2B724072F5EA}" srcOrd="0" destOrd="0" presId="urn:microsoft.com/office/officeart/2005/8/layout/radial1"/>
    <dgm:cxn modelId="{7B779100-0EA4-488C-A36A-138626B99A1E}" type="presParOf" srcId="{6B13FB67-89C9-A54F-BA74-CF1036D03D39}" destId="{F7617954-73C6-4E4F-9D6C-3F264CFEC235}"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EB0411-50FC-4153-B3F7-19F9D0275236}"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CBD6CD32-9A9E-41DC-B95E-71F7ECF71B69}">
      <dgm:prSet phldrT="[Text]" custT="1"/>
      <dgm:spPr>
        <a:noFill/>
        <a:ln>
          <a:solidFill>
            <a:schemeClr val="accent1">
              <a:lumMod val="75000"/>
            </a:schemeClr>
          </a:solidFill>
        </a:ln>
      </dgm:spPr>
      <dgm:t>
        <a:bodyPr/>
        <a:lstStyle/>
        <a:p>
          <a:r>
            <a:rPr lang="en-US" sz="1500" dirty="0">
              <a:solidFill>
                <a:schemeClr val="accent1">
                  <a:lumMod val="75000"/>
                </a:schemeClr>
              </a:solidFill>
            </a:rPr>
            <a:t>Alternative  M&amp;V Method Workbook</a:t>
          </a:r>
        </a:p>
      </dgm:t>
    </dgm:pt>
    <dgm:pt modelId="{41D2E728-7FCE-4FBD-A72A-9AAE4BE84DD2}" type="parTrans" cxnId="{28FD081D-E687-450D-B0F6-866150CB9B3A}">
      <dgm:prSet/>
      <dgm:spPr/>
      <dgm:t>
        <a:bodyPr/>
        <a:lstStyle/>
        <a:p>
          <a:endParaRPr lang="en-US" sz="2400"/>
        </a:p>
      </dgm:t>
    </dgm:pt>
    <dgm:pt modelId="{3CD6BE11-482E-475E-B5ED-58471A16D602}" type="sibTrans" cxnId="{28FD081D-E687-450D-B0F6-866150CB9B3A}">
      <dgm:prSet/>
      <dgm:spPr/>
      <dgm:t>
        <a:bodyPr/>
        <a:lstStyle/>
        <a:p>
          <a:endParaRPr lang="en-US" sz="2400"/>
        </a:p>
      </dgm:t>
    </dgm:pt>
    <dgm:pt modelId="{18D63BA1-7E2F-42AB-A8A9-DC9860F35717}">
      <dgm:prSet phldrT="[Text]" custT="1"/>
      <dgm:spPr>
        <a:solidFill>
          <a:schemeClr val="accent1">
            <a:lumMod val="75000"/>
          </a:schemeClr>
        </a:solidFill>
        <a:ln>
          <a:solidFill>
            <a:schemeClr val="accent1">
              <a:lumMod val="75000"/>
            </a:schemeClr>
          </a:solidFill>
        </a:ln>
      </dgm:spPr>
      <dgm:t>
        <a:bodyPr/>
        <a:lstStyle/>
        <a:p>
          <a:r>
            <a:rPr lang="en-US" sz="1400" dirty="0">
              <a:solidFill>
                <a:schemeClr val="bg1"/>
              </a:solidFill>
            </a:rPr>
            <a:t>Simplified Forecasting</a:t>
          </a:r>
        </a:p>
      </dgm:t>
    </dgm:pt>
    <dgm:pt modelId="{507B8F76-BC42-432F-AC94-C6700AE82140}" type="parTrans" cxnId="{6F8CDC5E-8EB4-4801-BF50-9E2AE1D4854C}">
      <dgm:prSet custT="1"/>
      <dgm:spPr/>
      <dgm:t>
        <a:bodyPr/>
        <a:lstStyle/>
        <a:p>
          <a:endParaRPr lang="en-US" sz="700" dirty="0"/>
        </a:p>
      </dgm:t>
    </dgm:pt>
    <dgm:pt modelId="{4706F30D-6959-4F80-8D43-DC7B5E3F33C3}" type="sibTrans" cxnId="{6F8CDC5E-8EB4-4801-BF50-9E2AE1D4854C}">
      <dgm:prSet/>
      <dgm:spPr/>
      <dgm:t>
        <a:bodyPr/>
        <a:lstStyle/>
        <a:p>
          <a:endParaRPr lang="en-US" sz="2400"/>
        </a:p>
      </dgm:t>
    </dgm:pt>
    <dgm:pt modelId="{57D0C3E6-0AAE-43A4-907C-26234F7715DE}">
      <dgm:prSet phldrT="[Text]" custT="1"/>
      <dgm:spPr>
        <a:solidFill>
          <a:schemeClr val="accent1">
            <a:lumMod val="75000"/>
          </a:schemeClr>
        </a:solidFill>
      </dgm:spPr>
      <dgm:t>
        <a:bodyPr/>
        <a:lstStyle/>
        <a:p>
          <a:r>
            <a:rPr lang="en-US" sz="1600" dirty="0"/>
            <a:t>Bayesian Gaussian</a:t>
          </a:r>
        </a:p>
      </dgm:t>
    </dgm:pt>
    <dgm:pt modelId="{5496DF61-B091-480D-8CDD-754455209A58}" type="parTrans" cxnId="{05A3F9DC-174A-4712-A4D0-6DA00C1BAA46}">
      <dgm:prSet custT="1"/>
      <dgm:spPr/>
      <dgm:t>
        <a:bodyPr/>
        <a:lstStyle/>
        <a:p>
          <a:endParaRPr lang="en-US" sz="700" dirty="0"/>
        </a:p>
      </dgm:t>
    </dgm:pt>
    <dgm:pt modelId="{DA80E6EF-D280-41A5-9D0F-6C1EF3FAF200}" type="sibTrans" cxnId="{05A3F9DC-174A-4712-A4D0-6DA00C1BAA46}">
      <dgm:prSet/>
      <dgm:spPr/>
      <dgm:t>
        <a:bodyPr/>
        <a:lstStyle/>
        <a:p>
          <a:endParaRPr lang="en-US" sz="2400"/>
        </a:p>
      </dgm:t>
    </dgm:pt>
    <dgm:pt modelId="{50C4AF8B-6CE4-4400-A3BA-9D11DBF849E9}">
      <dgm:prSet phldrT="[Text]" custT="1"/>
      <dgm:spPr>
        <a:solidFill>
          <a:schemeClr val="accent1">
            <a:lumMod val="75000"/>
          </a:schemeClr>
        </a:solidFill>
      </dgm:spPr>
      <dgm:t>
        <a:bodyPr/>
        <a:lstStyle/>
        <a:p>
          <a:r>
            <a:rPr lang="en-US" sz="1800" dirty="0"/>
            <a:t>Chaining</a:t>
          </a:r>
        </a:p>
      </dgm:t>
    </dgm:pt>
    <dgm:pt modelId="{79F432B4-8D50-4863-AF62-92220C089B64}" type="parTrans" cxnId="{C09F9B49-B684-4AEB-A086-F2B884C9E7BA}">
      <dgm:prSet custT="1"/>
      <dgm:spPr/>
      <dgm:t>
        <a:bodyPr/>
        <a:lstStyle/>
        <a:p>
          <a:endParaRPr lang="en-US" sz="700" dirty="0"/>
        </a:p>
      </dgm:t>
    </dgm:pt>
    <dgm:pt modelId="{584AD2EA-B11F-4ABA-833E-9856B011DF95}" type="sibTrans" cxnId="{C09F9B49-B684-4AEB-A086-F2B884C9E7BA}">
      <dgm:prSet/>
      <dgm:spPr/>
      <dgm:t>
        <a:bodyPr/>
        <a:lstStyle/>
        <a:p>
          <a:endParaRPr lang="en-US" sz="2400"/>
        </a:p>
      </dgm:t>
    </dgm:pt>
    <dgm:pt modelId="{D0EB63E4-EB70-4A3E-89C8-35B7AF3F52A0}">
      <dgm:prSet phldrT="[Text]" custT="1"/>
      <dgm:spPr>
        <a:solidFill>
          <a:schemeClr val="accent1">
            <a:lumMod val="75000"/>
          </a:schemeClr>
        </a:solidFill>
      </dgm:spPr>
      <dgm:t>
        <a:bodyPr/>
        <a:lstStyle/>
        <a:p>
          <a:r>
            <a:rPr lang="en-US" sz="1300" dirty="0"/>
            <a:t>Backcasting</a:t>
          </a:r>
        </a:p>
      </dgm:t>
    </dgm:pt>
    <dgm:pt modelId="{9DBA2A3A-4303-43C1-91EE-59E5218F7CA5}" type="parTrans" cxnId="{EFDC905A-0E34-499C-957F-A683E3C927BA}">
      <dgm:prSet custT="1"/>
      <dgm:spPr/>
      <dgm:t>
        <a:bodyPr/>
        <a:lstStyle/>
        <a:p>
          <a:endParaRPr lang="en-US" sz="700" dirty="0"/>
        </a:p>
      </dgm:t>
    </dgm:pt>
    <dgm:pt modelId="{8ACCC029-2775-4BDC-A892-B55596D4ECF0}" type="sibTrans" cxnId="{EFDC905A-0E34-499C-957F-A683E3C927BA}">
      <dgm:prSet/>
      <dgm:spPr/>
      <dgm:t>
        <a:bodyPr/>
        <a:lstStyle/>
        <a:p>
          <a:endParaRPr lang="en-US" sz="2400"/>
        </a:p>
      </dgm:t>
    </dgm:pt>
    <dgm:pt modelId="{EC01FE1C-F672-4EC1-8B26-FB4623B79DE0}">
      <dgm:prSet custT="1"/>
      <dgm:spPr>
        <a:solidFill>
          <a:schemeClr val="accent1">
            <a:lumMod val="75000"/>
          </a:schemeClr>
        </a:solidFill>
        <a:ln>
          <a:solidFill>
            <a:schemeClr val="accent1">
              <a:lumMod val="75000"/>
            </a:schemeClr>
          </a:solidFill>
        </a:ln>
      </dgm:spPr>
      <dgm:t>
        <a:bodyPr/>
        <a:lstStyle/>
        <a:p>
          <a:r>
            <a:rPr lang="en-US" sz="1800" dirty="0">
              <a:solidFill>
                <a:schemeClr val="bg1"/>
              </a:solidFill>
            </a:rPr>
            <a:t>Mean Model</a:t>
          </a:r>
        </a:p>
      </dgm:t>
    </dgm:pt>
    <dgm:pt modelId="{2DCF5D5B-C6EA-4386-93CD-08EF4C2A8579}" type="parTrans" cxnId="{316E98D6-D823-4E73-A1A2-75CCFDA9A3F1}">
      <dgm:prSet custT="1"/>
      <dgm:spPr/>
      <dgm:t>
        <a:bodyPr/>
        <a:lstStyle/>
        <a:p>
          <a:endParaRPr lang="en-US" sz="700" dirty="0"/>
        </a:p>
      </dgm:t>
    </dgm:pt>
    <dgm:pt modelId="{33088A62-2E22-4F65-9FB0-7125BB21E811}" type="sibTrans" cxnId="{316E98D6-D823-4E73-A1A2-75CCFDA9A3F1}">
      <dgm:prSet/>
      <dgm:spPr/>
      <dgm:t>
        <a:bodyPr/>
        <a:lstStyle/>
        <a:p>
          <a:endParaRPr lang="en-US" sz="2400"/>
        </a:p>
      </dgm:t>
    </dgm:pt>
    <dgm:pt modelId="{F1089ECD-9507-4671-A307-C2491D30249A}">
      <dgm:prSet custT="1"/>
      <dgm:spPr>
        <a:solidFill>
          <a:schemeClr val="accent1">
            <a:lumMod val="75000"/>
          </a:schemeClr>
        </a:solidFill>
      </dgm:spPr>
      <dgm:t>
        <a:bodyPr/>
        <a:lstStyle/>
        <a:p>
          <a:r>
            <a:rPr lang="en-US" sz="1800" dirty="0"/>
            <a:t>Pre-Post</a:t>
          </a:r>
        </a:p>
      </dgm:t>
    </dgm:pt>
    <dgm:pt modelId="{70BDCB1C-85EB-4882-AE3C-B06A4F977CB9}" type="parTrans" cxnId="{51701768-BA8F-4937-ABCE-7872AAA3EC50}">
      <dgm:prSet custT="1"/>
      <dgm:spPr/>
      <dgm:t>
        <a:bodyPr/>
        <a:lstStyle/>
        <a:p>
          <a:endParaRPr lang="en-US" sz="700" dirty="0"/>
        </a:p>
      </dgm:t>
    </dgm:pt>
    <dgm:pt modelId="{0B2281F7-4690-4A0F-92E3-1ABDD3920EA7}" type="sibTrans" cxnId="{51701768-BA8F-4937-ABCE-7872AAA3EC50}">
      <dgm:prSet/>
      <dgm:spPr/>
      <dgm:t>
        <a:bodyPr/>
        <a:lstStyle/>
        <a:p>
          <a:endParaRPr lang="en-US" sz="2400"/>
        </a:p>
      </dgm:t>
    </dgm:pt>
    <dgm:pt modelId="{2CA29F68-AAA4-4E5B-9897-E74C83B8AE8D}">
      <dgm:prSet custT="1"/>
      <dgm:spPr>
        <a:solidFill>
          <a:schemeClr val="accent1">
            <a:lumMod val="75000"/>
          </a:schemeClr>
        </a:solidFill>
      </dgm:spPr>
      <dgm:t>
        <a:bodyPr/>
        <a:lstStyle/>
        <a:p>
          <a:r>
            <a:rPr lang="en-US" sz="1200" dirty="0"/>
            <a:t>Key Performance Indicator - Bin Approach</a:t>
          </a:r>
        </a:p>
      </dgm:t>
    </dgm:pt>
    <dgm:pt modelId="{F0D0267F-D703-4E37-9281-F53A4CA2B50C}" type="parTrans" cxnId="{CE40687A-BD86-432D-A7E2-3E59274AD7E7}">
      <dgm:prSet custT="1"/>
      <dgm:spPr/>
      <dgm:t>
        <a:bodyPr/>
        <a:lstStyle/>
        <a:p>
          <a:endParaRPr lang="en-US" sz="700" dirty="0"/>
        </a:p>
      </dgm:t>
    </dgm:pt>
    <dgm:pt modelId="{D9450231-0840-4ED3-9694-07482EC34B2D}" type="sibTrans" cxnId="{CE40687A-BD86-432D-A7E2-3E59274AD7E7}">
      <dgm:prSet/>
      <dgm:spPr/>
      <dgm:t>
        <a:bodyPr/>
        <a:lstStyle/>
        <a:p>
          <a:endParaRPr lang="en-US" sz="2400"/>
        </a:p>
      </dgm:t>
    </dgm:pt>
    <dgm:pt modelId="{CDDF81EC-0118-4A86-83B1-B695E318731B}" type="pres">
      <dgm:prSet presAssocID="{C3EB0411-50FC-4153-B3F7-19F9D0275236}" presName="cycle" presStyleCnt="0">
        <dgm:presLayoutVars>
          <dgm:chMax val="1"/>
          <dgm:dir/>
          <dgm:animLvl val="ctr"/>
          <dgm:resizeHandles val="exact"/>
        </dgm:presLayoutVars>
      </dgm:prSet>
      <dgm:spPr/>
    </dgm:pt>
    <dgm:pt modelId="{6659C09B-AED9-4594-8E34-61DA8C15D4F1}" type="pres">
      <dgm:prSet presAssocID="{CBD6CD32-9A9E-41DC-B95E-71F7ECF71B69}" presName="centerShape" presStyleLbl="node0" presStyleIdx="0" presStyleCnt="1"/>
      <dgm:spPr/>
    </dgm:pt>
    <dgm:pt modelId="{390C4204-BE68-445F-809E-0F94421B0DFF}" type="pres">
      <dgm:prSet presAssocID="{507B8F76-BC42-432F-AC94-C6700AE82140}" presName="Name9" presStyleLbl="parChTrans1D2" presStyleIdx="0" presStyleCnt="7"/>
      <dgm:spPr/>
    </dgm:pt>
    <dgm:pt modelId="{05CEE1E2-9DDE-4DB2-A888-A7BB96CD1162}" type="pres">
      <dgm:prSet presAssocID="{507B8F76-BC42-432F-AC94-C6700AE82140}" presName="connTx" presStyleLbl="parChTrans1D2" presStyleIdx="0" presStyleCnt="7"/>
      <dgm:spPr/>
    </dgm:pt>
    <dgm:pt modelId="{B153E1CA-F360-4C8E-BF29-4A676B0AD1CC}" type="pres">
      <dgm:prSet presAssocID="{18D63BA1-7E2F-42AB-A8A9-DC9860F35717}" presName="node" presStyleLbl="node1" presStyleIdx="0" presStyleCnt="7">
        <dgm:presLayoutVars>
          <dgm:bulletEnabled val="1"/>
        </dgm:presLayoutVars>
      </dgm:prSet>
      <dgm:spPr/>
    </dgm:pt>
    <dgm:pt modelId="{D947E0FE-A17E-41BF-8C32-7FA3F6EEE097}" type="pres">
      <dgm:prSet presAssocID="{2DCF5D5B-C6EA-4386-93CD-08EF4C2A8579}" presName="Name9" presStyleLbl="parChTrans1D2" presStyleIdx="1" presStyleCnt="7"/>
      <dgm:spPr/>
    </dgm:pt>
    <dgm:pt modelId="{9C3B64DA-2967-42DF-9BCA-1C1369A1D19C}" type="pres">
      <dgm:prSet presAssocID="{2DCF5D5B-C6EA-4386-93CD-08EF4C2A8579}" presName="connTx" presStyleLbl="parChTrans1D2" presStyleIdx="1" presStyleCnt="7"/>
      <dgm:spPr/>
    </dgm:pt>
    <dgm:pt modelId="{2B0DE5BC-1AC5-4E63-88D5-1C804946BE4B}" type="pres">
      <dgm:prSet presAssocID="{EC01FE1C-F672-4EC1-8B26-FB4623B79DE0}" presName="node" presStyleLbl="node1" presStyleIdx="1" presStyleCnt="7">
        <dgm:presLayoutVars>
          <dgm:bulletEnabled val="1"/>
        </dgm:presLayoutVars>
      </dgm:prSet>
      <dgm:spPr/>
    </dgm:pt>
    <dgm:pt modelId="{F9C0582A-7E84-446F-B049-DF3CF54AF7D8}" type="pres">
      <dgm:prSet presAssocID="{F0D0267F-D703-4E37-9281-F53A4CA2B50C}" presName="Name9" presStyleLbl="parChTrans1D2" presStyleIdx="2" presStyleCnt="7"/>
      <dgm:spPr/>
    </dgm:pt>
    <dgm:pt modelId="{C9752D73-49E2-4421-82D6-7CD95D224DBC}" type="pres">
      <dgm:prSet presAssocID="{F0D0267F-D703-4E37-9281-F53A4CA2B50C}" presName="connTx" presStyleLbl="parChTrans1D2" presStyleIdx="2" presStyleCnt="7"/>
      <dgm:spPr/>
    </dgm:pt>
    <dgm:pt modelId="{50C54688-7D13-495A-AE73-307D08A2E7C2}" type="pres">
      <dgm:prSet presAssocID="{2CA29F68-AAA4-4E5B-9897-E74C83B8AE8D}" presName="node" presStyleLbl="node1" presStyleIdx="2" presStyleCnt="7">
        <dgm:presLayoutVars>
          <dgm:bulletEnabled val="1"/>
        </dgm:presLayoutVars>
      </dgm:prSet>
      <dgm:spPr/>
    </dgm:pt>
    <dgm:pt modelId="{3D47CFD9-0A70-497B-AD72-E640F7CF7F46}" type="pres">
      <dgm:prSet presAssocID="{70BDCB1C-85EB-4882-AE3C-B06A4F977CB9}" presName="Name9" presStyleLbl="parChTrans1D2" presStyleIdx="3" presStyleCnt="7"/>
      <dgm:spPr/>
    </dgm:pt>
    <dgm:pt modelId="{36505FFD-4489-48A6-B02E-B0F4BEDAE2F8}" type="pres">
      <dgm:prSet presAssocID="{70BDCB1C-85EB-4882-AE3C-B06A4F977CB9}" presName="connTx" presStyleLbl="parChTrans1D2" presStyleIdx="3" presStyleCnt="7"/>
      <dgm:spPr/>
    </dgm:pt>
    <dgm:pt modelId="{571C788F-3B34-4C2A-9626-72F9F18908AB}" type="pres">
      <dgm:prSet presAssocID="{F1089ECD-9507-4671-A307-C2491D30249A}" presName="node" presStyleLbl="node1" presStyleIdx="3" presStyleCnt="7">
        <dgm:presLayoutVars>
          <dgm:bulletEnabled val="1"/>
        </dgm:presLayoutVars>
      </dgm:prSet>
      <dgm:spPr/>
    </dgm:pt>
    <dgm:pt modelId="{2B1110C8-A564-42AB-819E-45B152F6FABE}" type="pres">
      <dgm:prSet presAssocID="{5496DF61-B091-480D-8CDD-754455209A58}" presName="Name9" presStyleLbl="parChTrans1D2" presStyleIdx="4" presStyleCnt="7"/>
      <dgm:spPr/>
    </dgm:pt>
    <dgm:pt modelId="{BBC437A0-BCCF-47F5-80FE-A5C39F4357F1}" type="pres">
      <dgm:prSet presAssocID="{5496DF61-B091-480D-8CDD-754455209A58}" presName="connTx" presStyleLbl="parChTrans1D2" presStyleIdx="4" presStyleCnt="7"/>
      <dgm:spPr/>
    </dgm:pt>
    <dgm:pt modelId="{05F5B967-ADFB-4288-A21C-530C1089099E}" type="pres">
      <dgm:prSet presAssocID="{57D0C3E6-0AAE-43A4-907C-26234F7715DE}" presName="node" presStyleLbl="node1" presStyleIdx="4" presStyleCnt="7">
        <dgm:presLayoutVars>
          <dgm:bulletEnabled val="1"/>
        </dgm:presLayoutVars>
      </dgm:prSet>
      <dgm:spPr/>
    </dgm:pt>
    <dgm:pt modelId="{633D3EC1-2774-496F-A39D-31FFECA430C0}" type="pres">
      <dgm:prSet presAssocID="{79F432B4-8D50-4863-AF62-92220C089B64}" presName="Name9" presStyleLbl="parChTrans1D2" presStyleIdx="5" presStyleCnt="7"/>
      <dgm:spPr/>
    </dgm:pt>
    <dgm:pt modelId="{1B4C29DA-6319-4D6A-9795-E88262F6B927}" type="pres">
      <dgm:prSet presAssocID="{79F432B4-8D50-4863-AF62-92220C089B64}" presName="connTx" presStyleLbl="parChTrans1D2" presStyleIdx="5" presStyleCnt="7"/>
      <dgm:spPr/>
    </dgm:pt>
    <dgm:pt modelId="{822A695F-FDCD-4E4E-A84B-4502736A8B91}" type="pres">
      <dgm:prSet presAssocID="{50C4AF8B-6CE4-4400-A3BA-9D11DBF849E9}" presName="node" presStyleLbl="node1" presStyleIdx="5" presStyleCnt="7">
        <dgm:presLayoutVars>
          <dgm:bulletEnabled val="1"/>
        </dgm:presLayoutVars>
      </dgm:prSet>
      <dgm:spPr/>
    </dgm:pt>
    <dgm:pt modelId="{82C1BFC4-18FB-494A-9A8F-0D3D96BDA215}" type="pres">
      <dgm:prSet presAssocID="{9DBA2A3A-4303-43C1-91EE-59E5218F7CA5}" presName="Name9" presStyleLbl="parChTrans1D2" presStyleIdx="6" presStyleCnt="7"/>
      <dgm:spPr/>
    </dgm:pt>
    <dgm:pt modelId="{F2298455-608B-4FC2-8241-43B87AD9A15D}" type="pres">
      <dgm:prSet presAssocID="{9DBA2A3A-4303-43C1-91EE-59E5218F7CA5}" presName="connTx" presStyleLbl="parChTrans1D2" presStyleIdx="6" presStyleCnt="7"/>
      <dgm:spPr/>
    </dgm:pt>
    <dgm:pt modelId="{5F113BE7-2ECC-44A9-9182-134C33EC2C4D}" type="pres">
      <dgm:prSet presAssocID="{D0EB63E4-EB70-4A3E-89C8-35B7AF3F52A0}" presName="node" presStyleLbl="node1" presStyleIdx="6" presStyleCnt="7">
        <dgm:presLayoutVars>
          <dgm:bulletEnabled val="1"/>
        </dgm:presLayoutVars>
      </dgm:prSet>
      <dgm:spPr/>
    </dgm:pt>
  </dgm:ptLst>
  <dgm:cxnLst>
    <dgm:cxn modelId="{736CF710-6C7A-8C46-B9B5-CF2AB62E6A7D}" type="presOf" srcId="{57D0C3E6-0AAE-43A4-907C-26234F7715DE}" destId="{05F5B967-ADFB-4288-A21C-530C1089099E}" srcOrd="0" destOrd="0" presId="urn:microsoft.com/office/officeart/2005/8/layout/radial1"/>
    <dgm:cxn modelId="{61651E19-D1D2-3340-82B8-B087A16CA466}" type="presOf" srcId="{9DBA2A3A-4303-43C1-91EE-59E5218F7CA5}" destId="{F2298455-608B-4FC2-8241-43B87AD9A15D}" srcOrd="1" destOrd="0" presId="urn:microsoft.com/office/officeart/2005/8/layout/radial1"/>
    <dgm:cxn modelId="{112C5C1C-D766-FB4E-8A0C-5519D4269D52}" type="presOf" srcId="{79F432B4-8D50-4863-AF62-92220C089B64}" destId="{1B4C29DA-6319-4D6A-9795-E88262F6B927}" srcOrd="1" destOrd="0" presId="urn:microsoft.com/office/officeart/2005/8/layout/radial1"/>
    <dgm:cxn modelId="{9E2AFF1C-1E9C-D641-B3BA-D682D718A4EB}" type="presOf" srcId="{70BDCB1C-85EB-4882-AE3C-B06A4F977CB9}" destId="{36505FFD-4489-48A6-B02E-B0F4BEDAE2F8}" srcOrd="1" destOrd="0" presId="urn:microsoft.com/office/officeart/2005/8/layout/radial1"/>
    <dgm:cxn modelId="{28FD081D-E687-450D-B0F6-866150CB9B3A}" srcId="{C3EB0411-50FC-4153-B3F7-19F9D0275236}" destId="{CBD6CD32-9A9E-41DC-B95E-71F7ECF71B69}" srcOrd="0" destOrd="0" parTransId="{41D2E728-7FCE-4FBD-A72A-9AAE4BE84DD2}" sibTransId="{3CD6BE11-482E-475E-B5ED-58471A16D602}"/>
    <dgm:cxn modelId="{E9C84D24-DBFE-4D46-82E7-39496452A257}" type="presOf" srcId="{2DCF5D5B-C6EA-4386-93CD-08EF4C2A8579}" destId="{D947E0FE-A17E-41BF-8C32-7FA3F6EEE097}" srcOrd="0" destOrd="0" presId="urn:microsoft.com/office/officeart/2005/8/layout/radial1"/>
    <dgm:cxn modelId="{DD137C37-487E-F642-977F-B3CC51A0BAF6}" type="presOf" srcId="{CBD6CD32-9A9E-41DC-B95E-71F7ECF71B69}" destId="{6659C09B-AED9-4594-8E34-61DA8C15D4F1}" srcOrd="0" destOrd="0" presId="urn:microsoft.com/office/officeart/2005/8/layout/radial1"/>
    <dgm:cxn modelId="{AFC6D73D-0E46-8441-9F2E-9C9846D58395}" type="presOf" srcId="{50C4AF8B-6CE4-4400-A3BA-9D11DBF849E9}" destId="{822A695F-FDCD-4E4E-A84B-4502736A8B91}" srcOrd="0" destOrd="0" presId="urn:microsoft.com/office/officeart/2005/8/layout/radial1"/>
    <dgm:cxn modelId="{95D1593E-B366-FA4E-8769-8DF9E866D548}" type="presOf" srcId="{18D63BA1-7E2F-42AB-A8A9-DC9860F35717}" destId="{B153E1CA-F360-4C8E-BF29-4A676B0AD1CC}" srcOrd="0" destOrd="0" presId="urn:microsoft.com/office/officeart/2005/8/layout/radial1"/>
    <dgm:cxn modelId="{C09F9B49-B684-4AEB-A086-F2B884C9E7BA}" srcId="{CBD6CD32-9A9E-41DC-B95E-71F7ECF71B69}" destId="{50C4AF8B-6CE4-4400-A3BA-9D11DBF849E9}" srcOrd="5" destOrd="0" parTransId="{79F432B4-8D50-4863-AF62-92220C089B64}" sibTransId="{584AD2EA-B11F-4ABA-833E-9856B011DF95}"/>
    <dgm:cxn modelId="{673C324A-ACAC-7848-85BC-7DC54B613229}" type="presOf" srcId="{2CA29F68-AAA4-4E5B-9897-E74C83B8AE8D}" destId="{50C54688-7D13-495A-AE73-307D08A2E7C2}" srcOrd="0" destOrd="0" presId="urn:microsoft.com/office/officeart/2005/8/layout/radial1"/>
    <dgm:cxn modelId="{359A874B-1006-4F4A-8388-C3B96167AE77}" type="presOf" srcId="{D0EB63E4-EB70-4A3E-89C8-35B7AF3F52A0}" destId="{5F113BE7-2ECC-44A9-9182-134C33EC2C4D}" srcOrd="0" destOrd="0" presId="urn:microsoft.com/office/officeart/2005/8/layout/radial1"/>
    <dgm:cxn modelId="{62C7E053-E0F3-994D-A775-6C08444DD05E}" type="presOf" srcId="{5496DF61-B091-480D-8CDD-754455209A58}" destId="{BBC437A0-BCCF-47F5-80FE-A5C39F4357F1}" srcOrd="1" destOrd="0" presId="urn:microsoft.com/office/officeart/2005/8/layout/radial1"/>
    <dgm:cxn modelId="{47C06359-732E-D24D-9203-1FA835BBF754}" type="presOf" srcId="{9DBA2A3A-4303-43C1-91EE-59E5218F7CA5}" destId="{82C1BFC4-18FB-494A-9A8F-0D3D96BDA215}" srcOrd="0" destOrd="0" presId="urn:microsoft.com/office/officeart/2005/8/layout/radial1"/>
    <dgm:cxn modelId="{EFDC905A-0E34-499C-957F-A683E3C927BA}" srcId="{CBD6CD32-9A9E-41DC-B95E-71F7ECF71B69}" destId="{D0EB63E4-EB70-4A3E-89C8-35B7AF3F52A0}" srcOrd="6" destOrd="0" parTransId="{9DBA2A3A-4303-43C1-91EE-59E5218F7CA5}" sibTransId="{8ACCC029-2775-4BDC-A892-B55596D4ECF0}"/>
    <dgm:cxn modelId="{A041985C-16CE-B043-9F97-5E09346DAF90}" type="presOf" srcId="{5496DF61-B091-480D-8CDD-754455209A58}" destId="{2B1110C8-A564-42AB-819E-45B152F6FABE}" srcOrd="0" destOrd="0" presId="urn:microsoft.com/office/officeart/2005/8/layout/radial1"/>
    <dgm:cxn modelId="{6F8CDC5E-8EB4-4801-BF50-9E2AE1D4854C}" srcId="{CBD6CD32-9A9E-41DC-B95E-71F7ECF71B69}" destId="{18D63BA1-7E2F-42AB-A8A9-DC9860F35717}" srcOrd="0" destOrd="0" parTransId="{507B8F76-BC42-432F-AC94-C6700AE82140}" sibTransId="{4706F30D-6959-4F80-8D43-DC7B5E3F33C3}"/>
    <dgm:cxn modelId="{2E330C63-3434-FC44-94B5-8CD993FC523D}" type="presOf" srcId="{C3EB0411-50FC-4153-B3F7-19F9D0275236}" destId="{CDDF81EC-0118-4A86-83B1-B695E318731B}" srcOrd="0" destOrd="0" presId="urn:microsoft.com/office/officeart/2005/8/layout/radial1"/>
    <dgm:cxn modelId="{5703D466-AB93-7346-BEFA-13AEDAE06086}" type="presOf" srcId="{507B8F76-BC42-432F-AC94-C6700AE82140}" destId="{05CEE1E2-9DDE-4DB2-A888-A7BB96CD1162}" srcOrd="1" destOrd="0" presId="urn:microsoft.com/office/officeart/2005/8/layout/radial1"/>
    <dgm:cxn modelId="{51701768-BA8F-4937-ABCE-7872AAA3EC50}" srcId="{CBD6CD32-9A9E-41DC-B95E-71F7ECF71B69}" destId="{F1089ECD-9507-4671-A307-C2491D30249A}" srcOrd="3" destOrd="0" parTransId="{70BDCB1C-85EB-4882-AE3C-B06A4F977CB9}" sibTransId="{0B2281F7-4690-4A0F-92E3-1ABDD3920EA7}"/>
    <dgm:cxn modelId="{3EF11671-2F97-E741-B300-6289C6AFBFB9}" type="presOf" srcId="{F0D0267F-D703-4E37-9281-F53A4CA2B50C}" destId="{F9C0582A-7E84-446F-B049-DF3CF54AF7D8}" srcOrd="0" destOrd="0" presId="urn:microsoft.com/office/officeart/2005/8/layout/radial1"/>
    <dgm:cxn modelId="{282E2679-533F-394F-BDFB-B6F57D9974DC}" type="presOf" srcId="{79F432B4-8D50-4863-AF62-92220C089B64}" destId="{633D3EC1-2774-496F-A39D-31FFECA430C0}" srcOrd="0" destOrd="0" presId="urn:microsoft.com/office/officeart/2005/8/layout/radial1"/>
    <dgm:cxn modelId="{CE40687A-BD86-432D-A7E2-3E59274AD7E7}" srcId="{CBD6CD32-9A9E-41DC-B95E-71F7ECF71B69}" destId="{2CA29F68-AAA4-4E5B-9897-E74C83B8AE8D}" srcOrd="2" destOrd="0" parTransId="{F0D0267F-D703-4E37-9281-F53A4CA2B50C}" sibTransId="{D9450231-0840-4ED3-9694-07482EC34B2D}"/>
    <dgm:cxn modelId="{EB5B9489-29BE-C74B-A19F-5BACC19049C3}" type="presOf" srcId="{70BDCB1C-85EB-4882-AE3C-B06A4F977CB9}" destId="{3D47CFD9-0A70-497B-AD72-E640F7CF7F46}" srcOrd="0" destOrd="0" presId="urn:microsoft.com/office/officeart/2005/8/layout/radial1"/>
    <dgm:cxn modelId="{A0C2888A-47E2-0E4D-86AC-79DFDD739695}" type="presOf" srcId="{2DCF5D5B-C6EA-4386-93CD-08EF4C2A8579}" destId="{9C3B64DA-2967-42DF-9BCA-1C1369A1D19C}" srcOrd="1" destOrd="0" presId="urn:microsoft.com/office/officeart/2005/8/layout/radial1"/>
    <dgm:cxn modelId="{C3B764B4-C035-244D-A339-1E37B7F4683D}" type="presOf" srcId="{EC01FE1C-F672-4EC1-8B26-FB4623B79DE0}" destId="{2B0DE5BC-1AC5-4E63-88D5-1C804946BE4B}" srcOrd="0" destOrd="0" presId="urn:microsoft.com/office/officeart/2005/8/layout/radial1"/>
    <dgm:cxn modelId="{EB8E63C1-73AF-2444-9A3D-1BCCC457CDF2}" type="presOf" srcId="{F1089ECD-9507-4671-A307-C2491D30249A}" destId="{571C788F-3B34-4C2A-9626-72F9F18908AB}" srcOrd="0" destOrd="0" presId="urn:microsoft.com/office/officeart/2005/8/layout/radial1"/>
    <dgm:cxn modelId="{0E835BD1-BADC-404A-BF5A-9764038A28BD}" type="presOf" srcId="{F0D0267F-D703-4E37-9281-F53A4CA2B50C}" destId="{C9752D73-49E2-4421-82D6-7CD95D224DBC}" srcOrd="1" destOrd="0" presId="urn:microsoft.com/office/officeart/2005/8/layout/radial1"/>
    <dgm:cxn modelId="{16DF62D3-427E-6E4A-9788-E3FE455A4C4E}" type="presOf" srcId="{507B8F76-BC42-432F-AC94-C6700AE82140}" destId="{390C4204-BE68-445F-809E-0F94421B0DFF}" srcOrd="0" destOrd="0" presId="urn:microsoft.com/office/officeart/2005/8/layout/radial1"/>
    <dgm:cxn modelId="{316E98D6-D823-4E73-A1A2-75CCFDA9A3F1}" srcId="{CBD6CD32-9A9E-41DC-B95E-71F7ECF71B69}" destId="{EC01FE1C-F672-4EC1-8B26-FB4623B79DE0}" srcOrd="1" destOrd="0" parTransId="{2DCF5D5B-C6EA-4386-93CD-08EF4C2A8579}" sibTransId="{33088A62-2E22-4F65-9FB0-7125BB21E811}"/>
    <dgm:cxn modelId="{05A3F9DC-174A-4712-A4D0-6DA00C1BAA46}" srcId="{CBD6CD32-9A9E-41DC-B95E-71F7ECF71B69}" destId="{57D0C3E6-0AAE-43A4-907C-26234F7715DE}" srcOrd="4" destOrd="0" parTransId="{5496DF61-B091-480D-8CDD-754455209A58}" sibTransId="{DA80E6EF-D280-41A5-9D0F-6C1EF3FAF200}"/>
    <dgm:cxn modelId="{DCFF31DC-47E4-0545-BA9F-2E676D7BFAC7}" type="presParOf" srcId="{CDDF81EC-0118-4A86-83B1-B695E318731B}" destId="{6659C09B-AED9-4594-8E34-61DA8C15D4F1}" srcOrd="0" destOrd="0" presId="urn:microsoft.com/office/officeart/2005/8/layout/radial1"/>
    <dgm:cxn modelId="{90C3B767-0956-FE46-8A64-E025CB2D5EB3}" type="presParOf" srcId="{CDDF81EC-0118-4A86-83B1-B695E318731B}" destId="{390C4204-BE68-445F-809E-0F94421B0DFF}" srcOrd="1" destOrd="0" presId="urn:microsoft.com/office/officeart/2005/8/layout/radial1"/>
    <dgm:cxn modelId="{A4AE4B4F-08AB-504D-BE0B-9A15F1D5D0EF}" type="presParOf" srcId="{390C4204-BE68-445F-809E-0F94421B0DFF}" destId="{05CEE1E2-9DDE-4DB2-A888-A7BB96CD1162}" srcOrd="0" destOrd="0" presId="urn:microsoft.com/office/officeart/2005/8/layout/radial1"/>
    <dgm:cxn modelId="{4894E966-2ECC-CA4B-888B-B2140CEFB832}" type="presParOf" srcId="{CDDF81EC-0118-4A86-83B1-B695E318731B}" destId="{B153E1CA-F360-4C8E-BF29-4A676B0AD1CC}" srcOrd="2" destOrd="0" presId="urn:microsoft.com/office/officeart/2005/8/layout/radial1"/>
    <dgm:cxn modelId="{8BF0B156-27B8-DA48-85E6-C65EC3A7A7B6}" type="presParOf" srcId="{CDDF81EC-0118-4A86-83B1-B695E318731B}" destId="{D947E0FE-A17E-41BF-8C32-7FA3F6EEE097}" srcOrd="3" destOrd="0" presId="urn:microsoft.com/office/officeart/2005/8/layout/radial1"/>
    <dgm:cxn modelId="{164380AB-5776-D243-A16D-35D692E1CC26}" type="presParOf" srcId="{D947E0FE-A17E-41BF-8C32-7FA3F6EEE097}" destId="{9C3B64DA-2967-42DF-9BCA-1C1369A1D19C}" srcOrd="0" destOrd="0" presId="urn:microsoft.com/office/officeart/2005/8/layout/radial1"/>
    <dgm:cxn modelId="{E8C2A801-479E-2A48-94EA-E7074A578A12}" type="presParOf" srcId="{CDDF81EC-0118-4A86-83B1-B695E318731B}" destId="{2B0DE5BC-1AC5-4E63-88D5-1C804946BE4B}" srcOrd="4" destOrd="0" presId="urn:microsoft.com/office/officeart/2005/8/layout/radial1"/>
    <dgm:cxn modelId="{03A4F886-5985-E846-B40B-0CBCD2E70AD7}" type="presParOf" srcId="{CDDF81EC-0118-4A86-83B1-B695E318731B}" destId="{F9C0582A-7E84-446F-B049-DF3CF54AF7D8}" srcOrd="5" destOrd="0" presId="urn:microsoft.com/office/officeart/2005/8/layout/radial1"/>
    <dgm:cxn modelId="{161DA18D-BC03-FF4C-A2DF-08FF550C8569}" type="presParOf" srcId="{F9C0582A-7E84-446F-B049-DF3CF54AF7D8}" destId="{C9752D73-49E2-4421-82D6-7CD95D224DBC}" srcOrd="0" destOrd="0" presId="urn:microsoft.com/office/officeart/2005/8/layout/radial1"/>
    <dgm:cxn modelId="{7EC51591-9160-6042-A8E5-6A8B0CE882F3}" type="presParOf" srcId="{CDDF81EC-0118-4A86-83B1-B695E318731B}" destId="{50C54688-7D13-495A-AE73-307D08A2E7C2}" srcOrd="6" destOrd="0" presId="urn:microsoft.com/office/officeart/2005/8/layout/radial1"/>
    <dgm:cxn modelId="{D7A5625E-BBBB-9C43-916C-E769C38753AB}" type="presParOf" srcId="{CDDF81EC-0118-4A86-83B1-B695E318731B}" destId="{3D47CFD9-0A70-497B-AD72-E640F7CF7F46}" srcOrd="7" destOrd="0" presId="urn:microsoft.com/office/officeart/2005/8/layout/radial1"/>
    <dgm:cxn modelId="{FF94AF37-21E7-BE49-8A48-03F31BA995D1}" type="presParOf" srcId="{3D47CFD9-0A70-497B-AD72-E640F7CF7F46}" destId="{36505FFD-4489-48A6-B02E-B0F4BEDAE2F8}" srcOrd="0" destOrd="0" presId="urn:microsoft.com/office/officeart/2005/8/layout/radial1"/>
    <dgm:cxn modelId="{AB4F4B04-B57C-254B-83BB-D27C0784392A}" type="presParOf" srcId="{CDDF81EC-0118-4A86-83B1-B695E318731B}" destId="{571C788F-3B34-4C2A-9626-72F9F18908AB}" srcOrd="8" destOrd="0" presId="urn:microsoft.com/office/officeart/2005/8/layout/radial1"/>
    <dgm:cxn modelId="{AE798C09-BD95-0E47-87FB-097619B8F448}" type="presParOf" srcId="{CDDF81EC-0118-4A86-83B1-B695E318731B}" destId="{2B1110C8-A564-42AB-819E-45B152F6FABE}" srcOrd="9" destOrd="0" presId="urn:microsoft.com/office/officeart/2005/8/layout/radial1"/>
    <dgm:cxn modelId="{FA6F5019-75C6-C747-A9EF-1EF2DE4224D5}" type="presParOf" srcId="{2B1110C8-A564-42AB-819E-45B152F6FABE}" destId="{BBC437A0-BCCF-47F5-80FE-A5C39F4357F1}" srcOrd="0" destOrd="0" presId="urn:microsoft.com/office/officeart/2005/8/layout/radial1"/>
    <dgm:cxn modelId="{DE8008D2-938C-974F-A118-C2BF827E3AB4}" type="presParOf" srcId="{CDDF81EC-0118-4A86-83B1-B695E318731B}" destId="{05F5B967-ADFB-4288-A21C-530C1089099E}" srcOrd="10" destOrd="0" presId="urn:microsoft.com/office/officeart/2005/8/layout/radial1"/>
    <dgm:cxn modelId="{39EBCAD4-153A-1947-AC9A-103340E4F448}" type="presParOf" srcId="{CDDF81EC-0118-4A86-83B1-B695E318731B}" destId="{633D3EC1-2774-496F-A39D-31FFECA430C0}" srcOrd="11" destOrd="0" presId="urn:microsoft.com/office/officeart/2005/8/layout/radial1"/>
    <dgm:cxn modelId="{942BC03B-FA63-D248-9EFD-4E0619161D0A}" type="presParOf" srcId="{633D3EC1-2774-496F-A39D-31FFECA430C0}" destId="{1B4C29DA-6319-4D6A-9795-E88262F6B927}" srcOrd="0" destOrd="0" presId="urn:microsoft.com/office/officeart/2005/8/layout/radial1"/>
    <dgm:cxn modelId="{3CDEF961-5F7C-8E40-9C42-B79F1A8B4B95}" type="presParOf" srcId="{CDDF81EC-0118-4A86-83B1-B695E318731B}" destId="{822A695F-FDCD-4E4E-A84B-4502736A8B91}" srcOrd="12" destOrd="0" presId="urn:microsoft.com/office/officeart/2005/8/layout/radial1"/>
    <dgm:cxn modelId="{CCCE75D5-4726-A047-8985-A5BDE2D8A673}" type="presParOf" srcId="{CDDF81EC-0118-4A86-83B1-B695E318731B}" destId="{82C1BFC4-18FB-494A-9A8F-0D3D96BDA215}" srcOrd="13" destOrd="0" presId="urn:microsoft.com/office/officeart/2005/8/layout/radial1"/>
    <dgm:cxn modelId="{6BBAE003-5FEF-0E41-B0C3-27CFD1A5EF97}" type="presParOf" srcId="{82C1BFC4-18FB-494A-9A8F-0D3D96BDA215}" destId="{F2298455-608B-4FC2-8241-43B87AD9A15D}" srcOrd="0" destOrd="0" presId="urn:microsoft.com/office/officeart/2005/8/layout/radial1"/>
    <dgm:cxn modelId="{1049C7AD-4025-B146-8E05-1A22B5C14604}" type="presParOf" srcId="{CDDF81EC-0118-4A86-83B1-B695E318731B}" destId="{5F113BE7-2ECC-44A9-9182-134C33EC2C4D}"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3EB0411-50FC-4153-B3F7-19F9D0275236}"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CBD6CD32-9A9E-41DC-B95E-71F7ECF71B69}">
      <dgm:prSet phldrT="[Text]"/>
      <dgm:spPr>
        <a:noFill/>
        <a:ln>
          <a:solidFill>
            <a:schemeClr val="accent1">
              <a:lumMod val="75000"/>
            </a:schemeClr>
          </a:solidFill>
        </a:ln>
      </dgm:spPr>
      <dgm:t>
        <a:bodyPr/>
        <a:lstStyle/>
        <a:p>
          <a:r>
            <a:rPr lang="en-US" dirty="0">
              <a:solidFill>
                <a:schemeClr val="accent1">
                  <a:lumMod val="75000"/>
                </a:schemeClr>
              </a:solidFill>
            </a:rPr>
            <a:t>M&amp;V Method Workbook</a:t>
          </a:r>
        </a:p>
      </dgm:t>
    </dgm:pt>
    <dgm:pt modelId="{41D2E728-7FCE-4FBD-A72A-9AAE4BE84DD2}" type="parTrans" cxnId="{28FD081D-E687-450D-B0F6-866150CB9B3A}">
      <dgm:prSet/>
      <dgm:spPr/>
      <dgm:t>
        <a:bodyPr/>
        <a:lstStyle/>
        <a:p>
          <a:endParaRPr lang="en-US"/>
        </a:p>
      </dgm:t>
    </dgm:pt>
    <dgm:pt modelId="{3CD6BE11-482E-475E-B5ED-58471A16D602}" type="sibTrans" cxnId="{28FD081D-E687-450D-B0F6-866150CB9B3A}">
      <dgm:prSet/>
      <dgm:spPr/>
      <dgm:t>
        <a:bodyPr/>
        <a:lstStyle/>
        <a:p>
          <a:endParaRPr lang="en-US"/>
        </a:p>
      </dgm:t>
    </dgm:pt>
    <dgm:pt modelId="{18D63BA1-7E2F-42AB-A8A9-DC9860F35717}">
      <dgm:prSet phldrT="[Text]" custT="1"/>
      <dgm:spPr>
        <a:solidFill>
          <a:schemeClr val="accent1">
            <a:lumMod val="75000"/>
          </a:schemeClr>
        </a:solidFill>
        <a:ln>
          <a:solidFill>
            <a:schemeClr val="accent1">
              <a:lumMod val="75000"/>
            </a:schemeClr>
          </a:solidFill>
        </a:ln>
      </dgm:spPr>
      <dgm:t>
        <a:bodyPr/>
        <a:lstStyle/>
        <a:p>
          <a:r>
            <a:rPr lang="en-US" sz="1800" dirty="0">
              <a:solidFill>
                <a:schemeClr val="bg1"/>
              </a:solidFill>
            </a:rPr>
            <a:t>Fore-casting</a:t>
          </a:r>
          <a:endParaRPr lang="en-US" sz="1500" dirty="0">
            <a:solidFill>
              <a:schemeClr val="bg1"/>
            </a:solidFill>
          </a:endParaRPr>
        </a:p>
      </dgm:t>
    </dgm:pt>
    <dgm:pt modelId="{507B8F76-BC42-432F-AC94-C6700AE82140}" type="parTrans" cxnId="{6F8CDC5E-8EB4-4801-BF50-9E2AE1D4854C}">
      <dgm:prSet/>
      <dgm:spPr/>
      <dgm:t>
        <a:bodyPr/>
        <a:lstStyle/>
        <a:p>
          <a:endParaRPr lang="en-US" dirty="0"/>
        </a:p>
      </dgm:t>
    </dgm:pt>
    <dgm:pt modelId="{4706F30D-6959-4F80-8D43-DC7B5E3F33C3}" type="sibTrans" cxnId="{6F8CDC5E-8EB4-4801-BF50-9E2AE1D4854C}">
      <dgm:prSet/>
      <dgm:spPr/>
      <dgm:t>
        <a:bodyPr/>
        <a:lstStyle/>
        <a:p>
          <a:endParaRPr lang="en-US"/>
        </a:p>
      </dgm:t>
    </dgm:pt>
    <dgm:pt modelId="{57D0C3E6-0AAE-43A4-907C-26234F7715DE}">
      <dgm:prSet phldrT="[Text]" custT="1"/>
      <dgm:spPr>
        <a:solidFill>
          <a:schemeClr val="accent1">
            <a:lumMod val="75000"/>
          </a:schemeClr>
        </a:solidFill>
      </dgm:spPr>
      <dgm:t>
        <a:bodyPr/>
        <a:lstStyle/>
        <a:p>
          <a:r>
            <a:rPr lang="en-US" sz="1800" dirty="0"/>
            <a:t>Back-casting</a:t>
          </a:r>
          <a:endParaRPr lang="en-US" sz="1500" dirty="0"/>
        </a:p>
      </dgm:t>
    </dgm:pt>
    <dgm:pt modelId="{5496DF61-B091-480D-8CDD-754455209A58}" type="parTrans" cxnId="{05A3F9DC-174A-4712-A4D0-6DA00C1BAA46}">
      <dgm:prSet/>
      <dgm:spPr/>
      <dgm:t>
        <a:bodyPr/>
        <a:lstStyle/>
        <a:p>
          <a:endParaRPr lang="en-US" dirty="0"/>
        </a:p>
      </dgm:t>
    </dgm:pt>
    <dgm:pt modelId="{DA80E6EF-D280-41A5-9D0F-6C1EF3FAF200}" type="sibTrans" cxnId="{05A3F9DC-174A-4712-A4D0-6DA00C1BAA46}">
      <dgm:prSet/>
      <dgm:spPr/>
      <dgm:t>
        <a:bodyPr/>
        <a:lstStyle/>
        <a:p>
          <a:endParaRPr lang="en-US"/>
        </a:p>
      </dgm:t>
    </dgm:pt>
    <dgm:pt modelId="{EC01FE1C-F672-4EC1-8B26-FB4623B79DE0}">
      <dgm:prSet custT="1"/>
      <dgm:spPr>
        <a:solidFill>
          <a:schemeClr val="accent1">
            <a:lumMod val="75000"/>
          </a:schemeClr>
        </a:solidFill>
        <a:ln>
          <a:solidFill>
            <a:schemeClr val="accent1">
              <a:lumMod val="75000"/>
            </a:schemeClr>
          </a:solidFill>
        </a:ln>
      </dgm:spPr>
      <dgm:t>
        <a:bodyPr/>
        <a:lstStyle/>
        <a:p>
          <a:r>
            <a:rPr lang="en-US" sz="1800" dirty="0">
              <a:solidFill>
                <a:schemeClr val="bg1"/>
              </a:solidFill>
            </a:rPr>
            <a:t>Pre-Post</a:t>
          </a:r>
          <a:endParaRPr lang="en-US" sz="1500" dirty="0">
            <a:solidFill>
              <a:schemeClr val="bg1"/>
            </a:solidFill>
          </a:endParaRPr>
        </a:p>
      </dgm:t>
    </dgm:pt>
    <dgm:pt modelId="{2DCF5D5B-C6EA-4386-93CD-08EF4C2A8579}" type="parTrans" cxnId="{316E98D6-D823-4E73-A1A2-75CCFDA9A3F1}">
      <dgm:prSet/>
      <dgm:spPr/>
      <dgm:t>
        <a:bodyPr/>
        <a:lstStyle/>
        <a:p>
          <a:endParaRPr lang="en-US" dirty="0"/>
        </a:p>
      </dgm:t>
    </dgm:pt>
    <dgm:pt modelId="{33088A62-2E22-4F65-9FB0-7125BB21E811}" type="sibTrans" cxnId="{316E98D6-D823-4E73-A1A2-75CCFDA9A3F1}">
      <dgm:prSet/>
      <dgm:spPr/>
      <dgm:t>
        <a:bodyPr/>
        <a:lstStyle/>
        <a:p>
          <a:endParaRPr lang="en-US"/>
        </a:p>
      </dgm:t>
    </dgm:pt>
    <dgm:pt modelId="{F1089ECD-9507-4671-A307-C2491D30249A}">
      <dgm:prSet custT="1"/>
      <dgm:spPr>
        <a:solidFill>
          <a:schemeClr val="accent1">
            <a:lumMod val="75000"/>
          </a:schemeClr>
        </a:solidFill>
      </dgm:spPr>
      <dgm:t>
        <a:bodyPr/>
        <a:lstStyle/>
        <a:p>
          <a:r>
            <a:rPr lang="en-US" sz="1800" dirty="0"/>
            <a:t>Mean Model</a:t>
          </a:r>
        </a:p>
      </dgm:t>
    </dgm:pt>
    <dgm:pt modelId="{70BDCB1C-85EB-4882-AE3C-B06A4F977CB9}" type="parTrans" cxnId="{51701768-BA8F-4937-ABCE-7872AAA3EC50}">
      <dgm:prSet/>
      <dgm:spPr/>
      <dgm:t>
        <a:bodyPr/>
        <a:lstStyle/>
        <a:p>
          <a:endParaRPr lang="en-US" dirty="0"/>
        </a:p>
      </dgm:t>
    </dgm:pt>
    <dgm:pt modelId="{0B2281F7-4690-4A0F-92E3-1ABDD3920EA7}" type="sibTrans" cxnId="{51701768-BA8F-4937-ABCE-7872AAA3EC50}">
      <dgm:prSet/>
      <dgm:spPr/>
      <dgm:t>
        <a:bodyPr/>
        <a:lstStyle/>
        <a:p>
          <a:endParaRPr lang="en-US"/>
        </a:p>
      </dgm:t>
    </dgm:pt>
    <dgm:pt modelId="{A56A2DBF-64E0-4107-A940-9F747DBA99AF}">
      <dgm:prSet phldrT="[Text]" custT="1"/>
      <dgm:spPr>
        <a:solidFill>
          <a:schemeClr val="accent1">
            <a:lumMod val="75000"/>
          </a:schemeClr>
        </a:solidFill>
      </dgm:spPr>
      <dgm:t>
        <a:bodyPr/>
        <a:lstStyle/>
        <a:p>
          <a:r>
            <a:rPr lang="en-US" sz="1800" dirty="0"/>
            <a:t>Chaining</a:t>
          </a:r>
          <a:endParaRPr lang="en-US" sz="1500" dirty="0"/>
        </a:p>
      </dgm:t>
    </dgm:pt>
    <dgm:pt modelId="{E19B2543-DB79-4100-9F40-693937EF85CF}" type="parTrans" cxnId="{ABD52AC6-1DD2-4E50-9A10-7369ED7701DB}">
      <dgm:prSet/>
      <dgm:spPr/>
      <dgm:t>
        <a:bodyPr/>
        <a:lstStyle/>
        <a:p>
          <a:endParaRPr lang="en-US"/>
        </a:p>
      </dgm:t>
    </dgm:pt>
    <dgm:pt modelId="{5D75EECD-55AE-4BEC-8678-86E9ED214C55}" type="sibTrans" cxnId="{ABD52AC6-1DD2-4E50-9A10-7369ED7701DB}">
      <dgm:prSet/>
      <dgm:spPr/>
      <dgm:t>
        <a:bodyPr/>
        <a:lstStyle/>
        <a:p>
          <a:endParaRPr lang="en-US"/>
        </a:p>
      </dgm:t>
    </dgm:pt>
    <dgm:pt modelId="{9E8C0477-DEEB-4C8B-B043-BA6EC834F390}">
      <dgm:prSet phldrT="[Text]" custT="1"/>
      <dgm:spPr>
        <a:solidFill>
          <a:schemeClr val="accent1">
            <a:lumMod val="75000"/>
          </a:schemeClr>
        </a:solidFill>
      </dgm:spPr>
      <dgm:t>
        <a:bodyPr/>
        <a:lstStyle/>
        <a:p>
          <a:r>
            <a:rPr lang="en-US" sz="1800" dirty="0"/>
            <a:t>Bottom-Up Analysis</a:t>
          </a:r>
        </a:p>
      </dgm:t>
    </dgm:pt>
    <dgm:pt modelId="{ED5F92BA-A7D7-4D86-80A3-59EABBEACB05}" type="parTrans" cxnId="{A07380FC-14BD-4AFB-873E-CCE0671CC42F}">
      <dgm:prSet/>
      <dgm:spPr/>
      <dgm:t>
        <a:bodyPr/>
        <a:lstStyle/>
        <a:p>
          <a:endParaRPr lang="en-US"/>
        </a:p>
      </dgm:t>
    </dgm:pt>
    <dgm:pt modelId="{807E33CD-A599-4DD4-93AF-A8716E77D0F2}" type="sibTrans" cxnId="{A07380FC-14BD-4AFB-873E-CCE0671CC42F}">
      <dgm:prSet/>
      <dgm:spPr/>
      <dgm:t>
        <a:bodyPr/>
        <a:lstStyle/>
        <a:p>
          <a:endParaRPr lang="en-US"/>
        </a:p>
      </dgm:t>
    </dgm:pt>
    <dgm:pt modelId="{7FA45F67-A78F-43E9-B4E0-0B42F22F8030}">
      <dgm:prSet phldrT="[Text]" custT="1"/>
      <dgm:spPr/>
      <dgm:t>
        <a:bodyPr/>
        <a:lstStyle/>
        <a:p>
          <a:endParaRPr lang="en-US" sz="1500" dirty="0"/>
        </a:p>
      </dgm:t>
    </dgm:pt>
    <dgm:pt modelId="{10410DA3-0920-4C02-94C8-55BA01CACEE3}" type="parTrans" cxnId="{24328D1F-1E49-431C-8936-49B5EC1FE99E}">
      <dgm:prSet/>
      <dgm:spPr/>
      <dgm:t>
        <a:bodyPr/>
        <a:lstStyle/>
        <a:p>
          <a:endParaRPr lang="en-US"/>
        </a:p>
      </dgm:t>
    </dgm:pt>
    <dgm:pt modelId="{4E42900E-EB1D-4619-8C30-5264014E3B25}" type="sibTrans" cxnId="{24328D1F-1E49-431C-8936-49B5EC1FE99E}">
      <dgm:prSet/>
      <dgm:spPr/>
      <dgm:t>
        <a:bodyPr/>
        <a:lstStyle/>
        <a:p>
          <a:endParaRPr lang="en-US"/>
        </a:p>
      </dgm:t>
    </dgm:pt>
    <dgm:pt modelId="{7BDF5163-18DC-41A3-8859-15605BA3617E}">
      <dgm:prSet phldrT="[Text]" custT="1"/>
      <dgm:spPr>
        <a:solidFill>
          <a:schemeClr val="accent1">
            <a:lumMod val="75000"/>
          </a:schemeClr>
        </a:solidFill>
      </dgm:spPr>
      <dgm:t>
        <a:bodyPr/>
        <a:lstStyle/>
        <a:p>
          <a:r>
            <a:rPr lang="en-US" sz="1800" dirty="0"/>
            <a:t>Standard Condition</a:t>
          </a:r>
        </a:p>
      </dgm:t>
    </dgm:pt>
    <dgm:pt modelId="{BD60D3FA-8B88-4C5F-9097-176DB973873A}" type="parTrans" cxnId="{FC4F1F10-7DB1-4BC9-9FE2-08629785C230}">
      <dgm:prSet/>
      <dgm:spPr/>
      <dgm:t>
        <a:bodyPr/>
        <a:lstStyle/>
        <a:p>
          <a:endParaRPr lang="en-US"/>
        </a:p>
      </dgm:t>
    </dgm:pt>
    <dgm:pt modelId="{631734DD-C22E-408D-8708-603DCDA0496F}" type="sibTrans" cxnId="{FC4F1F10-7DB1-4BC9-9FE2-08629785C230}">
      <dgm:prSet/>
      <dgm:spPr/>
      <dgm:t>
        <a:bodyPr/>
        <a:lstStyle/>
        <a:p>
          <a:endParaRPr lang="en-US"/>
        </a:p>
      </dgm:t>
    </dgm:pt>
    <dgm:pt modelId="{CDDF81EC-0118-4A86-83B1-B695E318731B}" type="pres">
      <dgm:prSet presAssocID="{C3EB0411-50FC-4153-B3F7-19F9D0275236}" presName="cycle" presStyleCnt="0">
        <dgm:presLayoutVars>
          <dgm:chMax val="1"/>
          <dgm:dir/>
          <dgm:animLvl val="ctr"/>
          <dgm:resizeHandles val="exact"/>
        </dgm:presLayoutVars>
      </dgm:prSet>
      <dgm:spPr/>
    </dgm:pt>
    <dgm:pt modelId="{6659C09B-AED9-4594-8E34-61DA8C15D4F1}" type="pres">
      <dgm:prSet presAssocID="{CBD6CD32-9A9E-41DC-B95E-71F7ECF71B69}" presName="centerShape" presStyleLbl="node0" presStyleIdx="0" presStyleCnt="1"/>
      <dgm:spPr/>
    </dgm:pt>
    <dgm:pt modelId="{390C4204-BE68-445F-809E-0F94421B0DFF}" type="pres">
      <dgm:prSet presAssocID="{507B8F76-BC42-432F-AC94-C6700AE82140}" presName="Name9" presStyleLbl="parChTrans1D2" presStyleIdx="0" presStyleCnt="7"/>
      <dgm:spPr/>
    </dgm:pt>
    <dgm:pt modelId="{05CEE1E2-9DDE-4DB2-A888-A7BB96CD1162}" type="pres">
      <dgm:prSet presAssocID="{507B8F76-BC42-432F-AC94-C6700AE82140}" presName="connTx" presStyleLbl="parChTrans1D2" presStyleIdx="0" presStyleCnt="7"/>
      <dgm:spPr/>
    </dgm:pt>
    <dgm:pt modelId="{B153E1CA-F360-4C8E-BF29-4A676B0AD1CC}" type="pres">
      <dgm:prSet presAssocID="{18D63BA1-7E2F-42AB-A8A9-DC9860F35717}" presName="node" presStyleLbl="node1" presStyleIdx="0" presStyleCnt="7">
        <dgm:presLayoutVars>
          <dgm:bulletEnabled val="1"/>
        </dgm:presLayoutVars>
      </dgm:prSet>
      <dgm:spPr/>
    </dgm:pt>
    <dgm:pt modelId="{D947E0FE-A17E-41BF-8C32-7FA3F6EEE097}" type="pres">
      <dgm:prSet presAssocID="{2DCF5D5B-C6EA-4386-93CD-08EF4C2A8579}" presName="Name9" presStyleLbl="parChTrans1D2" presStyleIdx="1" presStyleCnt="7"/>
      <dgm:spPr/>
    </dgm:pt>
    <dgm:pt modelId="{9C3B64DA-2967-42DF-9BCA-1C1369A1D19C}" type="pres">
      <dgm:prSet presAssocID="{2DCF5D5B-C6EA-4386-93CD-08EF4C2A8579}" presName="connTx" presStyleLbl="parChTrans1D2" presStyleIdx="1" presStyleCnt="7"/>
      <dgm:spPr/>
    </dgm:pt>
    <dgm:pt modelId="{2B0DE5BC-1AC5-4E63-88D5-1C804946BE4B}" type="pres">
      <dgm:prSet presAssocID="{EC01FE1C-F672-4EC1-8B26-FB4623B79DE0}" presName="node" presStyleLbl="node1" presStyleIdx="1" presStyleCnt="7">
        <dgm:presLayoutVars>
          <dgm:bulletEnabled val="1"/>
        </dgm:presLayoutVars>
      </dgm:prSet>
      <dgm:spPr/>
    </dgm:pt>
    <dgm:pt modelId="{3D47CFD9-0A70-497B-AD72-E640F7CF7F46}" type="pres">
      <dgm:prSet presAssocID="{70BDCB1C-85EB-4882-AE3C-B06A4F977CB9}" presName="Name9" presStyleLbl="parChTrans1D2" presStyleIdx="2" presStyleCnt="7"/>
      <dgm:spPr/>
    </dgm:pt>
    <dgm:pt modelId="{36505FFD-4489-48A6-B02E-B0F4BEDAE2F8}" type="pres">
      <dgm:prSet presAssocID="{70BDCB1C-85EB-4882-AE3C-B06A4F977CB9}" presName="connTx" presStyleLbl="parChTrans1D2" presStyleIdx="2" presStyleCnt="7"/>
      <dgm:spPr/>
    </dgm:pt>
    <dgm:pt modelId="{571C788F-3B34-4C2A-9626-72F9F18908AB}" type="pres">
      <dgm:prSet presAssocID="{F1089ECD-9507-4671-A307-C2491D30249A}" presName="node" presStyleLbl="node1" presStyleIdx="2" presStyleCnt="7">
        <dgm:presLayoutVars>
          <dgm:bulletEnabled val="1"/>
        </dgm:presLayoutVars>
      </dgm:prSet>
      <dgm:spPr/>
    </dgm:pt>
    <dgm:pt modelId="{2B1110C8-A564-42AB-819E-45B152F6FABE}" type="pres">
      <dgm:prSet presAssocID="{5496DF61-B091-480D-8CDD-754455209A58}" presName="Name9" presStyleLbl="parChTrans1D2" presStyleIdx="3" presStyleCnt="7"/>
      <dgm:spPr/>
    </dgm:pt>
    <dgm:pt modelId="{BBC437A0-BCCF-47F5-80FE-A5C39F4357F1}" type="pres">
      <dgm:prSet presAssocID="{5496DF61-B091-480D-8CDD-754455209A58}" presName="connTx" presStyleLbl="parChTrans1D2" presStyleIdx="3" presStyleCnt="7"/>
      <dgm:spPr/>
    </dgm:pt>
    <dgm:pt modelId="{05F5B967-ADFB-4288-A21C-530C1089099E}" type="pres">
      <dgm:prSet presAssocID="{57D0C3E6-0AAE-43A4-907C-26234F7715DE}" presName="node" presStyleLbl="node1" presStyleIdx="3" presStyleCnt="7">
        <dgm:presLayoutVars>
          <dgm:bulletEnabled val="1"/>
        </dgm:presLayoutVars>
      </dgm:prSet>
      <dgm:spPr/>
    </dgm:pt>
    <dgm:pt modelId="{AB607379-39E2-4DEC-A3FC-931F08BBB835}" type="pres">
      <dgm:prSet presAssocID="{E19B2543-DB79-4100-9F40-693937EF85CF}" presName="Name9" presStyleLbl="parChTrans1D2" presStyleIdx="4" presStyleCnt="7"/>
      <dgm:spPr/>
    </dgm:pt>
    <dgm:pt modelId="{10F056C1-0A75-4DA5-A071-DA47C6E93A9C}" type="pres">
      <dgm:prSet presAssocID="{E19B2543-DB79-4100-9F40-693937EF85CF}" presName="connTx" presStyleLbl="parChTrans1D2" presStyleIdx="4" presStyleCnt="7"/>
      <dgm:spPr/>
    </dgm:pt>
    <dgm:pt modelId="{0071FCF3-C3D4-4FFD-B47D-F8F492A871E5}" type="pres">
      <dgm:prSet presAssocID="{A56A2DBF-64E0-4107-A940-9F747DBA99AF}" presName="node" presStyleLbl="node1" presStyleIdx="4" presStyleCnt="7">
        <dgm:presLayoutVars>
          <dgm:bulletEnabled val="1"/>
        </dgm:presLayoutVars>
      </dgm:prSet>
      <dgm:spPr/>
    </dgm:pt>
    <dgm:pt modelId="{2D1A0DC7-BF84-4F4B-AF1D-8DFFA0D29BDE}" type="pres">
      <dgm:prSet presAssocID="{ED5F92BA-A7D7-4D86-80A3-59EABBEACB05}" presName="Name9" presStyleLbl="parChTrans1D2" presStyleIdx="5" presStyleCnt="7"/>
      <dgm:spPr/>
    </dgm:pt>
    <dgm:pt modelId="{382EADCC-0740-4D07-AFF9-A6D8E4D3FCB6}" type="pres">
      <dgm:prSet presAssocID="{ED5F92BA-A7D7-4D86-80A3-59EABBEACB05}" presName="connTx" presStyleLbl="parChTrans1D2" presStyleIdx="5" presStyleCnt="7"/>
      <dgm:spPr/>
    </dgm:pt>
    <dgm:pt modelId="{DF88C304-2A35-4203-A8E6-375F39C875FD}" type="pres">
      <dgm:prSet presAssocID="{9E8C0477-DEEB-4C8B-B043-BA6EC834F390}" presName="node" presStyleLbl="node1" presStyleIdx="5" presStyleCnt="7">
        <dgm:presLayoutVars>
          <dgm:bulletEnabled val="1"/>
        </dgm:presLayoutVars>
      </dgm:prSet>
      <dgm:spPr/>
    </dgm:pt>
    <dgm:pt modelId="{5FE4FBA0-3A3B-4168-87C2-BF78B14EAAE7}" type="pres">
      <dgm:prSet presAssocID="{BD60D3FA-8B88-4C5F-9097-176DB973873A}" presName="Name9" presStyleLbl="parChTrans1D2" presStyleIdx="6" presStyleCnt="7"/>
      <dgm:spPr/>
    </dgm:pt>
    <dgm:pt modelId="{D15B08D8-DF40-4B0B-A8F8-31BED5674E2F}" type="pres">
      <dgm:prSet presAssocID="{BD60D3FA-8B88-4C5F-9097-176DB973873A}" presName="connTx" presStyleLbl="parChTrans1D2" presStyleIdx="6" presStyleCnt="7"/>
      <dgm:spPr/>
    </dgm:pt>
    <dgm:pt modelId="{7C2CE859-5832-4D8A-A68B-69AC60B2B39E}" type="pres">
      <dgm:prSet presAssocID="{7BDF5163-18DC-41A3-8859-15605BA3617E}" presName="node" presStyleLbl="node1" presStyleIdx="6" presStyleCnt="7" custScaleX="117924" custScaleY="114842">
        <dgm:presLayoutVars>
          <dgm:bulletEnabled val="1"/>
        </dgm:presLayoutVars>
      </dgm:prSet>
      <dgm:spPr/>
    </dgm:pt>
  </dgm:ptLst>
  <dgm:cxnLst>
    <dgm:cxn modelId="{FC4F1F10-7DB1-4BC9-9FE2-08629785C230}" srcId="{CBD6CD32-9A9E-41DC-B95E-71F7ECF71B69}" destId="{7BDF5163-18DC-41A3-8859-15605BA3617E}" srcOrd="6" destOrd="0" parTransId="{BD60D3FA-8B88-4C5F-9097-176DB973873A}" sibTransId="{631734DD-C22E-408D-8708-603DCDA0496F}"/>
    <dgm:cxn modelId="{9B7B5616-0E94-4C15-A3FF-0B8F669699B6}" type="presOf" srcId="{E19B2543-DB79-4100-9F40-693937EF85CF}" destId="{10F056C1-0A75-4DA5-A071-DA47C6E93A9C}" srcOrd="1" destOrd="0" presId="urn:microsoft.com/office/officeart/2005/8/layout/radial1"/>
    <dgm:cxn modelId="{904B2019-CB56-45FD-9A71-FAD69CC0B25F}" type="presOf" srcId="{ED5F92BA-A7D7-4D86-80A3-59EABBEACB05}" destId="{382EADCC-0740-4D07-AFF9-A6D8E4D3FCB6}" srcOrd="1" destOrd="0" presId="urn:microsoft.com/office/officeart/2005/8/layout/radial1"/>
    <dgm:cxn modelId="{241BB01C-0557-456F-8E11-9A119AD50893}" type="presOf" srcId="{BD60D3FA-8B88-4C5F-9097-176DB973873A}" destId="{5FE4FBA0-3A3B-4168-87C2-BF78B14EAAE7}" srcOrd="0" destOrd="0" presId="urn:microsoft.com/office/officeart/2005/8/layout/radial1"/>
    <dgm:cxn modelId="{28FD081D-E687-450D-B0F6-866150CB9B3A}" srcId="{C3EB0411-50FC-4153-B3F7-19F9D0275236}" destId="{CBD6CD32-9A9E-41DC-B95E-71F7ECF71B69}" srcOrd="0" destOrd="0" parTransId="{41D2E728-7FCE-4FBD-A72A-9AAE4BE84DD2}" sibTransId="{3CD6BE11-482E-475E-B5ED-58471A16D602}"/>
    <dgm:cxn modelId="{24328D1F-1E49-431C-8936-49B5EC1FE99E}" srcId="{C3EB0411-50FC-4153-B3F7-19F9D0275236}" destId="{7FA45F67-A78F-43E9-B4E0-0B42F22F8030}" srcOrd="1" destOrd="0" parTransId="{10410DA3-0920-4C02-94C8-55BA01CACEE3}" sibTransId="{4E42900E-EB1D-4619-8C30-5264014E3B25}"/>
    <dgm:cxn modelId="{5970672A-AF0D-43DF-880E-88EEE1F58142}" type="presOf" srcId="{CBD6CD32-9A9E-41DC-B95E-71F7ECF71B69}" destId="{6659C09B-AED9-4594-8E34-61DA8C15D4F1}" srcOrd="0" destOrd="0" presId="urn:microsoft.com/office/officeart/2005/8/layout/radial1"/>
    <dgm:cxn modelId="{EB43DF32-8B36-49E1-844B-427D5E59850B}" type="presOf" srcId="{57D0C3E6-0AAE-43A4-907C-26234F7715DE}" destId="{05F5B967-ADFB-4288-A21C-530C1089099E}" srcOrd="0" destOrd="0" presId="urn:microsoft.com/office/officeart/2005/8/layout/radial1"/>
    <dgm:cxn modelId="{AD8E9C36-D650-4CC1-B12C-5915F65F1BA6}" type="presOf" srcId="{A56A2DBF-64E0-4107-A940-9F747DBA99AF}" destId="{0071FCF3-C3D4-4FFD-B47D-F8F492A871E5}" srcOrd="0" destOrd="0" presId="urn:microsoft.com/office/officeart/2005/8/layout/radial1"/>
    <dgm:cxn modelId="{A4F3E64D-9B6D-413F-8D06-5222C798D9AF}" type="presOf" srcId="{7BDF5163-18DC-41A3-8859-15605BA3617E}" destId="{7C2CE859-5832-4D8A-A68B-69AC60B2B39E}" srcOrd="0" destOrd="0" presId="urn:microsoft.com/office/officeart/2005/8/layout/radial1"/>
    <dgm:cxn modelId="{6F8CDC5E-8EB4-4801-BF50-9E2AE1D4854C}" srcId="{CBD6CD32-9A9E-41DC-B95E-71F7ECF71B69}" destId="{18D63BA1-7E2F-42AB-A8A9-DC9860F35717}" srcOrd="0" destOrd="0" parTransId="{507B8F76-BC42-432F-AC94-C6700AE82140}" sibTransId="{4706F30D-6959-4F80-8D43-DC7B5E3F33C3}"/>
    <dgm:cxn modelId="{51701768-BA8F-4937-ABCE-7872AAA3EC50}" srcId="{CBD6CD32-9A9E-41DC-B95E-71F7ECF71B69}" destId="{F1089ECD-9507-4671-A307-C2491D30249A}" srcOrd="2" destOrd="0" parTransId="{70BDCB1C-85EB-4882-AE3C-B06A4F977CB9}" sibTransId="{0B2281F7-4690-4A0F-92E3-1ABDD3920EA7}"/>
    <dgm:cxn modelId="{9FE12677-4155-457C-9E2C-E2EEDF64870B}" type="presOf" srcId="{5496DF61-B091-480D-8CDD-754455209A58}" destId="{BBC437A0-BCCF-47F5-80FE-A5C39F4357F1}" srcOrd="1" destOrd="0" presId="urn:microsoft.com/office/officeart/2005/8/layout/radial1"/>
    <dgm:cxn modelId="{B7DBCF77-B204-4377-BD31-21091DF524B0}" type="presOf" srcId="{9E8C0477-DEEB-4C8B-B043-BA6EC834F390}" destId="{DF88C304-2A35-4203-A8E6-375F39C875FD}" srcOrd="0" destOrd="0" presId="urn:microsoft.com/office/officeart/2005/8/layout/radial1"/>
    <dgm:cxn modelId="{B83C587E-BBE6-4A5E-AC92-51EE6A8642C7}" type="presOf" srcId="{BD60D3FA-8B88-4C5F-9097-176DB973873A}" destId="{D15B08D8-DF40-4B0B-A8F8-31BED5674E2F}" srcOrd="1" destOrd="0" presId="urn:microsoft.com/office/officeart/2005/8/layout/radial1"/>
    <dgm:cxn modelId="{B210C783-C976-4794-83BD-0A6C6181F662}" type="presOf" srcId="{5496DF61-B091-480D-8CDD-754455209A58}" destId="{2B1110C8-A564-42AB-819E-45B152F6FABE}" srcOrd="0" destOrd="0" presId="urn:microsoft.com/office/officeart/2005/8/layout/radial1"/>
    <dgm:cxn modelId="{3FBC868B-07EE-48A6-A1A2-CDB56471FC30}" type="presOf" srcId="{18D63BA1-7E2F-42AB-A8A9-DC9860F35717}" destId="{B153E1CA-F360-4C8E-BF29-4A676B0AD1CC}" srcOrd="0" destOrd="0" presId="urn:microsoft.com/office/officeart/2005/8/layout/radial1"/>
    <dgm:cxn modelId="{92001D99-4BA6-4B4B-BFB3-2D03987710CE}" type="presOf" srcId="{ED5F92BA-A7D7-4D86-80A3-59EABBEACB05}" destId="{2D1A0DC7-BF84-4F4B-AF1D-8DFFA0D29BDE}" srcOrd="0" destOrd="0" presId="urn:microsoft.com/office/officeart/2005/8/layout/radial1"/>
    <dgm:cxn modelId="{054351C0-6561-458B-8FE1-131384F21511}" type="presOf" srcId="{F1089ECD-9507-4671-A307-C2491D30249A}" destId="{571C788F-3B34-4C2A-9626-72F9F18908AB}" srcOrd="0" destOrd="0" presId="urn:microsoft.com/office/officeart/2005/8/layout/radial1"/>
    <dgm:cxn modelId="{ABD52AC6-1DD2-4E50-9A10-7369ED7701DB}" srcId="{CBD6CD32-9A9E-41DC-B95E-71F7ECF71B69}" destId="{A56A2DBF-64E0-4107-A940-9F747DBA99AF}" srcOrd="4" destOrd="0" parTransId="{E19B2543-DB79-4100-9F40-693937EF85CF}" sibTransId="{5D75EECD-55AE-4BEC-8678-86E9ED214C55}"/>
    <dgm:cxn modelId="{7BD262CF-F923-4B78-ACE0-2DF16C2683C4}" type="presOf" srcId="{E19B2543-DB79-4100-9F40-693937EF85CF}" destId="{AB607379-39E2-4DEC-A3FC-931F08BBB835}" srcOrd="0" destOrd="0" presId="urn:microsoft.com/office/officeart/2005/8/layout/radial1"/>
    <dgm:cxn modelId="{939F1FD1-BD77-4C96-9C6E-CC9B5C4F0A2A}" type="presOf" srcId="{EC01FE1C-F672-4EC1-8B26-FB4623B79DE0}" destId="{2B0DE5BC-1AC5-4E63-88D5-1C804946BE4B}" srcOrd="0" destOrd="0" presId="urn:microsoft.com/office/officeart/2005/8/layout/radial1"/>
    <dgm:cxn modelId="{606181D3-DD31-4AE8-A5E0-ECEAF65E3DCB}" type="presOf" srcId="{2DCF5D5B-C6EA-4386-93CD-08EF4C2A8579}" destId="{9C3B64DA-2967-42DF-9BCA-1C1369A1D19C}" srcOrd="1" destOrd="0" presId="urn:microsoft.com/office/officeart/2005/8/layout/radial1"/>
    <dgm:cxn modelId="{316E98D6-D823-4E73-A1A2-75CCFDA9A3F1}" srcId="{CBD6CD32-9A9E-41DC-B95E-71F7ECF71B69}" destId="{EC01FE1C-F672-4EC1-8B26-FB4623B79DE0}" srcOrd="1" destOrd="0" parTransId="{2DCF5D5B-C6EA-4386-93CD-08EF4C2A8579}" sibTransId="{33088A62-2E22-4F65-9FB0-7125BB21E811}"/>
    <dgm:cxn modelId="{59B31ADA-62AF-4F72-B12B-DBD4948138AD}" type="presOf" srcId="{70BDCB1C-85EB-4882-AE3C-B06A4F977CB9}" destId="{3D47CFD9-0A70-497B-AD72-E640F7CF7F46}" srcOrd="0" destOrd="0" presId="urn:microsoft.com/office/officeart/2005/8/layout/radial1"/>
    <dgm:cxn modelId="{4DE1E7DA-6CA8-4AC0-9ECF-5498420B19A2}" type="presOf" srcId="{C3EB0411-50FC-4153-B3F7-19F9D0275236}" destId="{CDDF81EC-0118-4A86-83B1-B695E318731B}" srcOrd="0" destOrd="0" presId="urn:microsoft.com/office/officeart/2005/8/layout/radial1"/>
    <dgm:cxn modelId="{05A3F9DC-174A-4712-A4D0-6DA00C1BAA46}" srcId="{CBD6CD32-9A9E-41DC-B95E-71F7ECF71B69}" destId="{57D0C3E6-0AAE-43A4-907C-26234F7715DE}" srcOrd="3" destOrd="0" parTransId="{5496DF61-B091-480D-8CDD-754455209A58}" sibTransId="{DA80E6EF-D280-41A5-9D0F-6C1EF3FAF200}"/>
    <dgm:cxn modelId="{C0BABEE1-3131-4732-971C-EC0214D174E8}" type="presOf" srcId="{2DCF5D5B-C6EA-4386-93CD-08EF4C2A8579}" destId="{D947E0FE-A17E-41BF-8C32-7FA3F6EEE097}" srcOrd="0" destOrd="0" presId="urn:microsoft.com/office/officeart/2005/8/layout/radial1"/>
    <dgm:cxn modelId="{F0146AE2-3A25-40EA-8435-2A77C8160B60}" type="presOf" srcId="{507B8F76-BC42-432F-AC94-C6700AE82140}" destId="{05CEE1E2-9DDE-4DB2-A888-A7BB96CD1162}" srcOrd="1" destOrd="0" presId="urn:microsoft.com/office/officeart/2005/8/layout/radial1"/>
    <dgm:cxn modelId="{0E00AFE3-6406-4A0F-9D5B-4CF822927C3A}" type="presOf" srcId="{507B8F76-BC42-432F-AC94-C6700AE82140}" destId="{390C4204-BE68-445F-809E-0F94421B0DFF}" srcOrd="0" destOrd="0" presId="urn:microsoft.com/office/officeart/2005/8/layout/radial1"/>
    <dgm:cxn modelId="{2EA94AF0-8DD0-4888-A222-11D2FEF465B3}" type="presOf" srcId="{70BDCB1C-85EB-4882-AE3C-B06A4F977CB9}" destId="{36505FFD-4489-48A6-B02E-B0F4BEDAE2F8}" srcOrd="1" destOrd="0" presId="urn:microsoft.com/office/officeart/2005/8/layout/radial1"/>
    <dgm:cxn modelId="{A07380FC-14BD-4AFB-873E-CCE0671CC42F}" srcId="{CBD6CD32-9A9E-41DC-B95E-71F7ECF71B69}" destId="{9E8C0477-DEEB-4C8B-B043-BA6EC834F390}" srcOrd="5" destOrd="0" parTransId="{ED5F92BA-A7D7-4D86-80A3-59EABBEACB05}" sibTransId="{807E33CD-A599-4DD4-93AF-A8716E77D0F2}"/>
    <dgm:cxn modelId="{2D5AB011-78DA-445C-9D1F-1DF99E18DFF5}" type="presParOf" srcId="{CDDF81EC-0118-4A86-83B1-B695E318731B}" destId="{6659C09B-AED9-4594-8E34-61DA8C15D4F1}" srcOrd="0" destOrd="0" presId="urn:microsoft.com/office/officeart/2005/8/layout/radial1"/>
    <dgm:cxn modelId="{26D98C5F-06E0-44C9-A0C1-47645780C75D}" type="presParOf" srcId="{CDDF81EC-0118-4A86-83B1-B695E318731B}" destId="{390C4204-BE68-445F-809E-0F94421B0DFF}" srcOrd="1" destOrd="0" presId="urn:microsoft.com/office/officeart/2005/8/layout/radial1"/>
    <dgm:cxn modelId="{51A7140B-AEC4-4449-9B79-180211045A3D}" type="presParOf" srcId="{390C4204-BE68-445F-809E-0F94421B0DFF}" destId="{05CEE1E2-9DDE-4DB2-A888-A7BB96CD1162}" srcOrd="0" destOrd="0" presId="urn:microsoft.com/office/officeart/2005/8/layout/radial1"/>
    <dgm:cxn modelId="{74A19FD0-464F-4E5E-86B7-41462727F497}" type="presParOf" srcId="{CDDF81EC-0118-4A86-83B1-B695E318731B}" destId="{B153E1CA-F360-4C8E-BF29-4A676B0AD1CC}" srcOrd="2" destOrd="0" presId="urn:microsoft.com/office/officeart/2005/8/layout/radial1"/>
    <dgm:cxn modelId="{E080C8CF-2FA1-434A-B7A9-6A9B951154DE}" type="presParOf" srcId="{CDDF81EC-0118-4A86-83B1-B695E318731B}" destId="{D947E0FE-A17E-41BF-8C32-7FA3F6EEE097}" srcOrd="3" destOrd="0" presId="urn:microsoft.com/office/officeart/2005/8/layout/radial1"/>
    <dgm:cxn modelId="{BFEAE535-E1AE-403A-AC4C-533846819834}" type="presParOf" srcId="{D947E0FE-A17E-41BF-8C32-7FA3F6EEE097}" destId="{9C3B64DA-2967-42DF-9BCA-1C1369A1D19C}" srcOrd="0" destOrd="0" presId="urn:microsoft.com/office/officeart/2005/8/layout/radial1"/>
    <dgm:cxn modelId="{346C3F67-FD10-474A-B68B-1916869E0DE8}" type="presParOf" srcId="{CDDF81EC-0118-4A86-83B1-B695E318731B}" destId="{2B0DE5BC-1AC5-4E63-88D5-1C804946BE4B}" srcOrd="4" destOrd="0" presId="urn:microsoft.com/office/officeart/2005/8/layout/radial1"/>
    <dgm:cxn modelId="{8FEB74B0-55DF-4B17-833E-40A9AC1F34D6}" type="presParOf" srcId="{CDDF81EC-0118-4A86-83B1-B695E318731B}" destId="{3D47CFD9-0A70-497B-AD72-E640F7CF7F46}" srcOrd="5" destOrd="0" presId="urn:microsoft.com/office/officeart/2005/8/layout/radial1"/>
    <dgm:cxn modelId="{7056D634-BF01-4C35-B1AB-3FEAD511FD4F}" type="presParOf" srcId="{3D47CFD9-0A70-497B-AD72-E640F7CF7F46}" destId="{36505FFD-4489-48A6-B02E-B0F4BEDAE2F8}" srcOrd="0" destOrd="0" presId="urn:microsoft.com/office/officeart/2005/8/layout/radial1"/>
    <dgm:cxn modelId="{52A67291-36BB-4B24-94A6-70C053FF49F7}" type="presParOf" srcId="{CDDF81EC-0118-4A86-83B1-B695E318731B}" destId="{571C788F-3B34-4C2A-9626-72F9F18908AB}" srcOrd="6" destOrd="0" presId="urn:microsoft.com/office/officeart/2005/8/layout/radial1"/>
    <dgm:cxn modelId="{FEE964F8-6FF5-4003-B62E-A368A050058D}" type="presParOf" srcId="{CDDF81EC-0118-4A86-83B1-B695E318731B}" destId="{2B1110C8-A564-42AB-819E-45B152F6FABE}" srcOrd="7" destOrd="0" presId="urn:microsoft.com/office/officeart/2005/8/layout/radial1"/>
    <dgm:cxn modelId="{D2E30802-8231-4BB5-89AE-45D31D672EE4}" type="presParOf" srcId="{2B1110C8-A564-42AB-819E-45B152F6FABE}" destId="{BBC437A0-BCCF-47F5-80FE-A5C39F4357F1}" srcOrd="0" destOrd="0" presId="urn:microsoft.com/office/officeart/2005/8/layout/radial1"/>
    <dgm:cxn modelId="{FEC8D025-AD78-450E-9E66-616719ED4AA3}" type="presParOf" srcId="{CDDF81EC-0118-4A86-83B1-B695E318731B}" destId="{05F5B967-ADFB-4288-A21C-530C1089099E}" srcOrd="8" destOrd="0" presId="urn:microsoft.com/office/officeart/2005/8/layout/radial1"/>
    <dgm:cxn modelId="{E9F80BB3-DCE4-4990-BD04-87DB6E3A121A}" type="presParOf" srcId="{CDDF81EC-0118-4A86-83B1-B695E318731B}" destId="{AB607379-39E2-4DEC-A3FC-931F08BBB835}" srcOrd="9" destOrd="0" presId="urn:microsoft.com/office/officeart/2005/8/layout/radial1"/>
    <dgm:cxn modelId="{6DF3BC7E-F450-4960-8E7F-65248380E542}" type="presParOf" srcId="{AB607379-39E2-4DEC-A3FC-931F08BBB835}" destId="{10F056C1-0A75-4DA5-A071-DA47C6E93A9C}" srcOrd="0" destOrd="0" presId="urn:microsoft.com/office/officeart/2005/8/layout/radial1"/>
    <dgm:cxn modelId="{14DC0FE8-8FE4-49EE-BB9C-2035FBDE46E6}" type="presParOf" srcId="{CDDF81EC-0118-4A86-83B1-B695E318731B}" destId="{0071FCF3-C3D4-4FFD-B47D-F8F492A871E5}" srcOrd="10" destOrd="0" presId="urn:microsoft.com/office/officeart/2005/8/layout/radial1"/>
    <dgm:cxn modelId="{877983CE-D394-4F46-B3DC-62B8A0204ABE}" type="presParOf" srcId="{CDDF81EC-0118-4A86-83B1-B695E318731B}" destId="{2D1A0DC7-BF84-4F4B-AF1D-8DFFA0D29BDE}" srcOrd="11" destOrd="0" presId="urn:microsoft.com/office/officeart/2005/8/layout/radial1"/>
    <dgm:cxn modelId="{A30E56FC-21D5-420E-85B6-6BE37F5DCB5E}" type="presParOf" srcId="{2D1A0DC7-BF84-4F4B-AF1D-8DFFA0D29BDE}" destId="{382EADCC-0740-4D07-AFF9-A6D8E4D3FCB6}" srcOrd="0" destOrd="0" presId="urn:microsoft.com/office/officeart/2005/8/layout/radial1"/>
    <dgm:cxn modelId="{D61391EE-E326-4295-AE10-D386347019CA}" type="presParOf" srcId="{CDDF81EC-0118-4A86-83B1-B695E318731B}" destId="{DF88C304-2A35-4203-A8E6-375F39C875FD}" srcOrd="12" destOrd="0" presId="urn:microsoft.com/office/officeart/2005/8/layout/radial1"/>
    <dgm:cxn modelId="{020095BD-0420-4DEB-96F7-4806B7C9795C}" type="presParOf" srcId="{CDDF81EC-0118-4A86-83B1-B695E318731B}" destId="{5FE4FBA0-3A3B-4168-87C2-BF78B14EAAE7}" srcOrd="13" destOrd="0" presId="urn:microsoft.com/office/officeart/2005/8/layout/radial1"/>
    <dgm:cxn modelId="{DB31FA60-E799-4D38-98DD-C71998EBBB1D}" type="presParOf" srcId="{5FE4FBA0-3A3B-4168-87C2-BF78B14EAAE7}" destId="{D15B08D8-DF40-4B0B-A8F8-31BED5674E2F}" srcOrd="0" destOrd="0" presId="urn:microsoft.com/office/officeart/2005/8/layout/radial1"/>
    <dgm:cxn modelId="{AD647C72-1486-4456-A601-FA4BA03B8DB0}" type="presParOf" srcId="{CDDF81EC-0118-4A86-83B1-B695E318731B}" destId="{7C2CE859-5832-4D8A-A68B-69AC60B2B39E}"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099CAB35-44A4-4B6A-9EF1-2B011DFF8CF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C4AB3B0-D422-4A9F-9E3E-A665BAB12B48}">
      <dgm:prSet phldrT="[Text]"/>
      <dgm:spPr>
        <a:solidFill>
          <a:schemeClr val="accent1">
            <a:lumMod val="75000"/>
          </a:schemeClr>
        </a:solidFill>
      </dgm:spPr>
      <dgm:t>
        <a:bodyPr/>
        <a:lstStyle/>
        <a:p>
          <a:r>
            <a:rPr lang="en-US" dirty="0"/>
            <a:t>Bottom-up</a:t>
          </a:r>
        </a:p>
      </dgm:t>
    </dgm:pt>
    <dgm:pt modelId="{0018D1B2-6D4B-41B5-8BE7-FB0B973B0347}" type="parTrans" cxnId="{EB9B1C2B-D962-40DE-B41D-4A72A2A9A9CF}">
      <dgm:prSet/>
      <dgm:spPr/>
      <dgm:t>
        <a:bodyPr/>
        <a:lstStyle/>
        <a:p>
          <a:endParaRPr lang="en-US"/>
        </a:p>
      </dgm:t>
    </dgm:pt>
    <dgm:pt modelId="{E3A25D40-F36E-4F34-BEA3-137053967E8B}" type="sibTrans" cxnId="{EB9B1C2B-D962-40DE-B41D-4A72A2A9A9CF}">
      <dgm:prSet/>
      <dgm:spPr/>
      <dgm:t>
        <a:bodyPr/>
        <a:lstStyle/>
        <a:p>
          <a:endParaRPr lang="en-US"/>
        </a:p>
      </dgm:t>
    </dgm:pt>
    <dgm:pt modelId="{099EBC10-6708-4B4F-96DF-287E6C2FF3A4}">
      <dgm:prSet phldrT="[Text]"/>
      <dgm:spPr>
        <a:solidFill>
          <a:schemeClr val="accent5">
            <a:lumMod val="75000"/>
          </a:schemeClr>
        </a:solidFill>
      </dgm:spPr>
      <dgm:t>
        <a:bodyPr/>
        <a:lstStyle/>
        <a:p>
          <a:r>
            <a:rPr lang="en-US" dirty="0"/>
            <a:t>Borrow</a:t>
          </a:r>
        </a:p>
      </dgm:t>
    </dgm:pt>
    <dgm:pt modelId="{85FE2E3A-3726-401B-A1F4-1EE0BCDDC936}" type="parTrans" cxnId="{C07A2C35-DC71-4980-A814-0456A4222CBF}">
      <dgm:prSet/>
      <dgm:spPr/>
      <dgm:t>
        <a:bodyPr/>
        <a:lstStyle/>
        <a:p>
          <a:endParaRPr lang="en-US"/>
        </a:p>
      </dgm:t>
    </dgm:pt>
    <dgm:pt modelId="{F12F17DB-7D15-488E-851B-CD104943DE38}" type="sibTrans" cxnId="{C07A2C35-DC71-4980-A814-0456A4222CBF}">
      <dgm:prSet/>
      <dgm:spPr/>
      <dgm:t>
        <a:bodyPr/>
        <a:lstStyle/>
        <a:p>
          <a:endParaRPr lang="en-US"/>
        </a:p>
      </dgm:t>
    </dgm:pt>
    <dgm:pt modelId="{A90290AD-FCAF-43A9-95F7-6162C2AF617D}">
      <dgm:prSet phldrT="[Text]"/>
      <dgm:spPr>
        <a:solidFill>
          <a:schemeClr val="accent3">
            <a:lumMod val="75000"/>
          </a:schemeClr>
        </a:solidFill>
      </dgm:spPr>
      <dgm:t>
        <a:bodyPr/>
        <a:lstStyle/>
        <a:p>
          <a:r>
            <a:rPr lang="en-US" dirty="0"/>
            <a:t>Mid-course corrections</a:t>
          </a:r>
        </a:p>
      </dgm:t>
    </dgm:pt>
    <dgm:pt modelId="{460A8354-ABCF-422D-AD19-4C0AC7F03ABE}" type="parTrans" cxnId="{84944180-8491-4AA1-8E25-2FE52A4006EA}">
      <dgm:prSet/>
      <dgm:spPr/>
      <dgm:t>
        <a:bodyPr/>
        <a:lstStyle/>
        <a:p>
          <a:endParaRPr lang="en-US"/>
        </a:p>
      </dgm:t>
    </dgm:pt>
    <dgm:pt modelId="{BD17AFF2-D9D0-44FE-8E6C-B8FC85C09AF3}" type="sibTrans" cxnId="{84944180-8491-4AA1-8E25-2FE52A4006EA}">
      <dgm:prSet/>
      <dgm:spPr/>
      <dgm:t>
        <a:bodyPr/>
        <a:lstStyle/>
        <a:p>
          <a:endParaRPr lang="en-US"/>
        </a:p>
      </dgm:t>
    </dgm:pt>
    <dgm:pt modelId="{193CA7D0-379A-417F-9197-C9238371F80B}">
      <dgm:prSet/>
      <dgm:spPr/>
      <dgm:t>
        <a:bodyPr/>
        <a:lstStyle/>
        <a:p>
          <a:r>
            <a:rPr lang="en-US"/>
            <a:t>Look at potential from existing EEMs</a:t>
          </a:r>
        </a:p>
      </dgm:t>
    </dgm:pt>
    <dgm:pt modelId="{45A9FDCB-205D-4953-B3C3-2BE6241EE8A1}" type="parTrans" cxnId="{79C5A539-F035-481C-A57A-2BDE7ED28808}">
      <dgm:prSet/>
      <dgm:spPr/>
      <dgm:t>
        <a:bodyPr/>
        <a:lstStyle/>
        <a:p>
          <a:endParaRPr lang="en-US"/>
        </a:p>
      </dgm:t>
    </dgm:pt>
    <dgm:pt modelId="{D4A58853-FCFE-411F-88F6-D0CCB996907A}" type="sibTrans" cxnId="{79C5A539-F035-481C-A57A-2BDE7ED28808}">
      <dgm:prSet/>
      <dgm:spPr/>
      <dgm:t>
        <a:bodyPr/>
        <a:lstStyle/>
        <a:p>
          <a:endParaRPr lang="en-US"/>
        </a:p>
      </dgm:t>
    </dgm:pt>
    <dgm:pt modelId="{3F7113A2-4D0F-4B06-BDEA-31CA9C3FB94A}">
      <dgm:prSet/>
      <dgm:spPr/>
      <dgm:t>
        <a:bodyPr/>
        <a:lstStyle/>
        <a:p>
          <a:r>
            <a:rPr lang="en-US" dirty="0"/>
            <a:t>Predict program participation and measures</a:t>
          </a:r>
        </a:p>
      </dgm:t>
    </dgm:pt>
    <dgm:pt modelId="{A4D7A523-23AC-414B-AA3C-FD09C4589CFD}" type="parTrans" cxnId="{8DFE9A6F-61DA-4640-A545-1DCF159BA331}">
      <dgm:prSet/>
      <dgm:spPr/>
      <dgm:t>
        <a:bodyPr/>
        <a:lstStyle/>
        <a:p>
          <a:endParaRPr lang="en-US"/>
        </a:p>
      </dgm:t>
    </dgm:pt>
    <dgm:pt modelId="{19001D09-CA6E-4531-B596-C5D5D1C67F93}" type="sibTrans" cxnId="{8DFE9A6F-61DA-4640-A545-1DCF159BA331}">
      <dgm:prSet/>
      <dgm:spPr/>
      <dgm:t>
        <a:bodyPr/>
        <a:lstStyle/>
        <a:p>
          <a:endParaRPr lang="en-US"/>
        </a:p>
      </dgm:t>
    </dgm:pt>
    <dgm:pt modelId="{864AEF3C-C100-47B4-97E0-9DA005BAD61A}">
      <dgm:prSet/>
      <dgm:spPr/>
      <dgm:t>
        <a:bodyPr/>
        <a:lstStyle/>
        <a:p>
          <a:r>
            <a:rPr lang="en-US" dirty="0"/>
            <a:t>Literature review, current studies</a:t>
          </a:r>
        </a:p>
      </dgm:t>
    </dgm:pt>
    <dgm:pt modelId="{32865A5B-8214-4B1D-AFD1-373A1AA2834C}" type="parTrans" cxnId="{125517A8-8121-4120-918C-E3463A1CA5E9}">
      <dgm:prSet/>
      <dgm:spPr/>
      <dgm:t>
        <a:bodyPr/>
        <a:lstStyle/>
        <a:p>
          <a:endParaRPr lang="en-US"/>
        </a:p>
      </dgm:t>
    </dgm:pt>
    <dgm:pt modelId="{33F7A2C2-95BF-4321-AA62-F1ABA2209533}" type="sibTrans" cxnId="{125517A8-8121-4120-918C-E3463A1CA5E9}">
      <dgm:prSet/>
      <dgm:spPr/>
      <dgm:t>
        <a:bodyPr/>
        <a:lstStyle/>
        <a:p>
          <a:endParaRPr lang="en-US"/>
        </a:p>
      </dgm:t>
    </dgm:pt>
    <dgm:pt modelId="{E11097AD-080F-47D7-91C9-672024873408}">
      <dgm:prSet/>
      <dgm:spPr/>
      <dgm:t>
        <a:bodyPr/>
        <a:lstStyle/>
        <a:p>
          <a:r>
            <a:rPr lang="en-US" dirty="0"/>
            <a:t>Shared program data</a:t>
          </a:r>
        </a:p>
      </dgm:t>
    </dgm:pt>
    <dgm:pt modelId="{68E86549-0CD0-4288-8E49-AF5848B42941}" type="parTrans" cxnId="{000FBF7C-55A4-4762-BDBE-9D442627513F}">
      <dgm:prSet/>
      <dgm:spPr/>
      <dgm:t>
        <a:bodyPr/>
        <a:lstStyle/>
        <a:p>
          <a:endParaRPr lang="en-US"/>
        </a:p>
      </dgm:t>
    </dgm:pt>
    <dgm:pt modelId="{0F3D255B-2FB4-42BD-B709-351E08847EF0}" type="sibTrans" cxnId="{000FBF7C-55A4-4762-BDBE-9D442627513F}">
      <dgm:prSet/>
      <dgm:spPr/>
      <dgm:t>
        <a:bodyPr/>
        <a:lstStyle/>
        <a:p>
          <a:endParaRPr lang="en-US"/>
        </a:p>
      </dgm:t>
    </dgm:pt>
    <dgm:pt modelId="{5AB4A57F-89CA-474A-BE1B-2156ACE94FEF}" type="pres">
      <dgm:prSet presAssocID="{099CAB35-44A4-4B6A-9EF1-2B011DFF8CFB}" presName="linear" presStyleCnt="0">
        <dgm:presLayoutVars>
          <dgm:dir/>
          <dgm:animLvl val="lvl"/>
          <dgm:resizeHandles val="exact"/>
        </dgm:presLayoutVars>
      </dgm:prSet>
      <dgm:spPr/>
    </dgm:pt>
    <dgm:pt modelId="{C0B97CE3-E0C4-450C-A0B9-519DD6839413}" type="pres">
      <dgm:prSet presAssocID="{DC4AB3B0-D422-4A9F-9E3E-A665BAB12B48}" presName="parentLin" presStyleCnt="0"/>
      <dgm:spPr/>
    </dgm:pt>
    <dgm:pt modelId="{0BECF014-7DA0-4872-8BBF-C73E89D7533D}" type="pres">
      <dgm:prSet presAssocID="{DC4AB3B0-D422-4A9F-9E3E-A665BAB12B48}" presName="parentLeftMargin" presStyleLbl="node1" presStyleIdx="0" presStyleCnt="3"/>
      <dgm:spPr/>
    </dgm:pt>
    <dgm:pt modelId="{29F3B820-874A-4EA9-89FA-65C1C6B46A5F}" type="pres">
      <dgm:prSet presAssocID="{DC4AB3B0-D422-4A9F-9E3E-A665BAB12B48}" presName="parentText" presStyleLbl="node1" presStyleIdx="0" presStyleCnt="3" custScaleX="107143">
        <dgm:presLayoutVars>
          <dgm:chMax val="0"/>
          <dgm:bulletEnabled val="1"/>
        </dgm:presLayoutVars>
      </dgm:prSet>
      <dgm:spPr/>
    </dgm:pt>
    <dgm:pt modelId="{295A38AA-E13D-499B-897E-9A9E78EC9CAE}" type="pres">
      <dgm:prSet presAssocID="{DC4AB3B0-D422-4A9F-9E3E-A665BAB12B48}" presName="negativeSpace" presStyleCnt="0"/>
      <dgm:spPr/>
    </dgm:pt>
    <dgm:pt modelId="{CC184639-6024-4D8A-80F0-E4E4F3E84793}" type="pres">
      <dgm:prSet presAssocID="{DC4AB3B0-D422-4A9F-9E3E-A665BAB12B48}" presName="childText" presStyleLbl="conFgAcc1" presStyleIdx="0" presStyleCnt="3">
        <dgm:presLayoutVars>
          <dgm:bulletEnabled val="1"/>
        </dgm:presLayoutVars>
      </dgm:prSet>
      <dgm:spPr/>
    </dgm:pt>
    <dgm:pt modelId="{3E64C861-776C-4782-B9B3-4E3267CCA458}" type="pres">
      <dgm:prSet presAssocID="{E3A25D40-F36E-4F34-BEA3-137053967E8B}" presName="spaceBetweenRectangles" presStyleCnt="0"/>
      <dgm:spPr/>
    </dgm:pt>
    <dgm:pt modelId="{78052E5C-3C67-48D7-8C6A-E67D600B4476}" type="pres">
      <dgm:prSet presAssocID="{099EBC10-6708-4B4F-96DF-287E6C2FF3A4}" presName="parentLin" presStyleCnt="0"/>
      <dgm:spPr/>
    </dgm:pt>
    <dgm:pt modelId="{49E8423A-F726-45E0-95E7-E8A64B9AD5EC}" type="pres">
      <dgm:prSet presAssocID="{099EBC10-6708-4B4F-96DF-287E6C2FF3A4}" presName="parentLeftMargin" presStyleLbl="node1" presStyleIdx="0" presStyleCnt="3"/>
      <dgm:spPr/>
    </dgm:pt>
    <dgm:pt modelId="{49B954CF-FB2C-48ED-9E9C-76CA4CA73775}" type="pres">
      <dgm:prSet presAssocID="{099EBC10-6708-4B4F-96DF-287E6C2FF3A4}" presName="parentText" presStyleLbl="node1" presStyleIdx="1" presStyleCnt="3" custScaleX="107143">
        <dgm:presLayoutVars>
          <dgm:chMax val="0"/>
          <dgm:bulletEnabled val="1"/>
        </dgm:presLayoutVars>
      </dgm:prSet>
      <dgm:spPr/>
    </dgm:pt>
    <dgm:pt modelId="{BF6466E5-E45D-4C13-B496-BA5087FE29DE}" type="pres">
      <dgm:prSet presAssocID="{099EBC10-6708-4B4F-96DF-287E6C2FF3A4}" presName="negativeSpace" presStyleCnt="0"/>
      <dgm:spPr/>
    </dgm:pt>
    <dgm:pt modelId="{9ED41BE2-A5BA-48C4-B621-2A5EC2A35C3A}" type="pres">
      <dgm:prSet presAssocID="{099EBC10-6708-4B4F-96DF-287E6C2FF3A4}" presName="childText" presStyleLbl="conFgAcc1" presStyleIdx="1" presStyleCnt="3">
        <dgm:presLayoutVars>
          <dgm:bulletEnabled val="1"/>
        </dgm:presLayoutVars>
      </dgm:prSet>
      <dgm:spPr/>
    </dgm:pt>
    <dgm:pt modelId="{D0403BA9-DF83-4E8C-B020-E076723C7F7A}" type="pres">
      <dgm:prSet presAssocID="{F12F17DB-7D15-488E-851B-CD104943DE38}" presName="spaceBetweenRectangles" presStyleCnt="0"/>
      <dgm:spPr/>
    </dgm:pt>
    <dgm:pt modelId="{554C76EA-7C8C-4EC5-A056-0365AD71C375}" type="pres">
      <dgm:prSet presAssocID="{A90290AD-FCAF-43A9-95F7-6162C2AF617D}" presName="parentLin" presStyleCnt="0"/>
      <dgm:spPr/>
    </dgm:pt>
    <dgm:pt modelId="{F2843BC7-F656-47D1-B79D-A9CC0A2CACCB}" type="pres">
      <dgm:prSet presAssocID="{A90290AD-FCAF-43A9-95F7-6162C2AF617D}" presName="parentLeftMargin" presStyleLbl="node1" presStyleIdx="1" presStyleCnt="3"/>
      <dgm:spPr/>
    </dgm:pt>
    <dgm:pt modelId="{83D37070-060D-4843-946C-76C5A66698EE}" type="pres">
      <dgm:prSet presAssocID="{A90290AD-FCAF-43A9-95F7-6162C2AF617D}" presName="parentText" presStyleLbl="node1" presStyleIdx="2" presStyleCnt="3" custScaleX="107143">
        <dgm:presLayoutVars>
          <dgm:chMax val="0"/>
          <dgm:bulletEnabled val="1"/>
        </dgm:presLayoutVars>
      </dgm:prSet>
      <dgm:spPr/>
    </dgm:pt>
    <dgm:pt modelId="{40B96C9D-9C04-46E5-9E82-41BCB900299E}" type="pres">
      <dgm:prSet presAssocID="{A90290AD-FCAF-43A9-95F7-6162C2AF617D}" presName="negativeSpace" presStyleCnt="0"/>
      <dgm:spPr/>
    </dgm:pt>
    <dgm:pt modelId="{48505BF0-BE62-4FD3-9A11-5246684B2E8A}" type="pres">
      <dgm:prSet presAssocID="{A90290AD-FCAF-43A9-95F7-6162C2AF617D}" presName="childText" presStyleLbl="conFgAcc1" presStyleIdx="2" presStyleCnt="3">
        <dgm:presLayoutVars>
          <dgm:bulletEnabled val="1"/>
        </dgm:presLayoutVars>
      </dgm:prSet>
      <dgm:spPr/>
    </dgm:pt>
  </dgm:ptLst>
  <dgm:cxnLst>
    <dgm:cxn modelId="{410F2F00-F273-4215-B437-45B7BA61BD08}" type="presOf" srcId="{A90290AD-FCAF-43A9-95F7-6162C2AF617D}" destId="{83D37070-060D-4843-946C-76C5A66698EE}" srcOrd="1" destOrd="0" presId="urn:microsoft.com/office/officeart/2005/8/layout/list1"/>
    <dgm:cxn modelId="{A0522C09-C435-4635-AE92-929A288D6E59}" type="presOf" srcId="{3F7113A2-4D0F-4B06-BDEA-31CA9C3FB94A}" destId="{CC184639-6024-4D8A-80F0-E4E4F3E84793}" srcOrd="0" destOrd="1" presId="urn:microsoft.com/office/officeart/2005/8/layout/list1"/>
    <dgm:cxn modelId="{E5058A0C-E13E-409F-8518-F236A59168FA}" type="presOf" srcId="{A90290AD-FCAF-43A9-95F7-6162C2AF617D}" destId="{F2843BC7-F656-47D1-B79D-A9CC0A2CACCB}" srcOrd="0" destOrd="0" presId="urn:microsoft.com/office/officeart/2005/8/layout/list1"/>
    <dgm:cxn modelId="{EB9B1C2B-D962-40DE-B41D-4A72A2A9A9CF}" srcId="{099CAB35-44A4-4B6A-9EF1-2B011DFF8CFB}" destId="{DC4AB3B0-D422-4A9F-9E3E-A665BAB12B48}" srcOrd="0" destOrd="0" parTransId="{0018D1B2-6D4B-41B5-8BE7-FB0B973B0347}" sibTransId="{E3A25D40-F36E-4F34-BEA3-137053967E8B}"/>
    <dgm:cxn modelId="{C07A2C35-DC71-4980-A814-0456A4222CBF}" srcId="{099CAB35-44A4-4B6A-9EF1-2B011DFF8CFB}" destId="{099EBC10-6708-4B4F-96DF-287E6C2FF3A4}" srcOrd="1" destOrd="0" parTransId="{85FE2E3A-3726-401B-A1F4-1EE0BCDDC936}" sibTransId="{F12F17DB-7D15-488E-851B-CD104943DE38}"/>
    <dgm:cxn modelId="{87DD3437-98E8-4675-918A-F9DE4D3AD2A2}" type="presOf" srcId="{E11097AD-080F-47D7-91C9-672024873408}" destId="{9ED41BE2-A5BA-48C4-B621-2A5EC2A35C3A}" srcOrd="0" destOrd="1" presId="urn:microsoft.com/office/officeart/2005/8/layout/list1"/>
    <dgm:cxn modelId="{79C5A539-F035-481C-A57A-2BDE7ED28808}" srcId="{DC4AB3B0-D422-4A9F-9E3E-A665BAB12B48}" destId="{193CA7D0-379A-417F-9197-C9238371F80B}" srcOrd="0" destOrd="0" parTransId="{45A9FDCB-205D-4953-B3C3-2BE6241EE8A1}" sibTransId="{D4A58853-FCFE-411F-88F6-D0CCB996907A}"/>
    <dgm:cxn modelId="{C688923C-BC27-47D8-9024-1D682967329E}" type="presOf" srcId="{099EBC10-6708-4B4F-96DF-287E6C2FF3A4}" destId="{49B954CF-FB2C-48ED-9E9C-76CA4CA73775}" srcOrd="1" destOrd="0" presId="urn:microsoft.com/office/officeart/2005/8/layout/list1"/>
    <dgm:cxn modelId="{6F5DBE4F-B896-4AF5-9D4C-E073E883C4C0}" type="presOf" srcId="{099EBC10-6708-4B4F-96DF-287E6C2FF3A4}" destId="{49E8423A-F726-45E0-95E7-E8A64B9AD5EC}" srcOrd="0" destOrd="0" presId="urn:microsoft.com/office/officeart/2005/8/layout/list1"/>
    <dgm:cxn modelId="{8DFE9A6F-61DA-4640-A545-1DCF159BA331}" srcId="{DC4AB3B0-D422-4A9F-9E3E-A665BAB12B48}" destId="{3F7113A2-4D0F-4B06-BDEA-31CA9C3FB94A}" srcOrd="1" destOrd="0" parTransId="{A4D7A523-23AC-414B-AA3C-FD09C4589CFD}" sibTransId="{19001D09-CA6E-4531-B596-C5D5D1C67F93}"/>
    <dgm:cxn modelId="{65C7B473-FF27-4880-A614-7B652D42E084}" type="presOf" srcId="{864AEF3C-C100-47B4-97E0-9DA005BAD61A}" destId="{9ED41BE2-A5BA-48C4-B621-2A5EC2A35C3A}" srcOrd="0" destOrd="0" presId="urn:microsoft.com/office/officeart/2005/8/layout/list1"/>
    <dgm:cxn modelId="{000FBF7C-55A4-4762-BDBE-9D442627513F}" srcId="{099EBC10-6708-4B4F-96DF-287E6C2FF3A4}" destId="{E11097AD-080F-47D7-91C9-672024873408}" srcOrd="1" destOrd="0" parTransId="{68E86549-0CD0-4288-8E49-AF5848B42941}" sibTransId="{0F3D255B-2FB4-42BD-B709-351E08847EF0}"/>
    <dgm:cxn modelId="{84944180-8491-4AA1-8E25-2FE52A4006EA}" srcId="{099CAB35-44A4-4B6A-9EF1-2B011DFF8CFB}" destId="{A90290AD-FCAF-43A9-95F7-6162C2AF617D}" srcOrd="2" destOrd="0" parTransId="{460A8354-ABCF-422D-AD19-4C0AC7F03ABE}" sibTransId="{BD17AFF2-D9D0-44FE-8E6C-B8FC85C09AF3}"/>
    <dgm:cxn modelId="{D53EDE89-18F5-4CE9-926F-5B0AEFB7797E}" type="presOf" srcId="{099CAB35-44A4-4B6A-9EF1-2B011DFF8CFB}" destId="{5AB4A57F-89CA-474A-BE1B-2156ACE94FEF}" srcOrd="0" destOrd="0" presId="urn:microsoft.com/office/officeart/2005/8/layout/list1"/>
    <dgm:cxn modelId="{125517A8-8121-4120-918C-E3463A1CA5E9}" srcId="{099EBC10-6708-4B4F-96DF-287E6C2FF3A4}" destId="{864AEF3C-C100-47B4-97E0-9DA005BAD61A}" srcOrd="0" destOrd="0" parTransId="{32865A5B-8214-4B1D-AFD1-373A1AA2834C}" sibTransId="{33F7A2C2-95BF-4321-AA62-F1ABA2209533}"/>
    <dgm:cxn modelId="{2C9A67A8-A326-4799-8BF7-0012D366D77C}" type="presOf" srcId="{DC4AB3B0-D422-4A9F-9E3E-A665BAB12B48}" destId="{29F3B820-874A-4EA9-89FA-65C1C6B46A5F}" srcOrd="1" destOrd="0" presId="urn:microsoft.com/office/officeart/2005/8/layout/list1"/>
    <dgm:cxn modelId="{BED08AE7-33F8-4580-A8AC-426CAB413741}" type="presOf" srcId="{193CA7D0-379A-417F-9197-C9238371F80B}" destId="{CC184639-6024-4D8A-80F0-E4E4F3E84793}" srcOrd="0" destOrd="0" presId="urn:microsoft.com/office/officeart/2005/8/layout/list1"/>
    <dgm:cxn modelId="{A89D9DF3-B060-4420-838D-91A481B9F674}" type="presOf" srcId="{DC4AB3B0-D422-4A9F-9E3E-A665BAB12B48}" destId="{0BECF014-7DA0-4872-8BBF-C73E89D7533D}" srcOrd="0" destOrd="0" presId="urn:microsoft.com/office/officeart/2005/8/layout/list1"/>
    <dgm:cxn modelId="{30C9DD6D-35EF-4C0A-81AC-4BF1A5965AE3}" type="presParOf" srcId="{5AB4A57F-89CA-474A-BE1B-2156ACE94FEF}" destId="{C0B97CE3-E0C4-450C-A0B9-519DD6839413}" srcOrd="0" destOrd="0" presId="urn:microsoft.com/office/officeart/2005/8/layout/list1"/>
    <dgm:cxn modelId="{BC3F6922-5237-466A-AAA7-F62AA6011DBC}" type="presParOf" srcId="{C0B97CE3-E0C4-450C-A0B9-519DD6839413}" destId="{0BECF014-7DA0-4872-8BBF-C73E89D7533D}" srcOrd="0" destOrd="0" presId="urn:microsoft.com/office/officeart/2005/8/layout/list1"/>
    <dgm:cxn modelId="{F40159B6-B66F-495D-B7AE-70D659DF9B12}" type="presParOf" srcId="{C0B97CE3-E0C4-450C-A0B9-519DD6839413}" destId="{29F3B820-874A-4EA9-89FA-65C1C6B46A5F}" srcOrd="1" destOrd="0" presId="urn:microsoft.com/office/officeart/2005/8/layout/list1"/>
    <dgm:cxn modelId="{9808E1E9-DA1E-46B2-B8D3-D5397987539F}" type="presParOf" srcId="{5AB4A57F-89CA-474A-BE1B-2156ACE94FEF}" destId="{295A38AA-E13D-499B-897E-9A9E78EC9CAE}" srcOrd="1" destOrd="0" presId="urn:microsoft.com/office/officeart/2005/8/layout/list1"/>
    <dgm:cxn modelId="{38CF3A6C-92C7-4411-BF7D-FFA059439F54}" type="presParOf" srcId="{5AB4A57F-89CA-474A-BE1B-2156ACE94FEF}" destId="{CC184639-6024-4D8A-80F0-E4E4F3E84793}" srcOrd="2" destOrd="0" presId="urn:microsoft.com/office/officeart/2005/8/layout/list1"/>
    <dgm:cxn modelId="{7242C4CD-4B0A-4F3E-8DF9-17823AA9F9BD}" type="presParOf" srcId="{5AB4A57F-89CA-474A-BE1B-2156ACE94FEF}" destId="{3E64C861-776C-4782-B9B3-4E3267CCA458}" srcOrd="3" destOrd="0" presId="urn:microsoft.com/office/officeart/2005/8/layout/list1"/>
    <dgm:cxn modelId="{A30808CD-6440-44C5-8067-13C61F908B21}" type="presParOf" srcId="{5AB4A57F-89CA-474A-BE1B-2156ACE94FEF}" destId="{78052E5C-3C67-48D7-8C6A-E67D600B4476}" srcOrd="4" destOrd="0" presId="urn:microsoft.com/office/officeart/2005/8/layout/list1"/>
    <dgm:cxn modelId="{8133353C-6C37-4A1B-92D2-A288465FF0B0}" type="presParOf" srcId="{78052E5C-3C67-48D7-8C6A-E67D600B4476}" destId="{49E8423A-F726-45E0-95E7-E8A64B9AD5EC}" srcOrd="0" destOrd="0" presId="urn:microsoft.com/office/officeart/2005/8/layout/list1"/>
    <dgm:cxn modelId="{81A12968-39A9-43A5-8780-73A876C190A8}" type="presParOf" srcId="{78052E5C-3C67-48D7-8C6A-E67D600B4476}" destId="{49B954CF-FB2C-48ED-9E9C-76CA4CA73775}" srcOrd="1" destOrd="0" presId="urn:microsoft.com/office/officeart/2005/8/layout/list1"/>
    <dgm:cxn modelId="{730C1755-7DD6-4387-AE02-8EA6C7CA5D58}" type="presParOf" srcId="{5AB4A57F-89CA-474A-BE1B-2156ACE94FEF}" destId="{BF6466E5-E45D-4C13-B496-BA5087FE29DE}" srcOrd="5" destOrd="0" presId="urn:microsoft.com/office/officeart/2005/8/layout/list1"/>
    <dgm:cxn modelId="{3540A465-4CF0-4E99-AE5F-EFB4BC622C31}" type="presParOf" srcId="{5AB4A57F-89CA-474A-BE1B-2156ACE94FEF}" destId="{9ED41BE2-A5BA-48C4-B621-2A5EC2A35C3A}" srcOrd="6" destOrd="0" presId="urn:microsoft.com/office/officeart/2005/8/layout/list1"/>
    <dgm:cxn modelId="{9C554BDC-AC03-4411-99A6-717363E6EFA1}" type="presParOf" srcId="{5AB4A57F-89CA-474A-BE1B-2156ACE94FEF}" destId="{D0403BA9-DF83-4E8C-B020-E076723C7F7A}" srcOrd="7" destOrd="0" presId="urn:microsoft.com/office/officeart/2005/8/layout/list1"/>
    <dgm:cxn modelId="{860DCA64-F3D1-4260-89D8-E344B8A83BDC}" type="presParOf" srcId="{5AB4A57F-89CA-474A-BE1B-2156ACE94FEF}" destId="{554C76EA-7C8C-4EC5-A056-0365AD71C375}" srcOrd="8" destOrd="0" presId="urn:microsoft.com/office/officeart/2005/8/layout/list1"/>
    <dgm:cxn modelId="{803DDCA0-9933-4383-9033-A895EEDEA595}" type="presParOf" srcId="{554C76EA-7C8C-4EC5-A056-0365AD71C375}" destId="{F2843BC7-F656-47D1-B79D-A9CC0A2CACCB}" srcOrd="0" destOrd="0" presId="urn:microsoft.com/office/officeart/2005/8/layout/list1"/>
    <dgm:cxn modelId="{642A60FF-B8F7-4709-B2F2-E7F13D21C6E5}" type="presParOf" srcId="{554C76EA-7C8C-4EC5-A056-0365AD71C375}" destId="{83D37070-060D-4843-946C-76C5A66698EE}" srcOrd="1" destOrd="0" presId="urn:microsoft.com/office/officeart/2005/8/layout/list1"/>
    <dgm:cxn modelId="{75C5CC6D-D947-4EDF-97B3-8383CB3F0AF8}" type="presParOf" srcId="{5AB4A57F-89CA-474A-BE1B-2156ACE94FEF}" destId="{40B96C9D-9C04-46E5-9E82-41BCB900299E}" srcOrd="9" destOrd="0" presId="urn:microsoft.com/office/officeart/2005/8/layout/list1"/>
    <dgm:cxn modelId="{510EBD70-9163-4617-83A4-5DAC75E7B6F9}" type="presParOf" srcId="{5AB4A57F-89CA-474A-BE1B-2156ACE94FEF}" destId="{48505BF0-BE62-4FD3-9A11-5246684B2E8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FF53A8-760A-44CD-86DA-42AED9E2AD0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8E85CA4-01AB-4400-8F12-DEE85088C084}">
      <dgm:prSet phldrT="[Text]"/>
      <dgm:spPr>
        <a:effectLst/>
      </dgm:spPr>
      <dgm:t>
        <a:bodyPr/>
        <a:lstStyle/>
        <a:p>
          <a:r>
            <a:rPr lang="en-US" dirty="0"/>
            <a:t>Regional Industrial Loads</a:t>
          </a:r>
        </a:p>
      </dgm:t>
    </dgm:pt>
    <dgm:pt modelId="{2C945307-F76B-4402-A3B4-4FE5D44A0CD8}" type="parTrans" cxnId="{B7F04F89-AB61-41F3-A72F-78998D47B82E}">
      <dgm:prSet/>
      <dgm:spPr/>
      <dgm:t>
        <a:bodyPr/>
        <a:lstStyle/>
        <a:p>
          <a:endParaRPr lang="en-US"/>
        </a:p>
      </dgm:t>
    </dgm:pt>
    <dgm:pt modelId="{B62EB589-2AD1-40C4-BA47-592D14726D0C}" type="sibTrans" cxnId="{B7F04F89-AB61-41F3-A72F-78998D47B82E}">
      <dgm:prSet/>
      <dgm:spPr/>
      <dgm:t>
        <a:bodyPr/>
        <a:lstStyle/>
        <a:p>
          <a:endParaRPr lang="en-US"/>
        </a:p>
      </dgm:t>
    </dgm:pt>
    <dgm:pt modelId="{10F93E90-D297-4456-BF9E-BFEA2CCE9A30}">
      <dgm:prSet phldrT="[Text]"/>
      <dgm:spPr/>
      <dgm:t>
        <a:bodyPr/>
        <a:lstStyle/>
        <a:p>
          <a:r>
            <a:rPr lang="en-US" b="1" dirty="0">
              <a:solidFill>
                <a:schemeClr val="accent1">
                  <a:lumMod val="60000"/>
                  <a:lumOff val="40000"/>
                </a:schemeClr>
              </a:solidFill>
            </a:rPr>
            <a:t>Mechanical Pulp: </a:t>
          </a:r>
          <a:br>
            <a:rPr lang="en-US" b="1" dirty="0">
              <a:solidFill>
                <a:schemeClr val="accent1">
                  <a:lumMod val="60000"/>
                  <a:lumOff val="40000"/>
                </a:schemeClr>
              </a:solidFill>
            </a:rPr>
          </a:br>
          <a:r>
            <a:rPr lang="en-US" b="1" dirty="0">
              <a:solidFill>
                <a:schemeClr val="accent1">
                  <a:lumMod val="60000"/>
                  <a:lumOff val="40000"/>
                </a:schemeClr>
              </a:solidFill>
            </a:rPr>
            <a:t>4,260 </a:t>
          </a:r>
          <a:r>
            <a:rPr lang="en-US" b="1" dirty="0" err="1">
              <a:solidFill>
                <a:schemeClr val="accent1">
                  <a:lumMod val="60000"/>
                  <a:lumOff val="40000"/>
                </a:schemeClr>
              </a:solidFill>
            </a:rPr>
            <a:t>GWh</a:t>
          </a:r>
          <a:endParaRPr lang="en-US" b="1" dirty="0">
            <a:solidFill>
              <a:schemeClr val="accent1">
                <a:lumMod val="60000"/>
                <a:lumOff val="40000"/>
              </a:schemeClr>
            </a:solidFill>
          </a:endParaRPr>
        </a:p>
      </dgm:t>
    </dgm:pt>
    <dgm:pt modelId="{DA0A1D20-E88C-44A4-8A35-C02E98E5B2FA}" type="parTrans" cxnId="{8A7A80A3-737B-4C69-B628-CF7780014BCE}">
      <dgm:prSet/>
      <dgm:spPr/>
      <dgm:t>
        <a:bodyPr/>
        <a:lstStyle/>
        <a:p>
          <a:endParaRPr lang="en-US"/>
        </a:p>
      </dgm:t>
    </dgm:pt>
    <dgm:pt modelId="{6B6A1842-18D4-4453-9649-6F0366C0E5F9}" type="sibTrans" cxnId="{8A7A80A3-737B-4C69-B628-CF7780014BCE}">
      <dgm:prSet/>
      <dgm:spPr/>
      <dgm:t>
        <a:bodyPr/>
        <a:lstStyle/>
        <a:p>
          <a:endParaRPr lang="en-US"/>
        </a:p>
      </dgm:t>
    </dgm:pt>
    <dgm:pt modelId="{0EBBADA9-CE4A-466F-9539-B9D763603409}">
      <dgm:prSet phldrT="[Text]"/>
      <dgm:spPr/>
      <dgm:t>
        <a:bodyPr/>
        <a:lstStyle/>
        <a:p>
          <a:r>
            <a:rPr lang="en-US" b="1" dirty="0">
              <a:solidFill>
                <a:schemeClr val="accent1">
                  <a:lumMod val="60000"/>
                  <a:lumOff val="40000"/>
                </a:schemeClr>
              </a:solidFill>
            </a:rPr>
            <a:t>Pumps (32%)</a:t>
          </a:r>
        </a:p>
      </dgm:t>
    </dgm:pt>
    <dgm:pt modelId="{5266364A-CDFD-4463-B5BA-ACF6DFFB82B1}" type="parTrans" cxnId="{F2206BD8-C849-4CB3-B64B-3F005CAA1F73}">
      <dgm:prSet/>
      <dgm:spPr/>
      <dgm:t>
        <a:bodyPr/>
        <a:lstStyle/>
        <a:p>
          <a:endParaRPr lang="en-US"/>
        </a:p>
      </dgm:t>
    </dgm:pt>
    <dgm:pt modelId="{703F18A2-5231-4EE9-9AC3-6D56FB8F0B55}" type="sibTrans" cxnId="{F2206BD8-C849-4CB3-B64B-3F005CAA1F73}">
      <dgm:prSet/>
      <dgm:spPr/>
      <dgm:t>
        <a:bodyPr/>
        <a:lstStyle/>
        <a:p>
          <a:endParaRPr lang="en-US"/>
        </a:p>
      </dgm:t>
    </dgm:pt>
    <dgm:pt modelId="{DA2E0E7C-CC80-4A21-8E87-E3F483EB73BD}">
      <dgm:prSet phldrT="[Text]"/>
      <dgm:spPr/>
      <dgm:t>
        <a:bodyPr/>
        <a:lstStyle/>
        <a:p>
          <a:r>
            <a:rPr lang="en-US" dirty="0"/>
            <a:t>Fans (6%)</a:t>
          </a:r>
        </a:p>
      </dgm:t>
    </dgm:pt>
    <dgm:pt modelId="{E9FAD7A0-3DA7-4FFD-BF44-96AC4113A1FD}" type="parTrans" cxnId="{4997BB3C-2D6D-4F27-BAEF-8FA8DCA23CE0}">
      <dgm:prSet/>
      <dgm:spPr/>
      <dgm:t>
        <a:bodyPr/>
        <a:lstStyle/>
        <a:p>
          <a:endParaRPr lang="en-US"/>
        </a:p>
      </dgm:t>
    </dgm:pt>
    <dgm:pt modelId="{E7C0A282-9321-4C27-B227-F7C016C0F916}" type="sibTrans" cxnId="{4997BB3C-2D6D-4F27-BAEF-8FA8DCA23CE0}">
      <dgm:prSet/>
      <dgm:spPr/>
      <dgm:t>
        <a:bodyPr/>
        <a:lstStyle/>
        <a:p>
          <a:endParaRPr lang="en-US"/>
        </a:p>
      </dgm:t>
    </dgm:pt>
    <dgm:pt modelId="{F850F93D-128C-460F-A0B3-5683ED37101D}">
      <dgm:prSet phldrT="[Text]"/>
      <dgm:spPr/>
      <dgm:t>
        <a:bodyPr/>
        <a:lstStyle/>
        <a:p>
          <a:r>
            <a:rPr lang="en-US" dirty="0"/>
            <a:t>Frozen Food: </a:t>
          </a:r>
          <a:br>
            <a:rPr lang="en-US" dirty="0"/>
          </a:br>
          <a:r>
            <a:rPr lang="en-US" dirty="0"/>
            <a:t>1,240 </a:t>
          </a:r>
          <a:r>
            <a:rPr lang="en-US" dirty="0" err="1"/>
            <a:t>GWh</a:t>
          </a:r>
          <a:endParaRPr lang="en-US" dirty="0"/>
        </a:p>
      </dgm:t>
    </dgm:pt>
    <dgm:pt modelId="{83C147B6-D271-4216-95F5-9556AC8E260F}" type="parTrans" cxnId="{03DFBDF7-754F-4101-A208-AAB4580031A6}">
      <dgm:prSet/>
      <dgm:spPr/>
      <dgm:t>
        <a:bodyPr/>
        <a:lstStyle/>
        <a:p>
          <a:endParaRPr lang="en-US"/>
        </a:p>
      </dgm:t>
    </dgm:pt>
    <dgm:pt modelId="{99341770-F0EC-4F6F-9E92-D05C5B73A104}" type="sibTrans" cxnId="{03DFBDF7-754F-4101-A208-AAB4580031A6}">
      <dgm:prSet/>
      <dgm:spPr/>
      <dgm:t>
        <a:bodyPr/>
        <a:lstStyle/>
        <a:p>
          <a:endParaRPr lang="en-US"/>
        </a:p>
      </dgm:t>
    </dgm:pt>
    <dgm:pt modelId="{E8AB48E0-7B19-4E47-9ABC-F3D1791D35C6}">
      <dgm:prSet phldrT="[Text]"/>
      <dgm:spPr/>
      <dgm:t>
        <a:bodyPr/>
        <a:lstStyle/>
        <a:p>
          <a:r>
            <a:rPr lang="en-US" dirty="0"/>
            <a:t>Other Segments….</a:t>
          </a:r>
        </a:p>
      </dgm:t>
    </dgm:pt>
    <dgm:pt modelId="{8E6BEE66-550F-45E0-A0AF-060FED2E2DBC}" type="parTrans" cxnId="{ABBF2D9B-F90A-43F0-817D-DA7DB92B1DCE}">
      <dgm:prSet/>
      <dgm:spPr/>
      <dgm:t>
        <a:bodyPr/>
        <a:lstStyle/>
        <a:p>
          <a:endParaRPr lang="en-US"/>
        </a:p>
      </dgm:t>
    </dgm:pt>
    <dgm:pt modelId="{5E9EB04D-A074-4417-B978-BECCC13395CB}" type="sibTrans" cxnId="{ABBF2D9B-F90A-43F0-817D-DA7DB92B1DCE}">
      <dgm:prSet/>
      <dgm:spPr/>
      <dgm:t>
        <a:bodyPr/>
        <a:lstStyle/>
        <a:p>
          <a:endParaRPr lang="en-US"/>
        </a:p>
      </dgm:t>
    </dgm:pt>
    <dgm:pt modelId="{EBCEB5A7-C7BF-44DD-8412-4FC863741659}">
      <dgm:prSet phldrT="[Text]"/>
      <dgm:spPr/>
      <dgm:t>
        <a:bodyPr/>
        <a:lstStyle/>
        <a:p>
          <a:r>
            <a:rPr lang="en-US" dirty="0"/>
            <a:t>Other End-Uses…</a:t>
          </a:r>
        </a:p>
      </dgm:t>
    </dgm:pt>
    <dgm:pt modelId="{EF2CEFC2-4ADF-40CD-BE8F-7CC785A48082}" type="parTrans" cxnId="{E82C5C0C-B0CB-4497-974F-3C462717EB2F}">
      <dgm:prSet/>
      <dgm:spPr/>
      <dgm:t>
        <a:bodyPr/>
        <a:lstStyle/>
        <a:p>
          <a:endParaRPr lang="en-US"/>
        </a:p>
      </dgm:t>
    </dgm:pt>
    <dgm:pt modelId="{03CBE2B7-CADB-46BB-851F-7F1D75CABBEC}" type="sibTrans" cxnId="{E82C5C0C-B0CB-4497-974F-3C462717EB2F}">
      <dgm:prSet/>
      <dgm:spPr/>
      <dgm:t>
        <a:bodyPr/>
        <a:lstStyle/>
        <a:p>
          <a:endParaRPr lang="en-US"/>
        </a:p>
      </dgm:t>
    </dgm:pt>
    <dgm:pt modelId="{1AFF42F3-983F-459B-8816-15142F89E37F}">
      <dgm:prSet phldrT="[Text]"/>
      <dgm:spPr/>
      <dgm:t>
        <a:bodyPr/>
        <a:lstStyle/>
        <a:p>
          <a:r>
            <a:rPr lang="en-US" dirty="0"/>
            <a:t>Measure: Pump energy management (% of end-use)</a:t>
          </a:r>
        </a:p>
      </dgm:t>
    </dgm:pt>
    <dgm:pt modelId="{DD957F34-D857-47F1-82EC-B687101457EA}" type="parTrans" cxnId="{ED034DB5-42C3-4EFF-A4F9-9100D86B6EDD}">
      <dgm:prSet/>
      <dgm:spPr/>
      <dgm:t>
        <a:bodyPr/>
        <a:lstStyle/>
        <a:p>
          <a:endParaRPr lang="en-US"/>
        </a:p>
      </dgm:t>
    </dgm:pt>
    <dgm:pt modelId="{5A10E276-0134-40A0-8B78-91B641063C22}" type="sibTrans" cxnId="{ED034DB5-42C3-4EFF-A4F9-9100D86B6EDD}">
      <dgm:prSet/>
      <dgm:spPr/>
      <dgm:t>
        <a:bodyPr/>
        <a:lstStyle/>
        <a:p>
          <a:endParaRPr lang="en-US"/>
        </a:p>
      </dgm:t>
    </dgm:pt>
    <dgm:pt modelId="{BAADB1ED-1F65-44EF-B7EA-40CC4E60F810}">
      <dgm:prSet phldrT="[Text]"/>
      <dgm:spPr/>
      <dgm:t>
        <a:bodyPr/>
        <a:lstStyle/>
        <a:p>
          <a:r>
            <a:rPr lang="en-US" dirty="0"/>
            <a:t>Measure: Pump equipment upgrade (% of end-use)</a:t>
          </a:r>
        </a:p>
      </dgm:t>
    </dgm:pt>
    <dgm:pt modelId="{7AB516A5-B3A7-47BC-8004-D291A286072D}" type="parTrans" cxnId="{7969E16F-BD58-4101-A18C-ADFBEE4B93EB}">
      <dgm:prSet/>
      <dgm:spPr/>
      <dgm:t>
        <a:bodyPr/>
        <a:lstStyle/>
        <a:p>
          <a:endParaRPr lang="en-US"/>
        </a:p>
      </dgm:t>
    </dgm:pt>
    <dgm:pt modelId="{EFDF3B1C-C0D3-40F7-A6B1-BB238BCC886E}" type="sibTrans" cxnId="{7969E16F-BD58-4101-A18C-ADFBEE4B93EB}">
      <dgm:prSet/>
      <dgm:spPr/>
      <dgm:t>
        <a:bodyPr/>
        <a:lstStyle/>
        <a:p>
          <a:endParaRPr lang="en-US"/>
        </a:p>
      </dgm:t>
    </dgm:pt>
    <dgm:pt modelId="{215B3024-D61D-49F2-B79D-87C3B4D8108F}">
      <dgm:prSet phldrT="[Text]"/>
      <dgm:spPr/>
      <dgm:t>
        <a:bodyPr/>
        <a:lstStyle/>
        <a:p>
          <a:r>
            <a:rPr lang="en-US" dirty="0"/>
            <a:t>Measure: Pump System Optimization (% of end-use)</a:t>
          </a:r>
        </a:p>
      </dgm:t>
    </dgm:pt>
    <dgm:pt modelId="{A0C88502-ED58-41D4-BCA3-55ED33C90CC2}" type="parTrans" cxnId="{EF6555B8-4D32-468D-AF6B-90757A090BA2}">
      <dgm:prSet/>
      <dgm:spPr/>
      <dgm:t>
        <a:bodyPr/>
        <a:lstStyle/>
        <a:p>
          <a:endParaRPr lang="en-US"/>
        </a:p>
      </dgm:t>
    </dgm:pt>
    <dgm:pt modelId="{EB1D912E-91E9-4E8A-A1E9-E62184C9FCF8}" type="sibTrans" cxnId="{EF6555B8-4D32-468D-AF6B-90757A090BA2}">
      <dgm:prSet/>
      <dgm:spPr/>
      <dgm:t>
        <a:bodyPr/>
        <a:lstStyle/>
        <a:p>
          <a:endParaRPr lang="en-US"/>
        </a:p>
      </dgm:t>
    </dgm:pt>
    <dgm:pt modelId="{B6F8B61F-02D8-4862-B7C7-F5C97BE1A9E0}" type="pres">
      <dgm:prSet presAssocID="{4CFF53A8-760A-44CD-86DA-42AED9E2AD05}" presName="hierChild1" presStyleCnt="0">
        <dgm:presLayoutVars>
          <dgm:chPref val="1"/>
          <dgm:dir/>
          <dgm:animOne val="branch"/>
          <dgm:animLvl val="lvl"/>
          <dgm:resizeHandles/>
        </dgm:presLayoutVars>
      </dgm:prSet>
      <dgm:spPr/>
    </dgm:pt>
    <dgm:pt modelId="{25116FEB-EA67-4567-B9EB-7C4F04F23420}" type="pres">
      <dgm:prSet presAssocID="{C8E85CA4-01AB-4400-8F12-DEE85088C084}" presName="hierRoot1" presStyleCnt="0"/>
      <dgm:spPr/>
    </dgm:pt>
    <dgm:pt modelId="{4DAF9257-FF18-48EC-BC4C-457D448F9DF4}" type="pres">
      <dgm:prSet presAssocID="{C8E85CA4-01AB-4400-8F12-DEE85088C084}" presName="composite" presStyleCnt="0"/>
      <dgm:spPr/>
    </dgm:pt>
    <dgm:pt modelId="{7F773FE7-1BBE-44AA-B76F-DCCB081AD036}" type="pres">
      <dgm:prSet presAssocID="{C8E85CA4-01AB-4400-8F12-DEE85088C084}" presName="background" presStyleLbl="node0" presStyleIdx="0" presStyleCnt="1"/>
      <dgm:spPr>
        <a:noFill/>
        <a:ln>
          <a:noFill/>
        </a:ln>
      </dgm:spPr>
    </dgm:pt>
    <dgm:pt modelId="{72B36B2E-3F78-47C3-AA1B-96FCF3A7CA2C}" type="pres">
      <dgm:prSet presAssocID="{C8E85CA4-01AB-4400-8F12-DEE85088C084}" presName="text" presStyleLbl="fgAcc0" presStyleIdx="0" presStyleCnt="1">
        <dgm:presLayoutVars>
          <dgm:chPref val="3"/>
        </dgm:presLayoutVars>
      </dgm:prSet>
      <dgm:spPr/>
    </dgm:pt>
    <dgm:pt modelId="{86F4B7B3-2CC9-4C7E-A8D5-2B1DDBC46BBA}" type="pres">
      <dgm:prSet presAssocID="{C8E85CA4-01AB-4400-8F12-DEE85088C084}" presName="hierChild2" presStyleCnt="0"/>
      <dgm:spPr/>
    </dgm:pt>
    <dgm:pt modelId="{892DEBEE-BFAA-45A6-BA8E-4641747DF09D}" type="pres">
      <dgm:prSet presAssocID="{DA0A1D20-E88C-44A4-8A35-C02E98E5B2FA}" presName="Name10" presStyleLbl="parChTrans1D2" presStyleIdx="0" presStyleCnt="3"/>
      <dgm:spPr/>
    </dgm:pt>
    <dgm:pt modelId="{241F5671-2A6A-4B27-9357-9692BA3BC8DC}" type="pres">
      <dgm:prSet presAssocID="{10F93E90-D297-4456-BF9E-BFEA2CCE9A30}" presName="hierRoot2" presStyleCnt="0"/>
      <dgm:spPr/>
    </dgm:pt>
    <dgm:pt modelId="{AC15A0BC-1C12-4FAC-BB95-566855BF6D72}" type="pres">
      <dgm:prSet presAssocID="{10F93E90-D297-4456-BF9E-BFEA2CCE9A30}" presName="composite2" presStyleCnt="0"/>
      <dgm:spPr/>
    </dgm:pt>
    <dgm:pt modelId="{BBA980BC-0DEF-4315-B372-0D637E08F980}" type="pres">
      <dgm:prSet presAssocID="{10F93E90-D297-4456-BF9E-BFEA2CCE9A30}" presName="background2" presStyleLbl="node2" presStyleIdx="0" presStyleCnt="3"/>
      <dgm:spPr>
        <a:noFill/>
        <a:ln>
          <a:noFill/>
        </a:ln>
      </dgm:spPr>
    </dgm:pt>
    <dgm:pt modelId="{CD37E293-D19D-44E7-A08E-9C5856BAD1CF}" type="pres">
      <dgm:prSet presAssocID="{10F93E90-D297-4456-BF9E-BFEA2CCE9A30}" presName="text2" presStyleLbl="fgAcc2" presStyleIdx="0" presStyleCnt="3">
        <dgm:presLayoutVars>
          <dgm:chPref val="3"/>
        </dgm:presLayoutVars>
      </dgm:prSet>
      <dgm:spPr/>
    </dgm:pt>
    <dgm:pt modelId="{C422AA2E-2A75-4EA0-9339-2561CBA925FC}" type="pres">
      <dgm:prSet presAssocID="{10F93E90-D297-4456-BF9E-BFEA2CCE9A30}" presName="hierChild3" presStyleCnt="0"/>
      <dgm:spPr/>
    </dgm:pt>
    <dgm:pt modelId="{0CDDEEE0-62FD-49EE-B048-23A4D3974448}" type="pres">
      <dgm:prSet presAssocID="{5266364A-CDFD-4463-B5BA-ACF6DFFB82B1}" presName="Name17" presStyleLbl="parChTrans1D3" presStyleIdx="0" presStyleCnt="3"/>
      <dgm:spPr/>
    </dgm:pt>
    <dgm:pt modelId="{90E05E45-7005-4139-9D6A-6869811CE212}" type="pres">
      <dgm:prSet presAssocID="{0EBBADA9-CE4A-466F-9539-B9D763603409}" presName="hierRoot3" presStyleCnt="0"/>
      <dgm:spPr/>
    </dgm:pt>
    <dgm:pt modelId="{3283BE2E-6E38-4426-B121-4009059CBEE0}" type="pres">
      <dgm:prSet presAssocID="{0EBBADA9-CE4A-466F-9539-B9D763603409}" presName="composite3" presStyleCnt="0"/>
      <dgm:spPr/>
    </dgm:pt>
    <dgm:pt modelId="{20EDA999-3599-4A22-9682-D2B8D25AD836}" type="pres">
      <dgm:prSet presAssocID="{0EBBADA9-CE4A-466F-9539-B9D763603409}" presName="background3" presStyleLbl="node3" presStyleIdx="0" presStyleCnt="3"/>
      <dgm:spPr>
        <a:noFill/>
      </dgm:spPr>
    </dgm:pt>
    <dgm:pt modelId="{01DECD89-61C7-4245-B1C8-FFA9D3AD3219}" type="pres">
      <dgm:prSet presAssocID="{0EBBADA9-CE4A-466F-9539-B9D763603409}" presName="text3" presStyleLbl="fgAcc3" presStyleIdx="0" presStyleCnt="3">
        <dgm:presLayoutVars>
          <dgm:chPref val="3"/>
        </dgm:presLayoutVars>
      </dgm:prSet>
      <dgm:spPr/>
    </dgm:pt>
    <dgm:pt modelId="{C213DB8C-7840-448C-85CB-A34F06CBF329}" type="pres">
      <dgm:prSet presAssocID="{0EBBADA9-CE4A-466F-9539-B9D763603409}" presName="hierChild4" presStyleCnt="0"/>
      <dgm:spPr/>
    </dgm:pt>
    <dgm:pt modelId="{0E6CB723-7589-4C8D-8EE8-8B6AAD2F30DA}" type="pres">
      <dgm:prSet presAssocID="{DD957F34-D857-47F1-82EC-B687101457EA}" presName="Name23" presStyleLbl="parChTrans1D4" presStyleIdx="0" presStyleCnt="3"/>
      <dgm:spPr/>
    </dgm:pt>
    <dgm:pt modelId="{D1F6362B-3BD1-49A8-B76B-3A91A580C4DE}" type="pres">
      <dgm:prSet presAssocID="{1AFF42F3-983F-459B-8816-15142F89E37F}" presName="hierRoot4" presStyleCnt="0"/>
      <dgm:spPr/>
    </dgm:pt>
    <dgm:pt modelId="{B36C5BA9-7580-4C2E-93D2-4F87ED485154}" type="pres">
      <dgm:prSet presAssocID="{1AFF42F3-983F-459B-8816-15142F89E37F}" presName="composite4" presStyleCnt="0"/>
      <dgm:spPr/>
    </dgm:pt>
    <dgm:pt modelId="{3EE3052D-5A74-4034-A736-94141DF59CBE}" type="pres">
      <dgm:prSet presAssocID="{1AFF42F3-983F-459B-8816-15142F89E37F}" presName="background4" presStyleLbl="node4" presStyleIdx="0" presStyleCnt="3"/>
      <dgm:spPr>
        <a:noFill/>
      </dgm:spPr>
    </dgm:pt>
    <dgm:pt modelId="{7ABB2658-3D84-43C0-9ED2-77F1D4A2DECC}" type="pres">
      <dgm:prSet presAssocID="{1AFF42F3-983F-459B-8816-15142F89E37F}" presName="text4" presStyleLbl="fgAcc4" presStyleIdx="0" presStyleCnt="3">
        <dgm:presLayoutVars>
          <dgm:chPref val="3"/>
        </dgm:presLayoutVars>
      </dgm:prSet>
      <dgm:spPr/>
    </dgm:pt>
    <dgm:pt modelId="{C228CA32-98FF-4D91-B773-F4D3D5C4E4C3}" type="pres">
      <dgm:prSet presAssocID="{1AFF42F3-983F-459B-8816-15142F89E37F}" presName="hierChild5" presStyleCnt="0"/>
      <dgm:spPr/>
    </dgm:pt>
    <dgm:pt modelId="{046E8AE4-C60F-4C17-A5A6-03BE76778B32}" type="pres">
      <dgm:prSet presAssocID="{7AB516A5-B3A7-47BC-8004-D291A286072D}" presName="Name23" presStyleLbl="parChTrans1D4" presStyleIdx="1" presStyleCnt="3"/>
      <dgm:spPr/>
    </dgm:pt>
    <dgm:pt modelId="{D7333CDA-4FB1-4F0F-AC2C-7319122BA12C}" type="pres">
      <dgm:prSet presAssocID="{BAADB1ED-1F65-44EF-B7EA-40CC4E60F810}" presName="hierRoot4" presStyleCnt="0"/>
      <dgm:spPr/>
    </dgm:pt>
    <dgm:pt modelId="{89D8830E-D652-4789-9C31-F92E566663F2}" type="pres">
      <dgm:prSet presAssocID="{BAADB1ED-1F65-44EF-B7EA-40CC4E60F810}" presName="composite4" presStyleCnt="0"/>
      <dgm:spPr/>
    </dgm:pt>
    <dgm:pt modelId="{E55C031A-98EE-4CCE-8FEB-AC0B12CA4AC9}" type="pres">
      <dgm:prSet presAssocID="{BAADB1ED-1F65-44EF-B7EA-40CC4E60F810}" presName="background4" presStyleLbl="node4" presStyleIdx="1" presStyleCnt="3"/>
      <dgm:spPr>
        <a:noFill/>
      </dgm:spPr>
    </dgm:pt>
    <dgm:pt modelId="{A30AE037-3D33-4E9A-86E1-8A1CB99724FD}" type="pres">
      <dgm:prSet presAssocID="{BAADB1ED-1F65-44EF-B7EA-40CC4E60F810}" presName="text4" presStyleLbl="fgAcc4" presStyleIdx="1" presStyleCnt="3">
        <dgm:presLayoutVars>
          <dgm:chPref val="3"/>
        </dgm:presLayoutVars>
      </dgm:prSet>
      <dgm:spPr/>
    </dgm:pt>
    <dgm:pt modelId="{8CAA04E7-4DC4-4C17-803C-4976C73026C8}" type="pres">
      <dgm:prSet presAssocID="{BAADB1ED-1F65-44EF-B7EA-40CC4E60F810}" presName="hierChild5" presStyleCnt="0"/>
      <dgm:spPr/>
    </dgm:pt>
    <dgm:pt modelId="{8061061D-13A9-49A8-B8BD-47BC3897B1AA}" type="pres">
      <dgm:prSet presAssocID="{A0C88502-ED58-41D4-BCA3-55ED33C90CC2}" presName="Name23" presStyleLbl="parChTrans1D4" presStyleIdx="2" presStyleCnt="3"/>
      <dgm:spPr/>
    </dgm:pt>
    <dgm:pt modelId="{F5590DE9-6FF4-4E55-92D2-843EF95037D3}" type="pres">
      <dgm:prSet presAssocID="{215B3024-D61D-49F2-B79D-87C3B4D8108F}" presName="hierRoot4" presStyleCnt="0"/>
      <dgm:spPr/>
    </dgm:pt>
    <dgm:pt modelId="{0AFE371B-458B-4AC9-A16D-2ED8D748430F}" type="pres">
      <dgm:prSet presAssocID="{215B3024-D61D-49F2-B79D-87C3B4D8108F}" presName="composite4" presStyleCnt="0"/>
      <dgm:spPr/>
    </dgm:pt>
    <dgm:pt modelId="{5CE91D70-1B58-444E-A3BF-FBB89F014F41}" type="pres">
      <dgm:prSet presAssocID="{215B3024-D61D-49F2-B79D-87C3B4D8108F}" presName="background4" presStyleLbl="node4" presStyleIdx="2" presStyleCnt="3"/>
      <dgm:spPr>
        <a:noFill/>
      </dgm:spPr>
    </dgm:pt>
    <dgm:pt modelId="{5C8E36D9-0591-4994-8D5A-A600669758B7}" type="pres">
      <dgm:prSet presAssocID="{215B3024-D61D-49F2-B79D-87C3B4D8108F}" presName="text4" presStyleLbl="fgAcc4" presStyleIdx="2" presStyleCnt="3">
        <dgm:presLayoutVars>
          <dgm:chPref val="3"/>
        </dgm:presLayoutVars>
      </dgm:prSet>
      <dgm:spPr/>
    </dgm:pt>
    <dgm:pt modelId="{B0796428-D0D7-42C0-8DBD-EB26433F74B8}" type="pres">
      <dgm:prSet presAssocID="{215B3024-D61D-49F2-B79D-87C3B4D8108F}" presName="hierChild5" presStyleCnt="0"/>
      <dgm:spPr/>
    </dgm:pt>
    <dgm:pt modelId="{014FFEDC-829F-417B-BD9C-9C1EC1B0D338}" type="pres">
      <dgm:prSet presAssocID="{E9FAD7A0-3DA7-4FFD-BF44-96AC4113A1FD}" presName="Name17" presStyleLbl="parChTrans1D3" presStyleIdx="1" presStyleCnt="3"/>
      <dgm:spPr/>
    </dgm:pt>
    <dgm:pt modelId="{0C210E80-F526-497B-9883-15C721F529A7}" type="pres">
      <dgm:prSet presAssocID="{DA2E0E7C-CC80-4A21-8E87-E3F483EB73BD}" presName="hierRoot3" presStyleCnt="0"/>
      <dgm:spPr/>
    </dgm:pt>
    <dgm:pt modelId="{37DF0461-917D-4AF9-83CA-7D754BF87A19}" type="pres">
      <dgm:prSet presAssocID="{DA2E0E7C-CC80-4A21-8E87-E3F483EB73BD}" presName="composite3" presStyleCnt="0"/>
      <dgm:spPr/>
    </dgm:pt>
    <dgm:pt modelId="{734A7315-17E3-42EF-AE5F-3B596BA567AE}" type="pres">
      <dgm:prSet presAssocID="{DA2E0E7C-CC80-4A21-8E87-E3F483EB73BD}" presName="background3" presStyleLbl="node3" presStyleIdx="1" presStyleCnt="3"/>
      <dgm:spPr>
        <a:noFill/>
      </dgm:spPr>
    </dgm:pt>
    <dgm:pt modelId="{7E194BC3-46F6-4521-B0DA-CDE8DF8DCF78}" type="pres">
      <dgm:prSet presAssocID="{DA2E0E7C-CC80-4A21-8E87-E3F483EB73BD}" presName="text3" presStyleLbl="fgAcc3" presStyleIdx="1" presStyleCnt="3">
        <dgm:presLayoutVars>
          <dgm:chPref val="3"/>
        </dgm:presLayoutVars>
      </dgm:prSet>
      <dgm:spPr/>
    </dgm:pt>
    <dgm:pt modelId="{E0110D0B-CC4E-403A-8269-A4976F65414A}" type="pres">
      <dgm:prSet presAssocID="{DA2E0E7C-CC80-4A21-8E87-E3F483EB73BD}" presName="hierChild4" presStyleCnt="0"/>
      <dgm:spPr/>
    </dgm:pt>
    <dgm:pt modelId="{E26C73DB-F3DC-4EFA-B905-5491CBAE48B3}" type="pres">
      <dgm:prSet presAssocID="{EF2CEFC2-4ADF-40CD-BE8F-7CC785A48082}" presName="Name17" presStyleLbl="parChTrans1D3" presStyleIdx="2" presStyleCnt="3"/>
      <dgm:spPr/>
    </dgm:pt>
    <dgm:pt modelId="{6650C030-EA50-484F-9C9C-814AECE5F149}" type="pres">
      <dgm:prSet presAssocID="{EBCEB5A7-C7BF-44DD-8412-4FC863741659}" presName="hierRoot3" presStyleCnt="0"/>
      <dgm:spPr/>
    </dgm:pt>
    <dgm:pt modelId="{3F49A0F7-D020-4CFE-B5E0-3F9ECBC973B3}" type="pres">
      <dgm:prSet presAssocID="{EBCEB5A7-C7BF-44DD-8412-4FC863741659}" presName="composite3" presStyleCnt="0"/>
      <dgm:spPr/>
    </dgm:pt>
    <dgm:pt modelId="{C1DC3217-3981-49D5-BEC8-C6D54F1F17CA}" type="pres">
      <dgm:prSet presAssocID="{EBCEB5A7-C7BF-44DD-8412-4FC863741659}" presName="background3" presStyleLbl="node3" presStyleIdx="2" presStyleCnt="3"/>
      <dgm:spPr>
        <a:noFill/>
      </dgm:spPr>
    </dgm:pt>
    <dgm:pt modelId="{8AFE8EDF-DE11-4831-9421-69C04A79E4A2}" type="pres">
      <dgm:prSet presAssocID="{EBCEB5A7-C7BF-44DD-8412-4FC863741659}" presName="text3" presStyleLbl="fgAcc3" presStyleIdx="2" presStyleCnt="3">
        <dgm:presLayoutVars>
          <dgm:chPref val="3"/>
        </dgm:presLayoutVars>
      </dgm:prSet>
      <dgm:spPr/>
    </dgm:pt>
    <dgm:pt modelId="{753BA6C5-D6AC-4FEA-B350-9DF20A759E12}" type="pres">
      <dgm:prSet presAssocID="{EBCEB5A7-C7BF-44DD-8412-4FC863741659}" presName="hierChild4" presStyleCnt="0"/>
      <dgm:spPr/>
    </dgm:pt>
    <dgm:pt modelId="{06C24FAD-EFF4-478B-90A3-81966712ABE0}" type="pres">
      <dgm:prSet presAssocID="{83C147B6-D271-4216-95F5-9556AC8E260F}" presName="Name10" presStyleLbl="parChTrans1D2" presStyleIdx="1" presStyleCnt="3"/>
      <dgm:spPr/>
    </dgm:pt>
    <dgm:pt modelId="{78745E0A-7DB6-4294-898C-03D1C0792286}" type="pres">
      <dgm:prSet presAssocID="{F850F93D-128C-460F-A0B3-5683ED37101D}" presName="hierRoot2" presStyleCnt="0"/>
      <dgm:spPr/>
    </dgm:pt>
    <dgm:pt modelId="{E60A3B86-F5FD-4CDB-9A15-EB5B6BB625C4}" type="pres">
      <dgm:prSet presAssocID="{F850F93D-128C-460F-A0B3-5683ED37101D}" presName="composite2" presStyleCnt="0"/>
      <dgm:spPr/>
    </dgm:pt>
    <dgm:pt modelId="{22717AD0-0CBE-4951-A4C7-A1B952C3CF00}" type="pres">
      <dgm:prSet presAssocID="{F850F93D-128C-460F-A0B3-5683ED37101D}" presName="background2" presStyleLbl="node2" presStyleIdx="1" presStyleCnt="3"/>
      <dgm:spPr>
        <a:noFill/>
      </dgm:spPr>
    </dgm:pt>
    <dgm:pt modelId="{8AF2AAF5-BE6B-4DE5-AC8A-B2F44EAABCB3}" type="pres">
      <dgm:prSet presAssocID="{F850F93D-128C-460F-A0B3-5683ED37101D}" presName="text2" presStyleLbl="fgAcc2" presStyleIdx="1" presStyleCnt="3">
        <dgm:presLayoutVars>
          <dgm:chPref val="3"/>
        </dgm:presLayoutVars>
      </dgm:prSet>
      <dgm:spPr/>
    </dgm:pt>
    <dgm:pt modelId="{071D437E-AFA2-4D69-B702-1BBE6EA0F789}" type="pres">
      <dgm:prSet presAssocID="{F850F93D-128C-460F-A0B3-5683ED37101D}" presName="hierChild3" presStyleCnt="0"/>
      <dgm:spPr/>
    </dgm:pt>
    <dgm:pt modelId="{A79D1947-A497-4D0C-AC50-48C8B99FED17}" type="pres">
      <dgm:prSet presAssocID="{8E6BEE66-550F-45E0-A0AF-060FED2E2DBC}" presName="Name10" presStyleLbl="parChTrans1D2" presStyleIdx="2" presStyleCnt="3"/>
      <dgm:spPr/>
    </dgm:pt>
    <dgm:pt modelId="{B7727FE4-4DE3-4444-87DE-3A63F53D28EF}" type="pres">
      <dgm:prSet presAssocID="{E8AB48E0-7B19-4E47-9ABC-F3D1791D35C6}" presName="hierRoot2" presStyleCnt="0"/>
      <dgm:spPr/>
    </dgm:pt>
    <dgm:pt modelId="{06D6B448-EB07-45AE-9B37-7782E1492DE3}" type="pres">
      <dgm:prSet presAssocID="{E8AB48E0-7B19-4E47-9ABC-F3D1791D35C6}" presName="composite2" presStyleCnt="0"/>
      <dgm:spPr/>
    </dgm:pt>
    <dgm:pt modelId="{6CB346BE-44CD-4AF1-A204-E6649D245D74}" type="pres">
      <dgm:prSet presAssocID="{E8AB48E0-7B19-4E47-9ABC-F3D1791D35C6}" presName="background2" presStyleLbl="node2" presStyleIdx="2" presStyleCnt="3"/>
      <dgm:spPr>
        <a:noFill/>
      </dgm:spPr>
    </dgm:pt>
    <dgm:pt modelId="{FDED7C88-E0B6-40BD-B9B5-0FD49DD15107}" type="pres">
      <dgm:prSet presAssocID="{E8AB48E0-7B19-4E47-9ABC-F3D1791D35C6}" presName="text2" presStyleLbl="fgAcc2" presStyleIdx="2" presStyleCnt="3">
        <dgm:presLayoutVars>
          <dgm:chPref val="3"/>
        </dgm:presLayoutVars>
      </dgm:prSet>
      <dgm:spPr/>
    </dgm:pt>
    <dgm:pt modelId="{D1D7C725-5759-4742-9C3F-0ABC50FB2A92}" type="pres">
      <dgm:prSet presAssocID="{E8AB48E0-7B19-4E47-9ABC-F3D1791D35C6}" presName="hierChild3" presStyleCnt="0"/>
      <dgm:spPr/>
    </dgm:pt>
  </dgm:ptLst>
  <dgm:cxnLst>
    <dgm:cxn modelId="{EE60C403-5F0E-49D3-954A-1FC7F77107D0}" type="presOf" srcId="{A0C88502-ED58-41D4-BCA3-55ED33C90CC2}" destId="{8061061D-13A9-49A8-B8BD-47BC3897B1AA}" srcOrd="0" destOrd="0" presId="urn:microsoft.com/office/officeart/2005/8/layout/hierarchy1"/>
    <dgm:cxn modelId="{E82C5C0C-B0CB-4497-974F-3C462717EB2F}" srcId="{10F93E90-D297-4456-BF9E-BFEA2CCE9A30}" destId="{EBCEB5A7-C7BF-44DD-8412-4FC863741659}" srcOrd="2" destOrd="0" parTransId="{EF2CEFC2-4ADF-40CD-BE8F-7CC785A48082}" sibTransId="{03CBE2B7-CADB-46BB-851F-7F1D75CABBEC}"/>
    <dgm:cxn modelId="{10B80822-D07D-46E8-9902-5D8897DC556F}" type="presOf" srcId="{1AFF42F3-983F-459B-8816-15142F89E37F}" destId="{7ABB2658-3D84-43C0-9ED2-77F1D4A2DECC}" srcOrd="0" destOrd="0" presId="urn:microsoft.com/office/officeart/2005/8/layout/hierarchy1"/>
    <dgm:cxn modelId="{4997BB3C-2D6D-4F27-BAEF-8FA8DCA23CE0}" srcId="{10F93E90-D297-4456-BF9E-BFEA2CCE9A30}" destId="{DA2E0E7C-CC80-4A21-8E87-E3F483EB73BD}" srcOrd="1" destOrd="0" parTransId="{E9FAD7A0-3DA7-4FFD-BF44-96AC4113A1FD}" sibTransId="{E7C0A282-9321-4C27-B227-F7C016C0F916}"/>
    <dgm:cxn modelId="{99D9733D-73E1-4AB6-BB29-566FFCF00B50}" type="presOf" srcId="{EF2CEFC2-4ADF-40CD-BE8F-7CC785A48082}" destId="{E26C73DB-F3DC-4EFA-B905-5491CBAE48B3}" srcOrd="0" destOrd="0" presId="urn:microsoft.com/office/officeart/2005/8/layout/hierarchy1"/>
    <dgm:cxn modelId="{25CFE63E-947D-4F98-8859-D56E6F1D9683}" type="presOf" srcId="{0EBBADA9-CE4A-466F-9539-B9D763603409}" destId="{01DECD89-61C7-4245-B1C8-FFA9D3AD3219}" srcOrd="0" destOrd="0" presId="urn:microsoft.com/office/officeart/2005/8/layout/hierarchy1"/>
    <dgm:cxn modelId="{9EAD594D-2B17-490B-9E6A-C00177A850A8}" type="presOf" srcId="{10F93E90-D297-4456-BF9E-BFEA2CCE9A30}" destId="{CD37E293-D19D-44E7-A08E-9C5856BAD1CF}" srcOrd="0" destOrd="0" presId="urn:microsoft.com/office/officeart/2005/8/layout/hierarchy1"/>
    <dgm:cxn modelId="{BB48CF60-575F-493B-A698-0A82DA4CBF73}" type="presOf" srcId="{BAADB1ED-1F65-44EF-B7EA-40CC4E60F810}" destId="{A30AE037-3D33-4E9A-86E1-8A1CB99724FD}" srcOrd="0" destOrd="0" presId="urn:microsoft.com/office/officeart/2005/8/layout/hierarchy1"/>
    <dgm:cxn modelId="{3B917263-E41E-46C3-ACD5-17BEAC5B1877}" type="presOf" srcId="{C8E85CA4-01AB-4400-8F12-DEE85088C084}" destId="{72B36B2E-3F78-47C3-AA1B-96FCF3A7CA2C}" srcOrd="0" destOrd="0" presId="urn:microsoft.com/office/officeart/2005/8/layout/hierarchy1"/>
    <dgm:cxn modelId="{7969E16F-BD58-4101-A18C-ADFBEE4B93EB}" srcId="{0EBBADA9-CE4A-466F-9539-B9D763603409}" destId="{BAADB1ED-1F65-44EF-B7EA-40CC4E60F810}" srcOrd="1" destOrd="0" parTransId="{7AB516A5-B3A7-47BC-8004-D291A286072D}" sibTransId="{EFDF3B1C-C0D3-40F7-A6B1-BB238BCC886E}"/>
    <dgm:cxn modelId="{B7F04F89-AB61-41F3-A72F-78998D47B82E}" srcId="{4CFF53A8-760A-44CD-86DA-42AED9E2AD05}" destId="{C8E85CA4-01AB-4400-8F12-DEE85088C084}" srcOrd="0" destOrd="0" parTransId="{2C945307-F76B-4402-A3B4-4FE5D44A0CD8}" sibTransId="{B62EB589-2AD1-40C4-BA47-592D14726D0C}"/>
    <dgm:cxn modelId="{D8F9C389-97F3-4B3B-8CF8-415D869BED5D}" type="presOf" srcId="{F850F93D-128C-460F-A0B3-5683ED37101D}" destId="{8AF2AAF5-BE6B-4DE5-AC8A-B2F44EAABCB3}" srcOrd="0" destOrd="0" presId="urn:microsoft.com/office/officeart/2005/8/layout/hierarchy1"/>
    <dgm:cxn modelId="{6DD1338E-3F43-422C-B02F-38882B1F571B}" type="presOf" srcId="{5266364A-CDFD-4463-B5BA-ACF6DFFB82B1}" destId="{0CDDEEE0-62FD-49EE-B048-23A4D3974448}" srcOrd="0" destOrd="0" presId="urn:microsoft.com/office/officeart/2005/8/layout/hierarchy1"/>
    <dgm:cxn modelId="{B9759396-7DF3-46A5-AA70-25FC0C7AE771}" type="presOf" srcId="{215B3024-D61D-49F2-B79D-87C3B4D8108F}" destId="{5C8E36D9-0591-4994-8D5A-A600669758B7}" srcOrd="0" destOrd="0" presId="urn:microsoft.com/office/officeart/2005/8/layout/hierarchy1"/>
    <dgm:cxn modelId="{ABBF2D9B-F90A-43F0-817D-DA7DB92B1DCE}" srcId="{C8E85CA4-01AB-4400-8F12-DEE85088C084}" destId="{E8AB48E0-7B19-4E47-9ABC-F3D1791D35C6}" srcOrd="2" destOrd="0" parTransId="{8E6BEE66-550F-45E0-A0AF-060FED2E2DBC}" sibTransId="{5E9EB04D-A074-4417-B978-BECCC13395CB}"/>
    <dgm:cxn modelId="{ECCCB29D-39AF-4631-92ED-BFB96D737F12}" type="presOf" srcId="{EBCEB5A7-C7BF-44DD-8412-4FC863741659}" destId="{8AFE8EDF-DE11-4831-9421-69C04A79E4A2}" srcOrd="0" destOrd="0" presId="urn:microsoft.com/office/officeart/2005/8/layout/hierarchy1"/>
    <dgm:cxn modelId="{FA10AF9E-306A-4E9E-AF68-580388AB9F05}" type="presOf" srcId="{83C147B6-D271-4216-95F5-9556AC8E260F}" destId="{06C24FAD-EFF4-478B-90A3-81966712ABE0}" srcOrd="0" destOrd="0" presId="urn:microsoft.com/office/officeart/2005/8/layout/hierarchy1"/>
    <dgm:cxn modelId="{778F9EA0-A512-435D-9E01-0B8198E6E56D}" type="presOf" srcId="{E8AB48E0-7B19-4E47-9ABC-F3D1791D35C6}" destId="{FDED7C88-E0B6-40BD-B9B5-0FD49DD15107}" srcOrd="0" destOrd="0" presId="urn:microsoft.com/office/officeart/2005/8/layout/hierarchy1"/>
    <dgm:cxn modelId="{8F26ABA0-18A4-434D-9DF9-441D640DA056}" type="presOf" srcId="{8E6BEE66-550F-45E0-A0AF-060FED2E2DBC}" destId="{A79D1947-A497-4D0C-AC50-48C8B99FED17}" srcOrd="0" destOrd="0" presId="urn:microsoft.com/office/officeart/2005/8/layout/hierarchy1"/>
    <dgm:cxn modelId="{8A7A80A3-737B-4C69-B628-CF7780014BCE}" srcId="{C8E85CA4-01AB-4400-8F12-DEE85088C084}" destId="{10F93E90-D297-4456-BF9E-BFEA2CCE9A30}" srcOrd="0" destOrd="0" parTransId="{DA0A1D20-E88C-44A4-8A35-C02E98E5B2FA}" sibTransId="{6B6A1842-18D4-4453-9649-6F0366C0E5F9}"/>
    <dgm:cxn modelId="{F4775BAD-3C4B-4714-8045-2398802A751D}" type="presOf" srcId="{4CFF53A8-760A-44CD-86DA-42AED9E2AD05}" destId="{B6F8B61F-02D8-4862-B7C7-F5C97BE1A9E0}" srcOrd="0" destOrd="0" presId="urn:microsoft.com/office/officeart/2005/8/layout/hierarchy1"/>
    <dgm:cxn modelId="{8AF568AF-D32A-4062-B7B7-7F37081039A1}" type="presOf" srcId="{DD957F34-D857-47F1-82EC-B687101457EA}" destId="{0E6CB723-7589-4C8D-8EE8-8B6AAD2F30DA}" srcOrd="0" destOrd="0" presId="urn:microsoft.com/office/officeart/2005/8/layout/hierarchy1"/>
    <dgm:cxn modelId="{6F2525B3-CB28-411B-88D8-0CD054380300}" type="presOf" srcId="{E9FAD7A0-3DA7-4FFD-BF44-96AC4113A1FD}" destId="{014FFEDC-829F-417B-BD9C-9C1EC1B0D338}" srcOrd="0" destOrd="0" presId="urn:microsoft.com/office/officeart/2005/8/layout/hierarchy1"/>
    <dgm:cxn modelId="{ED034DB5-42C3-4EFF-A4F9-9100D86B6EDD}" srcId="{0EBBADA9-CE4A-466F-9539-B9D763603409}" destId="{1AFF42F3-983F-459B-8816-15142F89E37F}" srcOrd="0" destOrd="0" parTransId="{DD957F34-D857-47F1-82EC-B687101457EA}" sibTransId="{5A10E276-0134-40A0-8B78-91B641063C22}"/>
    <dgm:cxn modelId="{EF6555B8-4D32-468D-AF6B-90757A090BA2}" srcId="{0EBBADA9-CE4A-466F-9539-B9D763603409}" destId="{215B3024-D61D-49F2-B79D-87C3B4D8108F}" srcOrd="2" destOrd="0" parTransId="{A0C88502-ED58-41D4-BCA3-55ED33C90CC2}" sibTransId="{EB1D912E-91E9-4E8A-A1E9-E62184C9FCF8}"/>
    <dgm:cxn modelId="{E80C77B9-3F70-454A-AABA-51238AEC38E7}" type="presOf" srcId="{7AB516A5-B3A7-47BC-8004-D291A286072D}" destId="{046E8AE4-C60F-4C17-A5A6-03BE76778B32}" srcOrd="0" destOrd="0" presId="urn:microsoft.com/office/officeart/2005/8/layout/hierarchy1"/>
    <dgm:cxn modelId="{111FEBC8-B582-4EE6-B2F3-436A4DFDFCCB}" type="presOf" srcId="{DA0A1D20-E88C-44A4-8A35-C02E98E5B2FA}" destId="{892DEBEE-BFAA-45A6-BA8E-4641747DF09D}" srcOrd="0" destOrd="0" presId="urn:microsoft.com/office/officeart/2005/8/layout/hierarchy1"/>
    <dgm:cxn modelId="{F2206BD8-C849-4CB3-B64B-3F005CAA1F73}" srcId="{10F93E90-D297-4456-BF9E-BFEA2CCE9A30}" destId="{0EBBADA9-CE4A-466F-9539-B9D763603409}" srcOrd="0" destOrd="0" parTransId="{5266364A-CDFD-4463-B5BA-ACF6DFFB82B1}" sibTransId="{703F18A2-5231-4EE9-9AC3-6D56FB8F0B55}"/>
    <dgm:cxn modelId="{FE37DDE4-C3A4-4E1B-97B3-D9B19F76D5AD}" type="presOf" srcId="{DA2E0E7C-CC80-4A21-8E87-E3F483EB73BD}" destId="{7E194BC3-46F6-4521-B0DA-CDE8DF8DCF78}" srcOrd="0" destOrd="0" presId="urn:microsoft.com/office/officeart/2005/8/layout/hierarchy1"/>
    <dgm:cxn modelId="{03DFBDF7-754F-4101-A208-AAB4580031A6}" srcId="{C8E85CA4-01AB-4400-8F12-DEE85088C084}" destId="{F850F93D-128C-460F-A0B3-5683ED37101D}" srcOrd="1" destOrd="0" parTransId="{83C147B6-D271-4216-95F5-9556AC8E260F}" sibTransId="{99341770-F0EC-4F6F-9E92-D05C5B73A104}"/>
    <dgm:cxn modelId="{0821509D-C403-4510-8802-AA063395A134}" type="presParOf" srcId="{B6F8B61F-02D8-4862-B7C7-F5C97BE1A9E0}" destId="{25116FEB-EA67-4567-B9EB-7C4F04F23420}" srcOrd="0" destOrd="0" presId="urn:microsoft.com/office/officeart/2005/8/layout/hierarchy1"/>
    <dgm:cxn modelId="{3F47C28A-EC33-46B4-94A2-391002623815}" type="presParOf" srcId="{25116FEB-EA67-4567-B9EB-7C4F04F23420}" destId="{4DAF9257-FF18-48EC-BC4C-457D448F9DF4}" srcOrd="0" destOrd="0" presId="urn:microsoft.com/office/officeart/2005/8/layout/hierarchy1"/>
    <dgm:cxn modelId="{0584311D-EA99-4689-8B77-8FA5606896C4}" type="presParOf" srcId="{4DAF9257-FF18-48EC-BC4C-457D448F9DF4}" destId="{7F773FE7-1BBE-44AA-B76F-DCCB081AD036}" srcOrd="0" destOrd="0" presId="urn:microsoft.com/office/officeart/2005/8/layout/hierarchy1"/>
    <dgm:cxn modelId="{73F046C1-4C64-4AE1-AFEC-35405C21EDCC}" type="presParOf" srcId="{4DAF9257-FF18-48EC-BC4C-457D448F9DF4}" destId="{72B36B2E-3F78-47C3-AA1B-96FCF3A7CA2C}" srcOrd="1" destOrd="0" presId="urn:microsoft.com/office/officeart/2005/8/layout/hierarchy1"/>
    <dgm:cxn modelId="{6B851DCD-C9A7-40EA-87AB-FE710CCB3B28}" type="presParOf" srcId="{25116FEB-EA67-4567-B9EB-7C4F04F23420}" destId="{86F4B7B3-2CC9-4C7E-A8D5-2B1DDBC46BBA}" srcOrd="1" destOrd="0" presId="urn:microsoft.com/office/officeart/2005/8/layout/hierarchy1"/>
    <dgm:cxn modelId="{B806DAF7-E03A-40C7-BC18-A9EC1294734B}" type="presParOf" srcId="{86F4B7B3-2CC9-4C7E-A8D5-2B1DDBC46BBA}" destId="{892DEBEE-BFAA-45A6-BA8E-4641747DF09D}" srcOrd="0" destOrd="0" presId="urn:microsoft.com/office/officeart/2005/8/layout/hierarchy1"/>
    <dgm:cxn modelId="{76EC2848-988A-4D2F-9447-3A20CFE6F69B}" type="presParOf" srcId="{86F4B7B3-2CC9-4C7E-A8D5-2B1DDBC46BBA}" destId="{241F5671-2A6A-4B27-9357-9692BA3BC8DC}" srcOrd="1" destOrd="0" presId="urn:microsoft.com/office/officeart/2005/8/layout/hierarchy1"/>
    <dgm:cxn modelId="{4B20EE7F-2DE1-4292-A91B-BBA4BD924F07}" type="presParOf" srcId="{241F5671-2A6A-4B27-9357-9692BA3BC8DC}" destId="{AC15A0BC-1C12-4FAC-BB95-566855BF6D72}" srcOrd="0" destOrd="0" presId="urn:microsoft.com/office/officeart/2005/8/layout/hierarchy1"/>
    <dgm:cxn modelId="{77F90FF2-5A83-4D0B-A142-C2C4DD86A500}" type="presParOf" srcId="{AC15A0BC-1C12-4FAC-BB95-566855BF6D72}" destId="{BBA980BC-0DEF-4315-B372-0D637E08F980}" srcOrd="0" destOrd="0" presId="urn:microsoft.com/office/officeart/2005/8/layout/hierarchy1"/>
    <dgm:cxn modelId="{0957BC97-C770-4101-BF3D-195A97C8BE86}" type="presParOf" srcId="{AC15A0BC-1C12-4FAC-BB95-566855BF6D72}" destId="{CD37E293-D19D-44E7-A08E-9C5856BAD1CF}" srcOrd="1" destOrd="0" presId="urn:microsoft.com/office/officeart/2005/8/layout/hierarchy1"/>
    <dgm:cxn modelId="{31947DF7-3983-41C2-8792-2E3A9F194D9A}" type="presParOf" srcId="{241F5671-2A6A-4B27-9357-9692BA3BC8DC}" destId="{C422AA2E-2A75-4EA0-9339-2561CBA925FC}" srcOrd="1" destOrd="0" presId="urn:microsoft.com/office/officeart/2005/8/layout/hierarchy1"/>
    <dgm:cxn modelId="{209AF79C-F807-401D-BD17-FFAF8F56A077}" type="presParOf" srcId="{C422AA2E-2A75-4EA0-9339-2561CBA925FC}" destId="{0CDDEEE0-62FD-49EE-B048-23A4D3974448}" srcOrd="0" destOrd="0" presId="urn:microsoft.com/office/officeart/2005/8/layout/hierarchy1"/>
    <dgm:cxn modelId="{914508FC-F01E-4C3B-AFD6-48EFAF79788C}" type="presParOf" srcId="{C422AA2E-2A75-4EA0-9339-2561CBA925FC}" destId="{90E05E45-7005-4139-9D6A-6869811CE212}" srcOrd="1" destOrd="0" presId="urn:microsoft.com/office/officeart/2005/8/layout/hierarchy1"/>
    <dgm:cxn modelId="{85474179-4E85-40FC-9FFF-B882049C7C1A}" type="presParOf" srcId="{90E05E45-7005-4139-9D6A-6869811CE212}" destId="{3283BE2E-6E38-4426-B121-4009059CBEE0}" srcOrd="0" destOrd="0" presId="urn:microsoft.com/office/officeart/2005/8/layout/hierarchy1"/>
    <dgm:cxn modelId="{5E166C9A-0ACF-4126-880C-D88110E98C78}" type="presParOf" srcId="{3283BE2E-6E38-4426-B121-4009059CBEE0}" destId="{20EDA999-3599-4A22-9682-D2B8D25AD836}" srcOrd="0" destOrd="0" presId="urn:microsoft.com/office/officeart/2005/8/layout/hierarchy1"/>
    <dgm:cxn modelId="{2398D720-0D4A-4F1B-8627-DBF8D99A39D1}" type="presParOf" srcId="{3283BE2E-6E38-4426-B121-4009059CBEE0}" destId="{01DECD89-61C7-4245-B1C8-FFA9D3AD3219}" srcOrd="1" destOrd="0" presId="urn:microsoft.com/office/officeart/2005/8/layout/hierarchy1"/>
    <dgm:cxn modelId="{7AB2B28B-8DDD-4069-90C2-6FFF2536ED3A}" type="presParOf" srcId="{90E05E45-7005-4139-9D6A-6869811CE212}" destId="{C213DB8C-7840-448C-85CB-A34F06CBF329}" srcOrd="1" destOrd="0" presId="urn:microsoft.com/office/officeart/2005/8/layout/hierarchy1"/>
    <dgm:cxn modelId="{473B9EDE-BD41-4739-8E9C-2F2499558DF2}" type="presParOf" srcId="{C213DB8C-7840-448C-85CB-A34F06CBF329}" destId="{0E6CB723-7589-4C8D-8EE8-8B6AAD2F30DA}" srcOrd="0" destOrd="0" presId="urn:microsoft.com/office/officeart/2005/8/layout/hierarchy1"/>
    <dgm:cxn modelId="{4A9318E5-6744-48BE-BF4A-8AD3BB2B80DF}" type="presParOf" srcId="{C213DB8C-7840-448C-85CB-A34F06CBF329}" destId="{D1F6362B-3BD1-49A8-B76B-3A91A580C4DE}" srcOrd="1" destOrd="0" presId="urn:microsoft.com/office/officeart/2005/8/layout/hierarchy1"/>
    <dgm:cxn modelId="{06E25050-3009-455D-B138-05AD4513B344}" type="presParOf" srcId="{D1F6362B-3BD1-49A8-B76B-3A91A580C4DE}" destId="{B36C5BA9-7580-4C2E-93D2-4F87ED485154}" srcOrd="0" destOrd="0" presId="urn:microsoft.com/office/officeart/2005/8/layout/hierarchy1"/>
    <dgm:cxn modelId="{EFF0A458-BBC8-4961-9C35-2FEC1831264F}" type="presParOf" srcId="{B36C5BA9-7580-4C2E-93D2-4F87ED485154}" destId="{3EE3052D-5A74-4034-A736-94141DF59CBE}" srcOrd="0" destOrd="0" presId="urn:microsoft.com/office/officeart/2005/8/layout/hierarchy1"/>
    <dgm:cxn modelId="{6967BC0E-4FB2-4D13-8340-70D42E2672A1}" type="presParOf" srcId="{B36C5BA9-7580-4C2E-93D2-4F87ED485154}" destId="{7ABB2658-3D84-43C0-9ED2-77F1D4A2DECC}" srcOrd="1" destOrd="0" presId="urn:microsoft.com/office/officeart/2005/8/layout/hierarchy1"/>
    <dgm:cxn modelId="{1547FCC8-A0A0-4ECA-9159-B6AC5E8D0AF9}" type="presParOf" srcId="{D1F6362B-3BD1-49A8-B76B-3A91A580C4DE}" destId="{C228CA32-98FF-4D91-B773-F4D3D5C4E4C3}" srcOrd="1" destOrd="0" presId="urn:microsoft.com/office/officeart/2005/8/layout/hierarchy1"/>
    <dgm:cxn modelId="{4234D086-B2BD-44CE-BC5B-F08234F44755}" type="presParOf" srcId="{C213DB8C-7840-448C-85CB-A34F06CBF329}" destId="{046E8AE4-C60F-4C17-A5A6-03BE76778B32}" srcOrd="2" destOrd="0" presId="urn:microsoft.com/office/officeart/2005/8/layout/hierarchy1"/>
    <dgm:cxn modelId="{DCC293BB-2A2A-48D4-967A-691EC3E5C694}" type="presParOf" srcId="{C213DB8C-7840-448C-85CB-A34F06CBF329}" destId="{D7333CDA-4FB1-4F0F-AC2C-7319122BA12C}" srcOrd="3" destOrd="0" presId="urn:microsoft.com/office/officeart/2005/8/layout/hierarchy1"/>
    <dgm:cxn modelId="{6E7ED49F-60E5-4957-A323-C7436C3E6DD3}" type="presParOf" srcId="{D7333CDA-4FB1-4F0F-AC2C-7319122BA12C}" destId="{89D8830E-D652-4789-9C31-F92E566663F2}" srcOrd="0" destOrd="0" presId="urn:microsoft.com/office/officeart/2005/8/layout/hierarchy1"/>
    <dgm:cxn modelId="{B6B0CBB1-42EF-4382-9BDC-4BC3EF4B7013}" type="presParOf" srcId="{89D8830E-D652-4789-9C31-F92E566663F2}" destId="{E55C031A-98EE-4CCE-8FEB-AC0B12CA4AC9}" srcOrd="0" destOrd="0" presId="urn:microsoft.com/office/officeart/2005/8/layout/hierarchy1"/>
    <dgm:cxn modelId="{5BBB6DE2-A0B0-4549-8A4D-33996530E086}" type="presParOf" srcId="{89D8830E-D652-4789-9C31-F92E566663F2}" destId="{A30AE037-3D33-4E9A-86E1-8A1CB99724FD}" srcOrd="1" destOrd="0" presId="urn:microsoft.com/office/officeart/2005/8/layout/hierarchy1"/>
    <dgm:cxn modelId="{7DC7AF9D-C977-4C43-8146-EE8AF455DF4D}" type="presParOf" srcId="{D7333CDA-4FB1-4F0F-AC2C-7319122BA12C}" destId="{8CAA04E7-4DC4-4C17-803C-4976C73026C8}" srcOrd="1" destOrd="0" presId="urn:microsoft.com/office/officeart/2005/8/layout/hierarchy1"/>
    <dgm:cxn modelId="{E86D49DD-EC1C-44FF-A0C4-01E26F3AF5D6}" type="presParOf" srcId="{C213DB8C-7840-448C-85CB-A34F06CBF329}" destId="{8061061D-13A9-49A8-B8BD-47BC3897B1AA}" srcOrd="4" destOrd="0" presId="urn:microsoft.com/office/officeart/2005/8/layout/hierarchy1"/>
    <dgm:cxn modelId="{9E876022-95D5-4377-9FC6-49D3F4B26400}" type="presParOf" srcId="{C213DB8C-7840-448C-85CB-A34F06CBF329}" destId="{F5590DE9-6FF4-4E55-92D2-843EF95037D3}" srcOrd="5" destOrd="0" presId="urn:microsoft.com/office/officeart/2005/8/layout/hierarchy1"/>
    <dgm:cxn modelId="{04CBBF87-6846-4C6E-A31D-C127DBD1AC01}" type="presParOf" srcId="{F5590DE9-6FF4-4E55-92D2-843EF95037D3}" destId="{0AFE371B-458B-4AC9-A16D-2ED8D748430F}" srcOrd="0" destOrd="0" presId="urn:microsoft.com/office/officeart/2005/8/layout/hierarchy1"/>
    <dgm:cxn modelId="{FF04B6E9-1904-4E30-B058-450CFB1E69E0}" type="presParOf" srcId="{0AFE371B-458B-4AC9-A16D-2ED8D748430F}" destId="{5CE91D70-1B58-444E-A3BF-FBB89F014F41}" srcOrd="0" destOrd="0" presId="urn:microsoft.com/office/officeart/2005/8/layout/hierarchy1"/>
    <dgm:cxn modelId="{7CE68142-AEDE-4BF7-BD87-D1D35430BF44}" type="presParOf" srcId="{0AFE371B-458B-4AC9-A16D-2ED8D748430F}" destId="{5C8E36D9-0591-4994-8D5A-A600669758B7}" srcOrd="1" destOrd="0" presId="urn:microsoft.com/office/officeart/2005/8/layout/hierarchy1"/>
    <dgm:cxn modelId="{E1D65680-2A39-453E-9BDD-7172508CC4A3}" type="presParOf" srcId="{F5590DE9-6FF4-4E55-92D2-843EF95037D3}" destId="{B0796428-D0D7-42C0-8DBD-EB26433F74B8}" srcOrd="1" destOrd="0" presId="urn:microsoft.com/office/officeart/2005/8/layout/hierarchy1"/>
    <dgm:cxn modelId="{C40F281B-B8D2-409A-8742-F143C55B772E}" type="presParOf" srcId="{C422AA2E-2A75-4EA0-9339-2561CBA925FC}" destId="{014FFEDC-829F-417B-BD9C-9C1EC1B0D338}" srcOrd="2" destOrd="0" presId="urn:microsoft.com/office/officeart/2005/8/layout/hierarchy1"/>
    <dgm:cxn modelId="{929F9DE0-0574-4958-8A42-AA705FB27940}" type="presParOf" srcId="{C422AA2E-2A75-4EA0-9339-2561CBA925FC}" destId="{0C210E80-F526-497B-9883-15C721F529A7}" srcOrd="3" destOrd="0" presId="urn:microsoft.com/office/officeart/2005/8/layout/hierarchy1"/>
    <dgm:cxn modelId="{B042EF5E-56B1-476D-A4F8-3B132610F661}" type="presParOf" srcId="{0C210E80-F526-497B-9883-15C721F529A7}" destId="{37DF0461-917D-4AF9-83CA-7D754BF87A19}" srcOrd="0" destOrd="0" presId="urn:microsoft.com/office/officeart/2005/8/layout/hierarchy1"/>
    <dgm:cxn modelId="{01CDA115-B21F-4EA7-92C5-88082CBBBD3F}" type="presParOf" srcId="{37DF0461-917D-4AF9-83CA-7D754BF87A19}" destId="{734A7315-17E3-42EF-AE5F-3B596BA567AE}" srcOrd="0" destOrd="0" presId="urn:microsoft.com/office/officeart/2005/8/layout/hierarchy1"/>
    <dgm:cxn modelId="{BE2DEA27-5998-4B7D-A453-53FDA43EF200}" type="presParOf" srcId="{37DF0461-917D-4AF9-83CA-7D754BF87A19}" destId="{7E194BC3-46F6-4521-B0DA-CDE8DF8DCF78}" srcOrd="1" destOrd="0" presId="urn:microsoft.com/office/officeart/2005/8/layout/hierarchy1"/>
    <dgm:cxn modelId="{E3B7FB3F-283E-47A8-9A7E-E75862E4489D}" type="presParOf" srcId="{0C210E80-F526-497B-9883-15C721F529A7}" destId="{E0110D0B-CC4E-403A-8269-A4976F65414A}" srcOrd="1" destOrd="0" presId="urn:microsoft.com/office/officeart/2005/8/layout/hierarchy1"/>
    <dgm:cxn modelId="{25523E81-8D89-4360-B664-49BF042343E1}" type="presParOf" srcId="{C422AA2E-2A75-4EA0-9339-2561CBA925FC}" destId="{E26C73DB-F3DC-4EFA-B905-5491CBAE48B3}" srcOrd="4" destOrd="0" presId="urn:microsoft.com/office/officeart/2005/8/layout/hierarchy1"/>
    <dgm:cxn modelId="{03E29CB9-5475-492C-ACE7-77734A2AA291}" type="presParOf" srcId="{C422AA2E-2A75-4EA0-9339-2561CBA925FC}" destId="{6650C030-EA50-484F-9C9C-814AECE5F149}" srcOrd="5" destOrd="0" presId="urn:microsoft.com/office/officeart/2005/8/layout/hierarchy1"/>
    <dgm:cxn modelId="{87A60273-6EF9-4EC0-B930-68BE76A8A647}" type="presParOf" srcId="{6650C030-EA50-484F-9C9C-814AECE5F149}" destId="{3F49A0F7-D020-4CFE-B5E0-3F9ECBC973B3}" srcOrd="0" destOrd="0" presId="urn:microsoft.com/office/officeart/2005/8/layout/hierarchy1"/>
    <dgm:cxn modelId="{261A7DC1-78EB-427F-9F1E-22502E0C8863}" type="presParOf" srcId="{3F49A0F7-D020-4CFE-B5E0-3F9ECBC973B3}" destId="{C1DC3217-3981-49D5-BEC8-C6D54F1F17CA}" srcOrd="0" destOrd="0" presId="urn:microsoft.com/office/officeart/2005/8/layout/hierarchy1"/>
    <dgm:cxn modelId="{0F06A33E-BD8C-4D4B-A2FF-C55AB4EC6B40}" type="presParOf" srcId="{3F49A0F7-D020-4CFE-B5E0-3F9ECBC973B3}" destId="{8AFE8EDF-DE11-4831-9421-69C04A79E4A2}" srcOrd="1" destOrd="0" presId="urn:microsoft.com/office/officeart/2005/8/layout/hierarchy1"/>
    <dgm:cxn modelId="{7FFF6C2E-32E7-4C5A-AE48-7D966E2C2B02}" type="presParOf" srcId="{6650C030-EA50-484F-9C9C-814AECE5F149}" destId="{753BA6C5-D6AC-4FEA-B350-9DF20A759E12}" srcOrd="1" destOrd="0" presId="urn:microsoft.com/office/officeart/2005/8/layout/hierarchy1"/>
    <dgm:cxn modelId="{DB471A4F-AD33-448A-8FF5-E71A580BB10F}" type="presParOf" srcId="{86F4B7B3-2CC9-4C7E-A8D5-2B1DDBC46BBA}" destId="{06C24FAD-EFF4-478B-90A3-81966712ABE0}" srcOrd="2" destOrd="0" presId="urn:microsoft.com/office/officeart/2005/8/layout/hierarchy1"/>
    <dgm:cxn modelId="{B952827B-903C-492B-930C-455122EC6C90}" type="presParOf" srcId="{86F4B7B3-2CC9-4C7E-A8D5-2B1DDBC46BBA}" destId="{78745E0A-7DB6-4294-898C-03D1C0792286}" srcOrd="3" destOrd="0" presId="urn:microsoft.com/office/officeart/2005/8/layout/hierarchy1"/>
    <dgm:cxn modelId="{6DA20FBA-C0D3-4C18-BACA-FD2DF96F2469}" type="presParOf" srcId="{78745E0A-7DB6-4294-898C-03D1C0792286}" destId="{E60A3B86-F5FD-4CDB-9A15-EB5B6BB625C4}" srcOrd="0" destOrd="0" presId="urn:microsoft.com/office/officeart/2005/8/layout/hierarchy1"/>
    <dgm:cxn modelId="{86FD7796-B32C-470D-BE21-283DBEB37407}" type="presParOf" srcId="{E60A3B86-F5FD-4CDB-9A15-EB5B6BB625C4}" destId="{22717AD0-0CBE-4951-A4C7-A1B952C3CF00}" srcOrd="0" destOrd="0" presId="urn:microsoft.com/office/officeart/2005/8/layout/hierarchy1"/>
    <dgm:cxn modelId="{C5105376-8036-4B3D-9D1B-A3955401F019}" type="presParOf" srcId="{E60A3B86-F5FD-4CDB-9A15-EB5B6BB625C4}" destId="{8AF2AAF5-BE6B-4DE5-AC8A-B2F44EAABCB3}" srcOrd="1" destOrd="0" presId="urn:microsoft.com/office/officeart/2005/8/layout/hierarchy1"/>
    <dgm:cxn modelId="{4F803F0A-653B-4AA1-A7CC-AE4DAA56A6B2}" type="presParOf" srcId="{78745E0A-7DB6-4294-898C-03D1C0792286}" destId="{071D437E-AFA2-4D69-B702-1BBE6EA0F789}" srcOrd="1" destOrd="0" presId="urn:microsoft.com/office/officeart/2005/8/layout/hierarchy1"/>
    <dgm:cxn modelId="{34A300A8-5C79-4936-A1F5-376611B47641}" type="presParOf" srcId="{86F4B7B3-2CC9-4C7E-A8D5-2B1DDBC46BBA}" destId="{A79D1947-A497-4D0C-AC50-48C8B99FED17}" srcOrd="4" destOrd="0" presId="urn:microsoft.com/office/officeart/2005/8/layout/hierarchy1"/>
    <dgm:cxn modelId="{1F84ADAE-FDD9-4C71-9479-565ACA0EA47F}" type="presParOf" srcId="{86F4B7B3-2CC9-4C7E-A8D5-2B1DDBC46BBA}" destId="{B7727FE4-4DE3-4444-87DE-3A63F53D28EF}" srcOrd="5" destOrd="0" presId="urn:microsoft.com/office/officeart/2005/8/layout/hierarchy1"/>
    <dgm:cxn modelId="{0947283F-262A-4DDA-8146-EBEF8726A262}" type="presParOf" srcId="{B7727FE4-4DE3-4444-87DE-3A63F53D28EF}" destId="{06D6B448-EB07-45AE-9B37-7782E1492DE3}" srcOrd="0" destOrd="0" presId="urn:microsoft.com/office/officeart/2005/8/layout/hierarchy1"/>
    <dgm:cxn modelId="{793E244E-B1EF-4927-99CF-190A18AB3A09}" type="presParOf" srcId="{06D6B448-EB07-45AE-9B37-7782E1492DE3}" destId="{6CB346BE-44CD-4AF1-A204-E6649D245D74}" srcOrd="0" destOrd="0" presId="urn:microsoft.com/office/officeart/2005/8/layout/hierarchy1"/>
    <dgm:cxn modelId="{B6FDF4AE-8177-450C-BD66-3577AD6DE60D}" type="presParOf" srcId="{06D6B448-EB07-45AE-9B37-7782E1492DE3}" destId="{FDED7C88-E0B6-40BD-B9B5-0FD49DD15107}" srcOrd="1" destOrd="0" presId="urn:microsoft.com/office/officeart/2005/8/layout/hierarchy1"/>
    <dgm:cxn modelId="{E9C0E3EF-581D-4622-A1DF-6F6DE776B55D}" type="presParOf" srcId="{B7727FE4-4DE3-4444-87DE-3A63F53D28EF}" destId="{D1D7C725-5759-4742-9C3F-0ABC50FB2A9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FF53A8-760A-44CD-86DA-42AED9E2AD0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8E85CA4-01AB-4400-8F12-DEE85088C084}">
      <dgm:prSet phldrT="[Text]"/>
      <dgm:spPr/>
      <dgm:t>
        <a:bodyPr/>
        <a:lstStyle/>
        <a:p>
          <a:r>
            <a:rPr lang="en-US" u="sng" dirty="0"/>
            <a:t>Measure Savings:</a:t>
          </a:r>
          <a:r>
            <a:rPr lang="en-US" dirty="0"/>
            <a:t> </a:t>
          </a:r>
          <a:br>
            <a:rPr lang="en-US" dirty="0"/>
          </a:br>
          <a:r>
            <a:rPr lang="en-US" dirty="0"/>
            <a:t>Pump energy management </a:t>
          </a:r>
          <a:br>
            <a:rPr lang="en-US" dirty="0"/>
          </a:br>
          <a:r>
            <a:rPr lang="en-US" dirty="0"/>
            <a:t>(% of end-use)</a:t>
          </a:r>
        </a:p>
      </dgm:t>
    </dgm:pt>
    <dgm:pt modelId="{2C945307-F76B-4402-A3B4-4FE5D44A0CD8}" type="parTrans" cxnId="{B7F04F89-AB61-41F3-A72F-78998D47B82E}">
      <dgm:prSet/>
      <dgm:spPr/>
      <dgm:t>
        <a:bodyPr/>
        <a:lstStyle/>
        <a:p>
          <a:endParaRPr lang="en-US"/>
        </a:p>
      </dgm:t>
    </dgm:pt>
    <dgm:pt modelId="{B62EB589-2AD1-40C4-BA47-592D14726D0C}" type="sibTrans" cxnId="{B7F04F89-AB61-41F3-A72F-78998D47B82E}">
      <dgm:prSet/>
      <dgm:spPr/>
      <dgm:t>
        <a:bodyPr/>
        <a:lstStyle/>
        <a:p>
          <a:endParaRPr lang="en-US"/>
        </a:p>
      </dgm:t>
    </dgm:pt>
    <dgm:pt modelId="{948967EA-D0C1-4A23-B128-DA68AAB850FD}">
      <dgm:prSet phldrT="[Text]"/>
      <dgm:spPr/>
      <dgm:t>
        <a:bodyPr/>
        <a:lstStyle/>
        <a:p>
          <a:r>
            <a:rPr lang="en-US" dirty="0"/>
            <a:t>% Savings</a:t>
          </a:r>
        </a:p>
      </dgm:t>
    </dgm:pt>
    <dgm:pt modelId="{2D063670-B946-4C67-9DBE-EFE1400C11DD}" type="parTrans" cxnId="{9ECA8BE7-DE72-4A80-876B-CED2B5E9F9ED}">
      <dgm:prSet/>
      <dgm:spPr/>
      <dgm:t>
        <a:bodyPr/>
        <a:lstStyle/>
        <a:p>
          <a:endParaRPr lang="en-US"/>
        </a:p>
      </dgm:t>
    </dgm:pt>
    <dgm:pt modelId="{7D901DAA-D35A-43EF-B676-104E78C25DCF}" type="sibTrans" cxnId="{9ECA8BE7-DE72-4A80-876B-CED2B5E9F9ED}">
      <dgm:prSet/>
      <dgm:spPr/>
      <dgm:t>
        <a:bodyPr/>
        <a:lstStyle/>
        <a:p>
          <a:endParaRPr lang="en-US"/>
        </a:p>
      </dgm:t>
    </dgm:pt>
    <dgm:pt modelId="{6BA32FE0-F247-44E2-AA03-84DDF7AABA64}">
      <dgm:prSet phldrT="[Text]"/>
      <dgm:spPr/>
      <dgm:t>
        <a:bodyPr/>
        <a:lstStyle/>
        <a:p>
          <a:r>
            <a:rPr lang="en-US" dirty="0"/>
            <a:t>Applicability (%)</a:t>
          </a:r>
        </a:p>
      </dgm:t>
    </dgm:pt>
    <dgm:pt modelId="{09EF89C3-293B-4556-9715-CF2D9F749DA1}" type="parTrans" cxnId="{6D856083-0338-48AA-8631-734E1DE46D8F}">
      <dgm:prSet/>
      <dgm:spPr/>
      <dgm:t>
        <a:bodyPr/>
        <a:lstStyle/>
        <a:p>
          <a:endParaRPr lang="en-US"/>
        </a:p>
      </dgm:t>
    </dgm:pt>
    <dgm:pt modelId="{F6BE2B52-D54E-47F7-BF52-7A75B633E3F5}" type="sibTrans" cxnId="{6D856083-0338-48AA-8631-734E1DE46D8F}">
      <dgm:prSet/>
      <dgm:spPr/>
      <dgm:t>
        <a:bodyPr/>
        <a:lstStyle/>
        <a:p>
          <a:endParaRPr lang="en-US"/>
        </a:p>
      </dgm:t>
    </dgm:pt>
    <dgm:pt modelId="{3DBDC0B1-D844-4563-9E56-C31ECF9AC59C}">
      <dgm:prSet phldrT="[Text]"/>
      <dgm:spPr/>
      <dgm:t>
        <a:bodyPr/>
        <a:lstStyle/>
        <a:p>
          <a:r>
            <a:rPr lang="en-US" dirty="0"/>
            <a:t>Achievability (%)</a:t>
          </a:r>
        </a:p>
      </dgm:t>
    </dgm:pt>
    <dgm:pt modelId="{3A3031AA-01B5-40AB-A73E-863C7E0C46C5}" type="parTrans" cxnId="{43976555-07DD-4EF3-B5CE-1D4C08B832CF}">
      <dgm:prSet/>
      <dgm:spPr/>
      <dgm:t>
        <a:bodyPr/>
        <a:lstStyle/>
        <a:p>
          <a:endParaRPr lang="en-US"/>
        </a:p>
      </dgm:t>
    </dgm:pt>
    <dgm:pt modelId="{4E235590-48A5-4DAE-A029-3E4E158C1524}" type="sibTrans" cxnId="{43976555-07DD-4EF3-B5CE-1D4C08B832CF}">
      <dgm:prSet/>
      <dgm:spPr/>
      <dgm:t>
        <a:bodyPr/>
        <a:lstStyle/>
        <a:p>
          <a:endParaRPr lang="en-US"/>
        </a:p>
      </dgm:t>
    </dgm:pt>
    <dgm:pt modelId="{741CA001-58D6-471F-BF15-B68BA64E6513}">
      <dgm:prSet phldrT="[Text]"/>
      <dgm:spPr/>
      <dgm:t>
        <a:bodyPr/>
        <a:lstStyle/>
        <a:p>
          <a:r>
            <a:rPr lang="en-US" dirty="0"/>
            <a:t>Inventory Factor (%)</a:t>
          </a:r>
        </a:p>
      </dgm:t>
    </dgm:pt>
    <dgm:pt modelId="{50805809-D105-48CB-8A20-21156237E605}" type="parTrans" cxnId="{54A09CEA-AEE6-4CFA-BD02-42D8E319BC59}">
      <dgm:prSet/>
      <dgm:spPr/>
      <dgm:t>
        <a:bodyPr/>
        <a:lstStyle/>
        <a:p>
          <a:endParaRPr lang="en-US"/>
        </a:p>
      </dgm:t>
    </dgm:pt>
    <dgm:pt modelId="{B6F12066-8669-4F0C-B45F-CE4E94084898}" type="sibTrans" cxnId="{54A09CEA-AEE6-4CFA-BD02-42D8E319BC59}">
      <dgm:prSet/>
      <dgm:spPr/>
      <dgm:t>
        <a:bodyPr/>
        <a:lstStyle/>
        <a:p>
          <a:endParaRPr lang="en-US"/>
        </a:p>
      </dgm:t>
    </dgm:pt>
    <dgm:pt modelId="{B6F8B61F-02D8-4862-B7C7-F5C97BE1A9E0}" type="pres">
      <dgm:prSet presAssocID="{4CFF53A8-760A-44CD-86DA-42AED9E2AD05}" presName="hierChild1" presStyleCnt="0">
        <dgm:presLayoutVars>
          <dgm:chPref val="1"/>
          <dgm:dir/>
          <dgm:animOne val="branch"/>
          <dgm:animLvl val="lvl"/>
          <dgm:resizeHandles/>
        </dgm:presLayoutVars>
      </dgm:prSet>
      <dgm:spPr/>
    </dgm:pt>
    <dgm:pt modelId="{25116FEB-EA67-4567-B9EB-7C4F04F23420}" type="pres">
      <dgm:prSet presAssocID="{C8E85CA4-01AB-4400-8F12-DEE85088C084}" presName="hierRoot1" presStyleCnt="0"/>
      <dgm:spPr/>
    </dgm:pt>
    <dgm:pt modelId="{4DAF9257-FF18-48EC-BC4C-457D448F9DF4}" type="pres">
      <dgm:prSet presAssocID="{C8E85CA4-01AB-4400-8F12-DEE85088C084}" presName="composite" presStyleCnt="0"/>
      <dgm:spPr/>
    </dgm:pt>
    <dgm:pt modelId="{7F773FE7-1BBE-44AA-B76F-DCCB081AD036}" type="pres">
      <dgm:prSet presAssocID="{C8E85CA4-01AB-4400-8F12-DEE85088C084}" presName="background" presStyleLbl="node0" presStyleIdx="0" presStyleCnt="1"/>
      <dgm:spPr>
        <a:noFill/>
        <a:ln>
          <a:noFill/>
        </a:ln>
      </dgm:spPr>
    </dgm:pt>
    <dgm:pt modelId="{72B36B2E-3F78-47C3-AA1B-96FCF3A7CA2C}" type="pres">
      <dgm:prSet presAssocID="{C8E85CA4-01AB-4400-8F12-DEE85088C084}" presName="text" presStyleLbl="fgAcc0" presStyleIdx="0" presStyleCnt="1">
        <dgm:presLayoutVars>
          <dgm:chPref val="3"/>
        </dgm:presLayoutVars>
      </dgm:prSet>
      <dgm:spPr/>
    </dgm:pt>
    <dgm:pt modelId="{86F4B7B3-2CC9-4C7E-A8D5-2B1DDBC46BBA}" type="pres">
      <dgm:prSet presAssocID="{C8E85CA4-01AB-4400-8F12-DEE85088C084}" presName="hierChild2" presStyleCnt="0"/>
      <dgm:spPr/>
    </dgm:pt>
    <dgm:pt modelId="{2A0FAE9D-19A5-48A8-8F5F-FC43C4E6B49E}" type="pres">
      <dgm:prSet presAssocID="{2D063670-B946-4C67-9DBE-EFE1400C11DD}" presName="Name10" presStyleLbl="parChTrans1D2" presStyleIdx="0" presStyleCnt="4"/>
      <dgm:spPr/>
    </dgm:pt>
    <dgm:pt modelId="{74A6AE1E-104B-4D1F-9174-328C971C3275}" type="pres">
      <dgm:prSet presAssocID="{948967EA-D0C1-4A23-B128-DA68AAB850FD}" presName="hierRoot2" presStyleCnt="0"/>
      <dgm:spPr/>
    </dgm:pt>
    <dgm:pt modelId="{16D0ED48-E7FF-4F57-8DD6-5DC2E9239925}" type="pres">
      <dgm:prSet presAssocID="{948967EA-D0C1-4A23-B128-DA68AAB850FD}" presName="composite2" presStyleCnt="0"/>
      <dgm:spPr/>
    </dgm:pt>
    <dgm:pt modelId="{1D44B84D-9A4F-4D76-A631-C07AA2C3EF64}" type="pres">
      <dgm:prSet presAssocID="{948967EA-D0C1-4A23-B128-DA68AAB850FD}" presName="background2" presStyleLbl="node2" presStyleIdx="0" presStyleCnt="4"/>
      <dgm:spPr>
        <a:noFill/>
        <a:ln>
          <a:noFill/>
        </a:ln>
      </dgm:spPr>
    </dgm:pt>
    <dgm:pt modelId="{6DAC451F-4B76-4CF0-86E4-94723E310A2E}" type="pres">
      <dgm:prSet presAssocID="{948967EA-D0C1-4A23-B128-DA68AAB850FD}" presName="text2" presStyleLbl="fgAcc2" presStyleIdx="0" presStyleCnt="4">
        <dgm:presLayoutVars>
          <dgm:chPref val="3"/>
        </dgm:presLayoutVars>
      </dgm:prSet>
      <dgm:spPr/>
    </dgm:pt>
    <dgm:pt modelId="{F4C236E6-DC4E-4504-A4CC-1DA8E04D2210}" type="pres">
      <dgm:prSet presAssocID="{948967EA-D0C1-4A23-B128-DA68AAB850FD}" presName="hierChild3" presStyleCnt="0"/>
      <dgm:spPr/>
    </dgm:pt>
    <dgm:pt modelId="{014F94B4-174E-4BD5-B75F-1A91EAB8E5CE}" type="pres">
      <dgm:prSet presAssocID="{09EF89C3-293B-4556-9715-CF2D9F749DA1}" presName="Name10" presStyleLbl="parChTrans1D2" presStyleIdx="1" presStyleCnt="4"/>
      <dgm:spPr/>
    </dgm:pt>
    <dgm:pt modelId="{B0148019-B14A-4C0E-9C51-FF8EB8833E95}" type="pres">
      <dgm:prSet presAssocID="{6BA32FE0-F247-44E2-AA03-84DDF7AABA64}" presName="hierRoot2" presStyleCnt="0"/>
      <dgm:spPr/>
    </dgm:pt>
    <dgm:pt modelId="{CACCA3A9-DB52-4E68-AE20-BCC24178DF10}" type="pres">
      <dgm:prSet presAssocID="{6BA32FE0-F247-44E2-AA03-84DDF7AABA64}" presName="composite2" presStyleCnt="0"/>
      <dgm:spPr/>
    </dgm:pt>
    <dgm:pt modelId="{40232624-A512-48A5-9D4D-29F7C7D5EEC0}" type="pres">
      <dgm:prSet presAssocID="{6BA32FE0-F247-44E2-AA03-84DDF7AABA64}" presName="background2" presStyleLbl="node2" presStyleIdx="1" presStyleCnt="4"/>
      <dgm:spPr>
        <a:noFill/>
        <a:ln>
          <a:noFill/>
        </a:ln>
      </dgm:spPr>
    </dgm:pt>
    <dgm:pt modelId="{32A1ACB4-4B6F-40EC-A29F-08B02D051517}" type="pres">
      <dgm:prSet presAssocID="{6BA32FE0-F247-44E2-AA03-84DDF7AABA64}" presName="text2" presStyleLbl="fgAcc2" presStyleIdx="1" presStyleCnt="4">
        <dgm:presLayoutVars>
          <dgm:chPref val="3"/>
        </dgm:presLayoutVars>
      </dgm:prSet>
      <dgm:spPr/>
    </dgm:pt>
    <dgm:pt modelId="{C1DA11D0-D175-4F8D-AEE6-434C79DCED8A}" type="pres">
      <dgm:prSet presAssocID="{6BA32FE0-F247-44E2-AA03-84DDF7AABA64}" presName="hierChild3" presStyleCnt="0"/>
      <dgm:spPr/>
    </dgm:pt>
    <dgm:pt modelId="{3DC66D1F-0A4F-4AFC-B9DE-D4E14D570A4E}" type="pres">
      <dgm:prSet presAssocID="{3A3031AA-01B5-40AB-A73E-863C7E0C46C5}" presName="Name10" presStyleLbl="parChTrans1D2" presStyleIdx="2" presStyleCnt="4"/>
      <dgm:spPr/>
    </dgm:pt>
    <dgm:pt modelId="{290F6CF1-259F-458B-BBFC-60FB7D22F4E5}" type="pres">
      <dgm:prSet presAssocID="{3DBDC0B1-D844-4563-9E56-C31ECF9AC59C}" presName="hierRoot2" presStyleCnt="0"/>
      <dgm:spPr/>
    </dgm:pt>
    <dgm:pt modelId="{729B5E5C-2388-44B7-8CA0-313E270AA8C0}" type="pres">
      <dgm:prSet presAssocID="{3DBDC0B1-D844-4563-9E56-C31ECF9AC59C}" presName="composite2" presStyleCnt="0"/>
      <dgm:spPr/>
    </dgm:pt>
    <dgm:pt modelId="{27CAF893-675A-4B9B-B75B-4BAB9FEBDF1C}" type="pres">
      <dgm:prSet presAssocID="{3DBDC0B1-D844-4563-9E56-C31ECF9AC59C}" presName="background2" presStyleLbl="node2" presStyleIdx="2" presStyleCnt="4"/>
      <dgm:spPr>
        <a:noFill/>
        <a:ln>
          <a:noFill/>
        </a:ln>
      </dgm:spPr>
    </dgm:pt>
    <dgm:pt modelId="{DEAC8100-BFFA-4F78-9420-AFA0FB0368C9}" type="pres">
      <dgm:prSet presAssocID="{3DBDC0B1-D844-4563-9E56-C31ECF9AC59C}" presName="text2" presStyleLbl="fgAcc2" presStyleIdx="2" presStyleCnt="4">
        <dgm:presLayoutVars>
          <dgm:chPref val="3"/>
        </dgm:presLayoutVars>
      </dgm:prSet>
      <dgm:spPr/>
    </dgm:pt>
    <dgm:pt modelId="{7270D9D9-D78A-449C-A0C3-6708E44DC140}" type="pres">
      <dgm:prSet presAssocID="{3DBDC0B1-D844-4563-9E56-C31ECF9AC59C}" presName="hierChild3" presStyleCnt="0"/>
      <dgm:spPr/>
    </dgm:pt>
    <dgm:pt modelId="{0FC14057-5F9C-4CD6-AFA6-A7DDB3D14A42}" type="pres">
      <dgm:prSet presAssocID="{50805809-D105-48CB-8A20-21156237E605}" presName="Name10" presStyleLbl="parChTrans1D2" presStyleIdx="3" presStyleCnt="4"/>
      <dgm:spPr/>
    </dgm:pt>
    <dgm:pt modelId="{CB39FD59-E910-41B4-AD57-056F205E45D4}" type="pres">
      <dgm:prSet presAssocID="{741CA001-58D6-471F-BF15-B68BA64E6513}" presName="hierRoot2" presStyleCnt="0"/>
      <dgm:spPr/>
    </dgm:pt>
    <dgm:pt modelId="{127026E8-3ABD-4212-BAF7-447534CA8F6E}" type="pres">
      <dgm:prSet presAssocID="{741CA001-58D6-471F-BF15-B68BA64E6513}" presName="composite2" presStyleCnt="0"/>
      <dgm:spPr/>
    </dgm:pt>
    <dgm:pt modelId="{C3626BD3-3EDA-484C-BAF9-62646F077913}" type="pres">
      <dgm:prSet presAssocID="{741CA001-58D6-471F-BF15-B68BA64E6513}" presName="background2" presStyleLbl="node2" presStyleIdx="3" presStyleCnt="4"/>
      <dgm:spPr>
        <a:noFill/>
        <a:ln>
          <a:noFill/>
        </a:ln>
      </dgm:spPr>
    </dgm:pt>
    <dgm:pt modelId="{DAA40AC7-EA32-4990-A4DA-E0F637718DDD}" type="pres">
      <dgm:prSet presAssocID="{741CA001-58D6-471F-BF15-B68BA64E6513}" presName="text2" presStyleLbl="fgAcc2" presStyleIdx="3" presStyleCnt="4">
        <dgm:presLayoutVars>
          <dgm:chPref val="3"/>
        </dgm:presLayoutVars>
      </dgm:prSet>
      <dgm:spPr/>
    </dgm:pt>
    <dgm:pt modelId="{C8AC79DE-9F7E-48E0-958D-BAD64D7F8C21}" type="pres">
      <dgm:prSet presAssocID="{741CA001-58D6-471F-BF15-B68BA64E6513}" presName="hierChild3" presStyleCnt="0"/>
      <dgm:spPr/>
    </dgm:pt>
  </dgm:ptLst>
  <dgm:cxnLst>
    <dgm:cxn modelId="{43F4AD0A-E462-4A98-8B1C-A50DA264BB14}" type="presOf" srcId="{2D063670-B946-4C67-9DBE-EFE1400C11DD}" destId="{2A0FAE9D-19A5-48A8-8F5F-FC43C4E6B49E}" srcOrd="0" destOrd="0" presId="urn:microsoft.com/office/officeart/2005/8/layout/hierarchy1"/>
    <dgm:cxn modelId="{43976555-07DD-4EF3-B5CE-1D4C08B832CF}" srcId="{C8E85CA4-01AB-4400-8F12-DEE85088C084}" destId="{3DBDC0B1-D844-4563-9E56-C31ECF9AC59C}" srcOrd="2" destOrd="0" parTransId="{3A3031AA-01B5-40AB-A73E-863C7E0C46C5}" sibTransId="{4E235590-48A5-4DAE-A029-3E4E158C1524}"/>
    <dgm:cxn modelId="{FF20BC78-0C08-4B3C-9C04-43B5E8965D8C}" type="presOf" srcId="{09EF89C3-293B-4556-9715-CF2D9F749DA1}" destId="{014F94B4-174E-4BD5-B75F-1A91EAB8E5CE}" srcOrd="0" destOrd="0" presId="urn:microsoft.com/office/officeart/2005/8/layout/hierarchy1"/>
    <dgm:cxn modelId="{6D856083-0338-48AA-8631-734E1DE46D8F}" srcId="{C8E85CA4-01AB-4400-8F12-DEE85088C084}" destId="{6BA32FE0-F247-44E2-AA03-84DDF7AABA64}" srcOrd="1" destOrd="0" parTransId="{09EF89C3-293B-4556-9715-CF2D9F749DA1}" sibTransId="{F6BE2B52-D54E-47F7-BF52-7A75B633E3F5}"/>
    <dgm:cxn modelId="{B7F04F89-AB61-41F3-A72F-78998D47B82E}" srcId="{4CFF53A8-760A-44CD-86DA-42AED9E2AD05}" destId="{C8E85CA4-01AB-4400-8F12-DEE85088C084}" srcOrd="0" destOrd="0" parTransId="{2C945307-F76B-4402-A3B4-4FE5D44A0CD8}" sibTransId="{B62EB589-2AD1-40C4-BA47-592D14726D0C}"/>
    <dgm:cxn modelId="{F1055E8D-A543-45FA-AD95-08EEB4771375}" type="presOf" srcId="{741CA001-58D6-471F-BF15-B68BA64E6513}" destId="{DAA40AC7-EA32-4990-A4DA-E0F637718DDD}" srcOrd="0" destOrd="0" presId="urn:microsoft.com/office/officeart/2005/8/layout/hierarchy1"/>
    <dgm:cxn modelId="{F9565997-FBC2-45A0-9256-1F4700A075A1}" type="presOf" srcId="{4CFF53A8-760A-44CD-86DA-42AED9E2AD05}" destId="{B6F8B61F-02D8-4862-B7C7-F5C97BE1A9E0}" srcOrd="0" destOrd="0" presId="urn:microsoft.com/office/officeart/2005/8/layout/hierarchy1"/>
    <dgm:cxn modelId="{AF4FA5AC-0DA6-4BF0-83D7-D19BE4E1C5DD}" type="presOf" srcId="{948967EA-D0C1-4A23-B128-DA68AAB850FD}" destId="{6DAC451F-4B76-4CF0-86E4-94723E310A2E}" srcOrd="0" destOrd="0" presId="urn:microsoft.com/office/officeart/2005/8/layout/hierarchy1"/>
    <dgm:cxn modelId="{6461A0BE-067E-4A12-94E8-53F43AE7106E}" type="presOf" srcId="{3DBDC0B1-D844-4563-9E56-C31ECF9AC59C}" destId="{DEAC8100-BFFA-4F78-9420-AFA0FB0368C9}" srcOrd="0" destOrd="0" presId="urn:microsoft.com/office/officeart/2005/8/layout/hierarchy1"/>
    <dgm:cxn modelId="{EF8A77C8-2CCC-4C2C-ADA8-BE42D3146690}" type="presOf" srcId="{50805809-D105-48CB-8A20-21156237E605}" destId="{0FC14057-5F9C-4CD6-AFA6-A7DDB3D14A42}" srcOrd="0" destOrd="0" presId="urn:microsoft.com/office/officeart/2005/8/layout/hierarchy1"/>
    <dgm:cxn modelId="{8D6B2ED0-75CD-4FE4-8D31-78841D77D665}" type="presOf" srcId="{C8E85CA4-01AB-4400-8F12-DEE85088C084}" destId="{72B36B2E-3F78-47C3-AA1B-96FCF3A7CA2C}" srcOrd="0" destOrd="0" presId="urn:microsoft.com/office/officeart/2005/8/layout/hierarchy1"/>
    <dgm:cxn modelId="{0F177DD0-E6CE-4BD5-B102-52C3EA75B0A9}" type="presOf" srcId="{3A3031AA-01B5-40AB-A73E-863C7E0C46C5}" destId="{3DC66D1F-0A4F-4AFC-B9DE-D4E14D570A4E}" srcOrd="0" destOrd="0" presId="urn:microsoft.com/office/officeart/2005/8/layout/hierarchy1"/>
    <dgm:cxn modelId="{97F1A8D1-DF1A-416D-9E0A-5EE9F4AFF172}" type="presOf" srcId="{6BA32FE0-F247-44E2-AA03-84DDF7AABA64}" destId="{32A1ACB4-4B6F-40EC-A29F-08B02D051517}" srcOrd="0" destOrd="0" presId="urn:microsoft.com/office/officeart/2005/8/layout/hierarchy1"/>
    <dgm:cxn modelId="{9ECA8BE7-DE72-4A80-876B-CED2B5E9F9ED}" srcId="{C8E85CA4-01AB-4400-8F12-DEE85088C084}" destId="{948967EA-D0C1-4A23-B128-DA68AAB850FD}" srcOrd="0" destOrd="0" parTransId="{2D063670-B946-4C67-9DBE-EFE1400C11DD}" sibTransId="{7D901DAA-D35A-43EF-B676-104E78C25DCF}"/>
    <dgm:cxn modelId="{54A09CEA-AEE6-4CFA-BD02-42D8E319BC59}" srcId="{C8E85CA4-01AB-4400-8F12-DEE85088C084}" destId="{741CA001-58D6-471F-BF15-B68BA64E6513}" srcOrd="3" destOrd="0" parTransId="{50805809-D105-48CB-8A20-21156237E605}" sibTransId="{B6F12066-8669-4F0C-B45F-CE4E94084898}"/>
    <dgm:cxn modelId="{79B4C4FE-D8CA-4DD6-8C1E-1A232895AB7F}" type="presParOf" srcId="{B6F8B61F-02D8-4862-B7C7-F5C97BE1A9E0}" destId="{25116FEB-EA67-4567-B9EB-7C4F04F23420}" srcOrd="0" destOrd="0" presId="urn:microsoft.com/office/officeart/2005/8/layout/hierarchy1"/>
    <dgm:cxn modelId="{2EEA4B19-09C0-492F-8DB9-8EC427747A57}" type="presParOf" srcId="{25116FEB-EA67-4567-B9EB-7C4F04F23420}" destId="{4DAF9257-FF18-48EC-BC4C-457D448F9DF4}" srcOrd="0" destOrd="0" presId="urn:microsoft.com/office/officeart/2005/8/layout/hierarchy1"/>
    <dgm:cxn modelId="{7A19D4C4-A771-4066-83BF-E7F89F2B511F}" type="presParOf" srcId="{4DAF9257-FF18-48EC-BC4C-457D448F9DF4}" destId="{7F773FE7-1BBE-44AA-B76F-DCCB081AD036}" srcOrd="0" destOrd="0" presId="urn:microsoft.com/office/officeart/2005/8/layout/hierarchy1"/>
    <dgm:cxn modelId="{9273CA97-C1E0-4875-9C2E-39828C765135}" type="presParOf" srcId="{4DAF9257-FF18-48EC-BC4C-457D448F9DF4}" destId="{72B36B2E-3F78-47C3-AA1B-96FCF3A7CA2C}" srcOrd="1" destOrd="0" presId="urn:microsoft.com/office/officeart/2005/8/layout/hierarchy1"/>
    <dgm:cxn modelId="{0544E413-FFF3-458D-8D2C-59C2E06CDCF5}" type="presParOf" srcId="{25116FEB-EA67-4567-B9EB-7C4F04F23420}" destId="{86F4B7B3-2CC9-4C7E-A8D5-2B1DDBC46BBA}" srcOrd="1" destOrd="0" presId="urn:microsoft.com/office/officeart/2005/8/layout/hierarchy1"/>
    <dgm:cxn modelId="{D05E5521-78A7-404F-B123-19F2714F7A14}" type="presParOf" srcId="{86F4B7B3-2CC9-4C7E-A8D5-2B1DDBC46BBA}" destId="{2A0FAE9D-19A5-48A8-8F5F-FC43C4E6B49E}" srcOrd="0" destOrd="0" presId="urn:microsoft.com/office/officeart/2005/8/layout/hierarchy1"/>
    <dgm:cxn modelId="{ED6E2FFB-ACB3-4F8F-A879-D4174B591AB8}" type="presParOf" srcId="{86F4B7B3-2CC9-4C7E-A8D5-2B1DDBC46BBA}" destId="{74A6AE1E-104B-4D1F-9174-328C971C3275}" srcOrd="1" destOrd="0" presId="urn:microsoft.com/office/officeart/2005/8/layout/hierarchy1"/>
    <dgm:cxn modelId="{18665018-5EA9-4EA0-A8FB-E7804EF4BD81}" type="presParOf" srcId="{74A6AE1E-104B-4D1F-9174-328C971C3275}" destId="{16D0ED48-E7FF-4F57-8DD6-5DC2E9239925}" srcOrd="0" destOrd="0" presId="urn:microsoft.com/office/officeart/2005/8/layout/hierarchy1"/>
    <dgm:cxn modelId="{7BB7D22B-461C-49D3-B398-387DBEC32068}" type="presParOf" srcId="{16D0ED48-E7FF-4F57-8DD6-5DC2E9239925}" destId="{1D44B84D-9A4F-4D76-A631-C07AA2C3EF64}" srcOrd="0" destOrd="0" presId="urn:microsoft.com/office/officeart/2005/8/layout/hierarchy1"/>
    <dgm:cxn modelId="{B9989937-8761-43E5-A111-6BAF0169E8C7}" type="presParOf" srcId="{16D0ED48-E7FF-4F57-8DD6-5DC2E9239925}" destId="{6DAC451F-4B76-4CF0-86E4-94723E310A2E}" srcOrd="1" destOrd="0" presId="urn:microsoft.com/office/officeart/2005/8/layout/hierarchy1"/>
    <dgm:cxn modelId="{373089E6-3E26-48D9-8998-6D390AF9FA13}" type="presParOf" srcId="{74A6AE1E-104B-4D1F-9174-328C971C3275}" destId="{F4C236E6-DC4E-4504-A4CC-1DA8E04D2210}" srcOrd="1" destOrd="0" presId="urn:microsoft.com/office/officeart/2005/8/layout/hierarchy1"/>
    <dgm:cxn modelId="{B4C279C7-47EE-4C84-94B2-A380D62B4C1E}" type="presParOf" srcId="{86F4B7B3-2CC9-4C7E-A8D5-2B1DDBC46BBA}" destId="{014F94B4-174E-4BD5-B75F-1A91EAB8E5CE}" srcOrd="2" destOrd="0" presId="urn:microsoft.com/office/officeart/2005/8/layout/hierarchy1"/>
    <dgm:cxn modelId="{92B409C3-9ECD-4706-9321-0EC195D5AA99}" type="presParOf" srcId="{86F4B7B3-2CC9-4C7E-A8D5-2B1DDBC46BBA}" destId="{B0148019-B14A-4C0E-9C51-FF8EB8833E95}" srcOrd="3" destOrd="0" presId="urn:microsoft.com/office/officeart/2005/8/layout/hierarchy1"/>
    <dgm:cxn modelId="{EF816A15-6114-4182-AF49-E058D9014BFE}" type="presParOf" srcId="{B0148019-B14A-4C0E-9C51-FF8EB8833E95}" destId="{CACCA3A9-DB52-4E68-AE20-BCC24178DF10}" srcOrd="0" destOrd="0" presId="urn:microsoft.com/office/officeart/2005/8/layout/hierarchy1"/>
    <dgm:cxn modelId="{F9407CE2-E036-4E90-8CB2-5E649B3A531B}" type="presParOf" srcId="{CACCA3A9-DB52-4E68-AE20-BCC24178DF10}" destId="{40232624-A512-48A5-9D4D-29F7C7D5EEC0}" srcOrd="0" destOrd="0" presId="urn:microsoft.com/office/officeart/2005/8/layout/hierarchy1"/>
    <dgm:cxn modelId="{EC71575F-1930-48C3-BDF9-5DF2FF312C68}" type="presParOf" srcId="{CACCA3A9-DB52-4E68-AE20-BCC24178DF10}" destId="{32A1ACB4-4B6F-40EC-A29F-08B02D051517}" srcOrd="1" destOrd="0" presId="urn:microsoft.com/office/officeart/2005/8/layout/hierarchy1"/>
    <dgm:cxn modelId="{1FBC9862-7538-414E-9A6C-B0C0FB0111A6}" type="presParOf" srcId="{B0148019-B14A-4C0E-9C51-FF8EB8833E95}" destId="{C1DA11D0-D175-4F8D-AEE6-434C79DCED8A}" srcOrd="1" destOrd="0" presId="urn:microsoft.com/office/officeart/2005/8/layout/hierarchy1"/>
    <dgm:cxn modelId="{BE5C6BD0-FCD1-4948-B5DF-0AB004E56076}" type="presParOf" srcId="{86F4B7B3-2CC9-4C7E-A8D5-2B1DDBC46BBA}" destId="{3DC66D1F-0A4F-4AFC-B9DE-D4E14D570A4E}" srcOrd="4" destOrd="0" presId="urn:microsoft.com/office/officeart/2005/8/layout/hierarchy1"/>
    <dgm:cxn modelId="{4332630F-4839-458B-B2AA-FFD64EB5E0CA}" type="presParOf" srcId="{86F4B7B3-2CC9-4C7E-A8D5-2B1DDBC46BBA}" destId="{290F6CF1-259F-458B-BBFC-60FB7D22F4E5}" srcOrd="5" destOrd="0" presId="urn:microsoft.com/office/officeart/2005/8/layout/hierarchy1"/>
    <dgm:cxn modelId="{F6B9804F-98E0-4244-ADAA-9103F65C732E}" type="presParOf" srcId="{290F6CF1-259F-458B-BBFC-60FB7D22F4E5}" destId="{729B5E5C-2388-44B7-8CA0-313E270AA8C0}" srcOrd="0" destOrd="0" presId="urn:microsoft.com/office/officeart/2005/8/layout/hierarchy1"/>
    <dgm:cxn modelId="{ADB20D8A-3CB2-4235-A501-CAFC2DBBD59F}" type="presParOf" srcId="{729B5E5C-2388-44B7-8CA0-313E270AA8C0}" destId="{27CAF893-675A-4B9B-B75B-4BAB9FEBDF1C}" srcOrd="0" destOrd="0" presId="urn:microsoft.com/office/officeart/2005/8/layout/hierarchy1"/>
    <dgm:cxn modelId="{D77BE222-9CF6-4AA8-A6CF-419FB5567887}" type="presParOf" srcId="{729B5E5C-2388-44B7-8CA0-313E270AA8C0}" destId="{DEAC8100-BFFA-4F78-9420-AFA0FB0368C9}" srcOrd="1" destOrd="0" presId="urn:microsoft.com/office/officeart/2005/8/layout/hierarchy1"/>
    <dgm:cxn modelId="{6B61DB79-073D-4AF9-8EF3-A6AB0A3A51C3}" type="presParOf" srcId="{290F6CF1-259F-458B-BBFC-60FB7D22F4E5}" destId="{7270D9D9-D78A-449C-A0C3-6708E44DC140}" srcOrd="1" destOrd="0" presId="urn:microsoft.com/office/officeart/2005/8/layout/hierarchy1"/>
    <dgm:cxn modelId="{D1EC3CE6-9E0E-4634-B360-4788ABDFDEC1}" type="presParOf" srcId="{86F4B7B3-2CC9-4C7E-A8D5-2B1DDBC46BBA}" destId="{0FC14057-5F9C-4CD6-AFA6-A7DDB3D14A42}" srcOrd="6" destOrd="0" presId="urn:microsoft.com/office/officeart/2005/8/layout/hierarchy1"/>
    <dgm:cxn modelId="{FC56F732-70EF-4465-A62C-226ACFF51692}" type="presParOf" srcId="{86F4B7B3-2CC9-4C7E-A8D5-2B1DDBC46BBA}" destId="{CB39FD59-E910-41B4-AD57-056F205E45D4}" srcOrd="7" destOrd="0" presId="urn:microsoft.com/office/officeart/2005/8/layout/hierarchy1"/>
    <dgm:cxn modelId="{9AE61855-3AC5-4DAB-ADD0-A564009E3DBA}" type="presParOf" srcId="{CB39FD59-E910-41B4-AD57-056F205E45D4}" destId="{127026E8-3ABD-4212-BAF7-447534CA8F6E}" srcOrd="0" destOrd="0" presId="urn:microsoft.com/office/officeart/2005/8/layout/hierarchy1"/>
    <dgm:cxn modelId="{479E98E5-EBD7-4A31-A27C-EC472135777B}" type="presParOf" srcId="{127026E8-3ABD-4212-BAF7-447534CA8F6E}" destId="{C3626BD3-3EDA-484C-BAF9-62646F077913}" srcOrd="0" destOrd="0" presId="urn:microsoft.com/office/officeart/2005/8/layout/hierarchy1"/>
    <dgm:cxn modelId="{976C648B-E25A-4645-9668-8AA0F629FB05}" type="presParOf" srcId="{127026E8-3ABD-4212-BAF7-447534CA8F6E}" destId="{DAA40AC7-EA32-4990-A4DA-E0F637718DDD}" srcOrd="1" destOrd="0" presId="urn:microsoft.com/office/officeart/2005/8/layout/hierarchy1"/>
    <dgm:cxn modelId="{EFAE410D-25C6-491A-8104-385AFC9E0FAA}" type="presParOf" srcId="{CB39FD59-E910-41B4-AD57-056F205E45D4}" destId="{C8AC79DE-9F7E-48E0-958D-BAD64D7F8C2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D4715-848E-1E48-9E12-E53557C2C69D}">
      <dsp:nvSpPr>
        <dsp:cNvPr id="0" name=""/>
        <dsp:cNvSpPr/>
      </dsp:nvSpPr>
      <dsp:spPr>
        <a:xfrm>
          <a:off x="2888184" y="521751"/>
          <a:ext cx="1393525" cy="1393525"/>
        </a:xfrm>
        <a:prstGeom prst="ellipse">
          <a:avLst/>
        </a:prstGeom>
        <a:no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accent1">
                  <a:lumMod val="75000"/>
                </a:schemeClr>
              </a:solidFill>
              <a:latin typeface="Arial" panose="020B0604020202020204" pitchFamily="34" charset="0"/>
              <a:cs typeface="Arial" panose="020B0604020202020204" pitchFamily="34" charset="0"/>
            </a:rPr>
            <a:t>2018-19 Work Plan</a:t>
          </a:r>
          <a:endParaRPr lang="en-US" sz="1600" kern="1200" dirty="0">
            <a:solidFill>
              <a:schemeClr val="accent1">
                <a:lumMod val="75000"/>
              </a:schemeClr>
            </a:solidFill>
            <a:latin typeface="Arial" panose="020B0604020202020204" pitchFamily="34" charset="0"/>
            <a:cs typeface="Arial" panose="020B0604020202020204" pitchFamily="34" charset="0"/>
          </a:endParaRPr>
        </a:p>
      </dsp:txBody>
      <dsp:txXfrm>
        <a:off x="3092261" y="725828"/>
        <a:ext cx="985371" cy="985371"/>
      </dsp:txXfrm>
    </dsp:sp>
    <dsp:sp modelId="{2024D3AA-E2E2-F14A-B142-4FB67A830142}">
      <dsp:nvSpPr>
        <dsp:cNvPr id="0" name=""/>
        <dsp:cNvSpPr/>
      </dsp:nvSpPr>
      <dsp:spPr>
        <a:xfrm rot="20939066">
          <a:off x="4259133" y="970990"/>
          <a:ext cx="1057212" cy="26771"/>
        </a:xfrm>
        <a:custGeom>
          <a:avLst/>
          <a:gdLst/>
          <a:ahLst/>
          <a:cxnLst/>
          <a:rect l="0" t="0" r="0" b="0"/>
          <a:pathLst>
            <a:path>
              <a:moveTo>
                <a:pt x="0" y="13385"/>
              </a:moveTo>
              <a:lnTo>
                <a:pt x="1057212" y="133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Arial" panose="020B0604020202020204" pitchFamily="34" charset="0"/>
            <a:cs typeface="Arial" panose="020B0604020202020204" pitchFamily="34" charset="0"/>
          </a:endParaRPr>
        </a:p>
      </dsp:txBody>
      <dsp:txXfrm>
        <a:off x="4761308" y="957946"/>
        <a:ext cx="52860" cy="52860"/>
      </dsp:txXfrm>
    </dsp:sp>
    <dsp:sp modelId="{827AC941-8BD3-3C45-9807-F9D1F18F13ED}">
      <dsp:nvSpPr>
        <dsp:cNvPr id="0" name=""/>
        <dsp:cNvSpPr/>
      </dsp:nvSpPr>
      <dsp:spPr>
        <a:xfrm>
          <a:off x="5295293" y="67213"/>
          <a:ext cx="1325563" cy="1378684"/>
        </a:xfrm>
        <a:prstGeom prst="ellipse">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Arial" panose="020B0604020202020204" pitchFamily="34" charset="0"/>
              <a:cs typeface="Arial" panose="020B0604020202020204" pitchFamily="34" charset="0"/>
            </a:rPr>
            <a:t>Topics from Open Space</a:t>
          </a:r>
        </a:p>
      </dsp:txBody>
      <dsp:txXfrm>
        <a:off x="5489417" y="269117"/>
        <a:ext cx="937315" cy="974876"/>
      </dsp:txXfrm>
    </dsp:sp>
    <dsp:sp modelId="{70E15FA9-713A-465C-B010-5B423D0F2DB1}">
      <dsp:nvSpPr>
        <dsp:cNvPr id="0" name=""/>
        <dsp:cNvSpPr/>
      </dsp:nvSpPr>
      <dsp:spPr>
        <a:xfrm rot="864355">
          <a:off x="4221587" y="1680849"/>
          <a:ext cx="2430748" cy="26771"/>
        </a:xfrm>
        <a:custGeom>
          <a:avLst/>
          <a:gdLst/>
          <a:ahLst/>
          <a:cxnLst/>
          <a:rect l="0" t="0" r="0" b="0"/>
          <a:pathLst>
            <a:path>
              <a:moveTo>
                <a:pt x="0" y="13385"/>
              </a:moveTo>
              <a:lnTo>
                <a:pt x="2430748" y="133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latin typeface="Arial" panose="020B0604020202020204" pitchFamily="34" charset="0"/>
            <a:cs typeface="Arial" panose="020B0604020202020204" pitchFamily="34" charset="0"/>
          </a:endParaRPr>
        </a:p>
      </dsp:txBody>
      <dsp:txXfrm>
        <a:off x="5376193" y="1633466"/>
        <a:ext cx="121537" cy="121537"/>
      </dsp:txXfrm>
    </dsp:sp>
    <dsp:sp modelId="{7BF53C93-578A-4821-A2CF-59F39D2E2E21}">
      <dsp:nvSpPr>
        <dsp:cNvPr id="0" name=""/>
        <dsp:cNvSpPr/>
      </dsp:nvSpPr>
      <dsp:spPr>
        <a:xfrm>
          <a:off x="6592213" y="1473192"/>
          <a:ext cx="1393525" cy="1393525"/>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Measure Life</a:t>
          </a:r>
        </a:p>
      </dsp:txBody>
      <dsp:txXfrm>
        <a:off x="6796290" y="1677269"/>
        <a:ext cx="985371" cy="985371"/>
      </dsp:txXfrm>
    </dsp:sp>
    <dsp:sp modelId="{DD68FCC9-C51C-4D28-87D2-B4289DE86794}">
      <dsp:nvSpPr>
        <dsp:cNvPr id="0" name=""/>
        <dsp:cNvSpPr/>
      </dsp:nvSpPr>
      <dsp:spPr>
        <a:xfrm rot="2239114">
          <a:off x="3789340" y="2663184"/>
          <a:ext cx="3416585" cy="26771"/>
        </a:xfrm>
        <a:custGeom>
          <a:avLst/>
          <a:gdLst/>
          <a:ahLst/>
          <a:cxnLst/>
          <a:rect l="0" t="0" r="0" b="0"/>
          <a:pathLst>
            <a:path>
              <a:moveTo>
                <a:pt x="0" y="13385"/>
              </a:moveTo>
              <a:lnTo>
                <a:pt x="3416585" y="133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Arial" panose="020B0604020202020204" pitchFamily="34" charset="0"/>
            <a:cs typeface="Arial" panose="020B0604020202020204" pitchFamily="34" charset="0"/>
          </a:endParaRPr>
        </a:p>
      </dsp:txBody>
      <dsp:txXfrm>
        <a:off x="5412218" y="2591155"/>
        <a:ext cx="170829" cy="170829"/>
      </dsp:txXfrm>
    </dsp:sp>
    <dsp:sp modelId="{441CB7CC-3555-45D2-A0EA-2ABC8BCC21DA}">
      <dsp:nvSpPr>
        <dsp:cNvPr id="0" name=""/>
        <dsp:cNvSpPr/>
      </dsp:nvSpPr>
      <dsp:spPr>
        <a:xfrm>
          <a:off x="6673405" y="3334881"/>
          <a:ext cx="1839872" cy="1878528"/>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Arial" panose="020B0604020202020204" pitchFamily="34" charset="0"/>
              <a:cs typeface="Arial" panose="020B0604020202020204" pitchFamily="34" charset="0"/>
            </a:rPr>
            <a:t>Continuation Programs</a:t>
          </a:r>
        </a:p>
      </dsp:txBody>
      <dsp:txXfrm>
        <a:off x="6942848" y="3609985"/>
        <a:ext cx="1300986" cy="1328320"/>
      </dsp:txXfrm>
    </dsp:sp>
    <dsp:sp modelId="{3FAA250D-B170-5D45-80B7-21D68D0720A9}">
      <dsp:nvSpPr>
        <dsp:cNvPr id="0" name=""/>
        <dsp:cNvSpPr/>
      </dsp:nvSpPr>
      <dsp:spPr>
        <a:xfrm rot="3776121">
          <a:off x="3212220" y="2952589"/>
          <a:ext cx="2531174" cy="26771"/>
        </a:xfrm>
        <a:custGeom>
          <a:avLst/>
          <a:gdLst/>
          <a:ahLst/>
          <a:cxnLst/>
          <a:rect l="0" t="0" r="0" b="0"/>
          <a:pathLst>
            <a:path>
              <a:moveTo>
                <a:pt x="0" y="13385"/>
              </a:moveTo>
              <a:lnTo>
                <a:pt x="2531174" y="133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Arial" panose="020B0604020202020204" pitchFamily="34" charset="0"/>
            <a:cs typeface="Arial" panose="020B0604020202020204" pitchFamily="34" charset="0"/>
          </a:endParaRPr>
        </a:p>
      </dsp:txBody>
      <dsp:txXfrm>
        <a:off x="4414528" y="2902696"/>
        <a:ext cx="126558" cy="126558"/>
      </dsp:txXfrm>
    </dsp:sp>
    <dsp:sp modelId="{F48F943B-4E97-5F44-95A8-EC3A433A8C6F}">
      <dsp:nvSpPr>
        <dsp:cNvPr id="0" name=""/>
        <dsp:cNvSpPr/>
      </dsp:nvSpPr>
      <dsp:spPr>
        <a:xfrm>
          <a:off x="4673905" y="4016673"/>
          <a:ext cx="1393525" cy="1393525"/>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Address Findings </a:t>
          </a:r>
          <a:r>
            <a:rPr lang="en-US" sz="1600" kern="1200" dirty="0">
              <a:latin typeface="Arial" panose="020B0604020202020204" pitchFamily="34" charset="0"/>
              <a:cs typeface="Arial" panose="020B0604020202020204" pitchFamily="34" charset="0"/>
            </a:rPr>
            <a:t>from IEPEC Papers</a:t>
          </a:r>
        </a:p>
      </dsp:txBody>
      <dsp:txXfrm>
        <a:off x="4877982" y="4220750"/>
        <a:ext cx="985371" cy="985371"/>
      </dsp:txXfrm>
    </dsp:sp>
    <dsp:sp modelId="{3B592747-B958-7747-86CA-843C4B9ACD93}">
      <dsp:nvSpPr>
        <dsp:cNvPr id="0" name=""/>
        <dsp:cNvSpPr/>
      </dsp:nvSpPr>
      <dsp:spPr>
        <a:xfrm rot="9002974">
          <a:off x="2347956" y="1722380"/>
          <a:ext cx="678584" cy="26771"/>
        </a:xfrm>
        <a:custGeom>
          <a:avLst/>
          <a:gdLst/>
          <a:ahLst/>
          <a:cxnLst/>
          <a:rect l="0" t="0" r="0" b="0"/>
          <a:pathLst>
            <a:path>
              <a:moveTo>
                <a:pt x="0" y="13385"/>
              </a:moveTo>
              <a:lnTo>
                <a:pt x="678584" y="133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Arial" panose="020B0604020202020204" pitchFamily="34" charset="0"/>
            <a:cs typeface="Arial" panose="020B0604020202020204" pitchFamily="34" charset="0"/>
          </a:endParaRPr>
        </a:p>
      </dsp:txBody>
      <dsp:txXfrm rot="10800000">
        <a:off x="2670284" y="1718801"/>
        <a:ext cx="33929" cy="33929"/>
      </dsp:txXfrm>
    </dsp:sp>
    <dsp:sp modelId="{819E43CD-7BBF-F146-A9F4-C5EF050E7977}">
      <dsp:nvSpPr>
        <dsp:cNvPr id="0" name=""/>
        <dsp:cNvSpPr/>
      </dsp:nvSpPr>
      <dsp:spPr>
        <a:xfrm>
          <a:off x="680972" y="1443026"/>
          <a:ext cx="1834033" cy="1840736"/>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panose="020B0604020202020204" pitchFamily="34" charset="0"/>
              <a:cs typeface="Arial" panose="020B0604020202020204" pitchFamily="34" charset="0"/>
            </a:rPr>
            <a:t>Publish Alternate M&amp;V Method Guide</a:t>
          </a:r>
          <a:endParaRPr lang="en-US" sz="1600" kern="1200" dirty="0">
            <a:latin typeface="Arial" panose="020B0604020202020204" pitchFamily="34" charset="0"/>
            <a:cs typeface="Arial" panose="020B0604020202020204" pitchFamily="34" charset="0"/>
          </a:endParaRPr>
        </a:p>
      </dsp:txBody>
      <dsp:txXfrm>
        <a:off x="949560" y="1712596"/>
        <a:ext cx="1296857" cy="1301596"/>
      </dsp:txXfrm>
    </dsp:sp>
    <dsp:sp modelId="{054ACEB1-62CD-D340-A9AA-E55BA53E7BF6}">
      <dsp:nvSpPr>
        <dsp:cNvPr id="0" name=""/>
        <dsp:cNvSpPr/>
      </dsp:nvSpPr>
      <dsp:spPr>
        <a:xfrm rot="6059789">
          <a:off x="2574819" y="2612269"/>
          <a:ext cx="1473394" cy="26771"/>
        </a:xfrm>
        <a:custGeom>
          <a:avLst/>
          <a:gdLst/>
          <a:ahLst/>
          <a:cxnLst/>
          <a:rect l="0" t="0" r="0" b="0"/>
          <a:pathLst>
            <a:path>
              <a:moveTo>
                <a:pt x="0" y="13385"/>
              </a:moveTo>
              <a:lnTo>
                <a:pt x="1473394" y="133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Arial" panose="020B0604020202020204" pitchFamily="34" charset="0"/>
            <a:cs typeface="Arial" panose="020B0604020202020204" pitchFamily="34" charset="0"/>
          </a:endParaRPr>
        </a:p>
      </dsp:txBody>
      <dsp:txXfrm rot="10800000">
        <a:off x="3274681" y="2588820"/>
        <a:ext cx="73669" cy="73669"/>
      </dsp:txXfrm>
    </dsp:sp>
    <dsp:sp modelId="{0798B4C6-6711-094D-A682-9C5109666568}">
      <dsp:nvSpPr>
        <dsp:cNvPr id="0" name=""/>
        <dsp:cNvSpPr/>
      </dsp:nvSpPr>
      <dsp:spPr>
        <a:xfrm>
          <a:off x="2141249" y="3334759"/>
          <a:ext cx="1741001" cy="1667130"/>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Estimating Confidence Intervals</a:t>
          </a:r>
        </a:p>
      </dsp:txBody>
      <dsp:txXfrm>
        <a:off x="2396213" y="3578905"/>
        <a:ext cx="1231073" cy="1178838"/>
      </dsp:txXfrm>
    </dsp:sp>
    <dsp:sp modelId="{DA5A8126-F9A9-1F4F-8FFA-B0F3E7A3F6CA}">
      <dsp:nvSpPr>
        <dsp:cNvPr id="0" name=""/>
        <dsp:cNvSpPr/>
      </dsp:nvSpPr>
      <dsp:spPr>
        <a:xfrm rot="12010461">
          <a:off x="2815259" y="944253"/>
          <a:ext cx="119333" cy="26771"/>
        </a:xfrm>
        <a:custGeom>
          <a:avLst/>
          <a:gdLst/>
          <a:ahLst/>
          <a:cxnLst/>
          <a:rect l="0" t="0" r="0" b="0"/>
          <a:pathLst>
            <a:path>
              <a:moveTo>
                <a:pt x="0" y="13385"/>
              </a:moveTo>
              <a:lnTo>
                <a:pt x="119333" y="133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Arial" panose="020B0604020202020204" pitchFamily="34" charset="0"/>
            <a:cs typeface="Arial" panose="020B0604020202020204" pitchFamily="34" charset="0"/>
          </a:endParaRPr>
        </a:p>
      </dsp:txBody>
      <dsp:txXfrm rot="10800000">
        <a:off x="2871942" y="954655"/>
        <a:ext cx="5966" cy="5966"/>
      </dsp:txXfrm>
    </dsp:sp>
    <dsp:sp modelId="{F7617954-73C6-4E4F-9D6C-3F264CFEC235}">
      <dsp:nvSpPr>
        <dsp:cNvPr id="0" name=""/>
        <dsp:cNvSpPr/>
      </dsp:nvSpPr>
      <dsp:spPr>
        <a:xfrm>
          <a:off x="1468142" y="0"/>
          <a:ext cx="1393525" cy="1393525"/>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Analysis on Simulated Data Sets</a:t>
          </a:r>
        </a:p>
      </dsp:txBody>
      <dsp:txXfrm>
        <a:off x="1672219" y="204077"/>
        <a:ext cx="985371" cy="9853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9C09B-AED9-4594-8E34-61DA8C15D4F1}">
      <dsp:nvSpPr>
        <dsp:cNvPr id="0" name=""/>
        <dsp:cNvSpPr/>
      </dsp:nvSpPr>
      <dsp:spPr>
        <a:xfrm>
          <a:off x="3818421" y="2052197"/>
          <a:ext cx="1354756" cy="1354756"/>
        </a:xfrm>
        <a:prstGeom prst="ellipse">
          <a:avLst/>
        </a:prstGeom>
        <a:no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accent1">
                  <a:lumMod val="75000"/>
                </a:schemeClr>
              </a:solidFill>
            </a:rPr>
            <a:t>Alternative  M&amp;V Method Workbook</a:t>
          </a:r>
        </a:p>
      </dsp:txBody>
      <dsp:txXfrm>
        <a:off x="4016820" y="2250596"/>
        <a:ext cx="957958" cy="957958"/>
      </dsp:txXfrm>
    </dsp:sp>
    <dsp:sp modelId="{390C4204-BE68-445F-809E-0F94421B0DFF}">
      <dsp:nvSpPr>
        <dsp:cNvPr id="0" name=""/>
        <dsp:cNvSpPr/>
      </dsp:nvSpPr>
      <dsp:spPr>
        <a:xfrm rot="16200000">
          <a:off x="4156572" y="1699409"/>
          <a:ext cx="678454" cy="27120"/>
        </a:xfrm>
        <a:custGeom>
          <a:avLst/>
          <a:gdLst/>
          <a:ahLst/>
          <a:cxnLst/>
          <a:rect l="0" t="0" r="0" b="0"/>
          <a:pathLst>
            <a:path>
              <a:moveTo>
                <a:pt x="0" y="13560"/>
              </a:moveTo>
              <a:lnTo>
                <a:pt x="678454" y="135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a:off x="4478838" y="1696008"/>
        <a:ext cx="33922" cy="33922"/>
      </dsp:txXfrm>
    </dsp:sp>
    <dsp:sp modelId="{B153E1CA-F360-4C8E-BF29-4A676B0AD1CC}">
      <dsp:nvSpPr>
        <dsp:cNvPr id="0" name=""/>
        <dsp:cNvSpPr/>
      </dsp:nvSpPr>
      <dsp:spPr>
        <a:xfrm>
          <a:off x="3818421" y="18986"/>
          <a:ext cx="1354756" cy="1354756"/>
        </a:xfrm>
        <a:prstGeom prst="ellipse">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Simplified Forecasting</a:t>
          </a:r>
        </a:p>
      </dsp:txBody>
      <dsp:txXfrm>
        <a:off x="4016820" y="217385"/>
        <a:ext cx="957958" cy="957958"/>
      </dsp:txXfrm>
    </dsp:sp>
    <dsp:sp modelId="{D947E0FE-A17E-41BF-8C32-7FA3F6EEE097}">
      <dsp:nvSpPr>
        <dsp:cNvPr id="0" name=""/>
        <dsp:cNvSpPr/>
      </dsp:nvSpPr>
      <dsp:spPr>
        <a:xfrm rot="19285714">
          <a:off x="4951386" y="2082172"/>
          <a:ext cx="678454" cy="27120"/>
        </a:xfrm>
        <a:custGeom>
          <a:avLst/>
          <a:gdLst/>
          <a:ahLst/>
          <a:cxnLst/>
          <a:rect l="0" t="0" r="0" b="0"/>
          <a:pathLst>
            <a:path>
              <a:moveTo>
                <a:pt x="0" y="13560"/>
              </a:moveTo>
              <a:lnTo>
                <a:pt x="678454" y="135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a:off x="5273652" y="2078771"/>
        <a:ext cx="33922" cy="33922"/>
      </dsp:txXfrm>
    </dsp:sp>
    <dsp:sp modelId="{2B0DE5BC-1AC5-4E63-88D5-1C804946BE4B}">
      <dsp:nvSpPr>
        <dsp:cNvPr id="0" name=""/>
        <dsp:cNvSpPr/>
      </dsp:nvSpPr>
      <dsp:spPr>
        <a:xfrm>
          <a:off x="5408050" y="784511"/>
          <a:ext cx="1354756" cy="1354756"/>
        </a:xfrm>
        <a:prstGeom prst="ellipse">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Mean Model</a:t>
          </a:r>
        </a:p>
      </dsp:txBody>
      <dsp:txXfrm>
        <a:off x="5606449" y="982910"/>
        <a:ext cx="957958" cy="957958"/>
      </dsp:txXfrm>
    </dsp:sp>
    <dsp:sp modelId="{F9C0582A-7E84-446F-B049-DF3CF54AF7D8}">
      <dsp:nvSpPr>
        <dsp:cNvPr id="0" name=""/>
        <dsp:cNvSpPr/>
      </dsp:nvSpPr>
      <dsp:spPr>
        <a:xfrm rot="771429">
          <a:off x="5147689" y="2942231"/>
          <a:ext cx="678454" cy="27120"/>
        </a:xfrm>
        <a:custGeom>
          <a:avLst/>
          <a:gdLst/>
          <a:ahLst/>
          <a:cxnLst/>
          <a:rect l="0" t="0" r="0" b="0"/>
          <a:pathLst>
            <a:path>
              <a:moveTo>
                <a:pt x="0" y="13560"/>
              </a:moveTo>
              <a:lnTo>
                <a:pt x="678454" y="135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a:off x="5469955" y="2938830"/>
        <a:ext cx="33922" cy="33922"/>
      </dsp:txXfrm>
    </dsp:sp>
    <dsp:sp modelId="{50C54688-7D13-495A-AE73-307D08A2E7C2}">
      <dsp:nvSpPr>
        <dsp:cNvPr id="0" name=""/>
        <dsp:cNvSpPr/>
      </dsp:nvSpPr>
      <dsp:spPr>
        <a:xfrm>
          <a:off x="5800656" y="2504629"/>
          <a:ext cx="1354756" cy="1354756"/>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Key Performance Indicator - Bin Approach</a:t>
          </a:r>
        </a:p>
      </dsp:txBody>
      <dsp:txXfrm>
        <a:off x="5999055" y="2703028"/>
        <a:ext cx="957958" cy="957958"/>
      </dsp:txXfrm>
    </dsp:sp>
    <dsp:sp modelId="{3D47CFD9-0A70-497B-AD72-E640F7CF7F46}">
      <dsp:nvSpPr>
        <dsp:cNvPr id="0" name=""/>
        <dsp:cNvSpPr/>
      </dsp:nvSpPr>
      <dsp:spPr>
        <a:xfrm rot="3857143">
          <a:off x="4597661" y="3631945"/>
          <a:ext cx="678454" cy="27120"/>
        </a:xfrm>
        <a:custGeom>
          <a:avLst/>
          <a:gdLst/>
          <a:ahLst/>
          <a:cxnLst/>
          <a:rect l="0" t="0" r="0" b="0"/>
          <a:pathLst>
            <a:path>
              <a:moveTo>
                <a:pt x="0" y="13560"/>
              </a:moveTo>
              <a:lnTo>
                <a:pt x="678454" y="135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a:off x="4919927" y="3628544"/>
        <a:ext cx="33922" cy="33922"/>
      </dsp:txXfrm>
    </dsp:sp>
    <dsp:sp modelId="{571C788F-3B34-4C2A-9626-72F9F18908AB}">
      <dsp:nvSpPr>
        <dsp:cNvPr id="0" name=""/>
        <dsp:cNvSpPr/>
      </dsp:nvSpPr>
      <dsp:spPr>
        <a:xfrm>
          <a:off x="4700599" y="3884057"/>
          <a:ext cx="1354756" cy="1354756"/>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Pre-Post</a:t>
          </a:r>
        </a:p>
      </dsp:txBody>
      <dsp:txXfrm>
        <a:off x="4898998" y="4082456"/>
        <a:ext cx="957958" cy="957958"/>
      </dsp:txXfrm>
    </dsp:sp>
    <dsp:sp modelId="{2B1110C8-A564-42AB-819E-45B152F6FABE}">
      <dsp:nvSpPr>
        <dsp:cNvPr id="0" name=""/>
        <dsp:cNvSpPr/>
      </dsp:nvSpPr>
      <dsp:spPr>
        <a:xfrm rot="6942857">
          <a:off x="3715483" y="3631945"/>
          <a:ext cx="678454" cy="27120"/>
        </a:xfrm>
        <a:custGeom>
          <a:avLst/>
          <a:gdLst/>
          <a:ahLst/>
          <a:cxnLst/>
          <a:rect l="0" t="0" r="0" b="0"/>
          <a:pathLst>
            <a:path>
              <a:moveTo>
                <a:pt x="0" y="13560"/>
              </a:moveTo>
              <a:lnTo>
                <a:pt x="678454" y="135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4037750" y="3628544"/>
        <a:ext cx="33922" cy="33922"/>
      </dsp:txXfrm>
    </dsp:sp>
    <dsp:sp modelId="{05F5B967-ADFB-4288-A21C-530C1089099E}">
      <dsp:nvSpPr>
        <dsp:cNvPr id="0" name=""/>
        <dsp:cNvSpPr/>
      </dsp:nvSpPr>
      <dsp:spPr>
        <a:xfrm>
          <a:off x="2936244" y="3884057"/>
          <a:ext cx="1354756" cy="1354756"/>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Bayesian Gaussian</a:t>
          </a:r>
        </a:p>
      </dsp:txBody>
      <dsp:txXfrm>
        <a:off x="3134643" y="4082456"/>
        <a:ext cx="957958" cy="957958"/>
      </dsp:txXfrm>
    </dsp:sp>
    <dsp:sp modelId="{633D3EC1-2774-496F-A39D-31FFECA430C0}">
      <dsp:nvSpPr>
        <dsp:cNvPr id="0" name=""/>
        <dsp:cNvSpPr/>
      </dsp:nvSpPr>
      <dsp:spPr>
        <a:xfrm rot="10028571">
          <a:off x="3165455" y="2942231"/>
          <a:ext cx="678454" cy="27120"/>
        </a:xfrm>
        <a:custGeom>
          <a:avLst/>
          <a:gdLst/>
          <a:ahLst/>
          <a:cxnLst/>
          <a:rect l="0" t="0" r="0" b="0"/>
          <a:pathLst>
            <a:path>
              <a:moveTo>
                <a:pt x="0" y="13560"/>
              </a:moveTo>
              <a:lnTo>
                <a:pt x="678454" y="135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3487721" y="2938830"/>
        <a:ext cx="33922" cy="33922"/>
      </dsp:txXfrm>
    </dsp:sp>
    <dsp:sp modelId="{822A695F-FDCD-4E4E-A84B-4502736A8B91}">
      <dsp:nvSpPr>
        <dsp:cNvPr id="0" name=""/>
        <dsp:cNvSpPr/>
      </dsp:nvSpPr>
      <dsp:spPr>
        <a:xfrm>
          <a:off x="1836187" y="2504629"/>
          <a:ext cx="1354756" cy="1354756"/>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Chaining</a:t>
          </a:r>
        </a:p>
      </dsp:txBody>
      <dsp:txXfrm>
        <a:off x="2034586" y="2703028"/>
        <a:ext cx="957958" cy="957958"/>
      </dsp:txXfrm>
    </dsp:sp>
    <dsp:sp modelId="{82C1BFC4-18FB-494A-9A8F-0D3D96BDA215}">
      <dsp:nvSpPr>
        <dsp:cNvPr id="0" name=""/>
        <dsp:cNvSpPr/>
      </dsp:nvSpPr>
      <dsp:spPr>
        <a:xfrm rot="13114286">
          <a:off x="3361758" y="2082172"/>
          <a:ext cx="678454" cy="27120"/>
        </a:xfrm>
        <a:custGeom>
          <a:avLst/>
          <a:gdLst/>
          <a:ahLst/>
          <a:cxnLst/>
          <a:rect l="0" t="0" r="0" b="0"/>
          <a:pathLst>
            <a:path>
              <a:moveTo>
                <a:pt x="0" y="13560"/>
              </a:moveTo>
              <a:lnTo>
                <a:pt x="678454" y="135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rot="10800000">
        <a:off x="3684024" y="2078771"/>
        <a:ext cx="33922" cy="33922"/>
      </dsp:txXfrm>
    </dsp:sp>
    <dsp:sp modelId="{5F113BE7-2ECC-44A9-9182-134C33EC2C4D}">
      <dsp:nvSpPr>
        <dsp:cNvPr id="0" name=""/>
        <dsp:cNvSpPr/>
      </dsp:nvSpPr>
      <dsp:spPr>
        <a:xfrm>
          <a:off x="2228793" y="784511"/>
          <a:ext cx="1354756" cy="1354756"/>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Backcasting</a:t>
          </a:r>
        </a:p>
      </dsp:txBody>
      <dsp:txXfrm>
        <a:off x="2427192" y="982910"/>
        <a:ext cx="957958" cy="9579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9C09B-AED9-4594-8E34-61DA8C15D4F1}">
      <dsp:nvSpPr>
        <dsp:cNvPr id="0" name=""/>
        <dsp:cNvSpPr/>
      </dsp:nvSpPr>
      <dsp:spPr>
        <a:xfrm>
          <a:off x="3690204" y="2052397"/>
          <a:ext cx="1354105" cy="1354105"/>
        </a:xfrm>
        <a:prstGeom prst="ellipse">
          <a:avLst/>
        </a:prstGeom>
        <a:no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accent1">
                  <a:lumMod val="75000"/>
                </a:schemeClr>
              </a:solidFill>
            </a:rPr>
            <a:t>M&amp;V Method Workbook</a:t>
          </a:r>
        </a:p>
      </dsp:txBody>
      <dsp:txXfrm>
        <a:off x="3888508" y="2250701"/>
        <a:ext cx="957497" cy="957497"/>
      </dsp:txXfrm>
    </dsp:sp>
    <dsp:sp modelId="{390C4204-BE68-445F-809E-0F94421B0DFF}">
      <dsp:nvSpPr>
        <dsp:cNvPr id="0" name=""/>
        <dsp:cNvSpPr/>
      </dsp:nvSpPr>
      <dsp:spPr>
        <a:xfrm rot="16200000">
          <a:off x="4028972" y="1700159"/>
          <a:ext cx="676569" cy="27905"/>
        </a:xfrm>
        <a:custGeom>
          <a:avLst/>
          <a:gdLst/>
          <a:ahLst/>
          <a:cxnLst/>
          <a:rect l="0" t="0" r="0" b="0"/>
          <a:pathLst>
            <a:path>
              <a:moveTo>
                <a:pt x="0" y="13952"/>
              </a:moveTo>
              <a:lnTo>
                <a:pt x="676569" y="139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350342" y="1697198"/>
        <a:ext cx="33828" cy="33828"/>
      </dsp:txXfrm>
    </dsp:sp>
    <dsp:sp modelId="{B153E1CA-F360-4C8E-BF29-4A676B0AD1CC}">
      <dsp:nvSpPr>
        <dsp:cNvPr id="0" name=""/>
        <dsp:cNvSpPr/>
      </dsp:nvSpPr>
      <dsp:spPr>
        <a:xfrm>
          <a:off x="3690204" y="21721"/>
          <a:ext cx="1354105" cy="1354105"/>
        </a:xfrm>
        <a:prstGeom prst="ellipse">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Fore-casting</a:t>
          </a:r>
          <a:endParaRPr lang="en-US" sz="1500" kern="1200" dirty="0">
            <a:solidFill>
              <a:schemeClr val="bg1"/>
            </a:solidFill>
          </a:endParaRPr>
        </a:p>
      </dsp:txBody>
      <dsp:txXfrm>
        <a:off x="3888508" y="220025"/>
        <a:ext cx="957497" cy="957497"/>
      </dsp:txXfrm>
    </dsp:sp>
    <dsp:sp modelId="{D947E0FE-A17E-41BF-8C32-7FA3F6EEE097}">
      <dsp:nvSpPr>
        <dsp:cNvPr id="0" name=""/>
        <dsp:cNvSpPr/>
      </dsp:nvSpPr>
      <dsp:spPr>
        <a:xfrm rot="19285714">
          <a:off x="4822795" y="2082444"/>
          <a:ext cx="676569" cy="27905"/>
        </a:xfrm>
        <a:custGeom>
          <a:avLst/>
          <a:gdLst/>
          <a:ahLst/>
          <a:cxnLst/>
          <a:rect l="0" t="0" r="0" b="0"/>
          <a:pathLst>
            <a:path>
              <a:moveTo>
                <a:pt x="0" y="13952"/>
              </a:moveTo>
              <a:lnTo>
                <a:pt x="676569" y="139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144165" y="2079483"/>
        <a:ext cx="33828" cy="33828"/>
      </dsp:txXfrm>
    </dsp:sp>
    <dsp:sp modelId="{2B0DE5BC-1AC5-4E63-88D5-1C804946BE4B}">
      <dsp:nvSpPr>
        <dsp:cNvPr id="0" name=""/>
        <dsp:cNvSpPr/>
      </dsp:nvSpPr>
      <dsp:spPr>
        <a:xfrm>
          <a:off x="5277850" y="786291"/>
          <a:ext cx="1354105" cy="1354105"/>
        </a:xfrm>
        <a:prstGeom prst="ellipse">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Pre-Post</a:t>
          </a:r>
          <a:endParaRPr lang="en-US" sz="1500" kern="1200" dirty="0">
            <a:solidFill>
              <a:schemeClr val="bg1"/>
            </a:solidFill>
          </a:endParaRPr>
        </a:p>
      </dsp:txBody>
      <dsp:txXfrm>
        <a:off x="5476154" y="984595"/>
        <a:ext cx="957497" cy="957497"/>
      </dsp:txXfrm>
    </dsp:sp>
    <dsp:sp modelId="{3D47CFD9-0A70-497B-AD72-E640F7CF7F46}">
      <dsp:nvSpPr>
        <dsp:cNvPr id="0" name=""/>
        <dsp:cNvSpPr/>
      </dsp:nvSpPr>
      <dsp:spPr>
        <a:xfrm rot="771429">
          <a:off x="5018853" y="2941431"/>
          <a:ext cx="676569" cy="27905"/>
        </a:xfrm>
        <a:custGeom>
          <a:avLst/>
          <a:gdLst/>
          <a:ahLst/>
          <a:cxnLst/>
          <a:rect l="0" t="0" r="0" b="0"/>
          <a:pathLst>
            <a:path>
              <a:moveTo>
                <a:pt x="0" y="13952"/>
              </a:moveTo>
              <a:lnTo>
                <a:pt x="676569" y="139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340223" y="2938469"/>
        <a:ext cx="33828" cy="33828"/>
      </dsp:txXfrm>
    </dsp:sp>
    <dsp:sp modelId="{571C788F-3B34-4C2A-9626-72F9F18908AB}">
      <dsp:nvSpPr>
        <dsp:cNvPr id="0" name=""/>
        <dsp:cNvSpPr/>
      </dsp:nvSpPr>
      <dsp:spPr>
        <a:xfrm>
          <a:off x="5669966" y="2504265"/>
          <a:ext cx="1354105" cy="1354105"/>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Mean Model</a:t>
          </a:r>
        </a:p>
      </dsp:txBody>
      <dsp:txXfrm>
        <a:off x="5868270" y="2702569"/>
        <a:ext cx="957497" cy="957497"/>
      </dsp:txXfrm>
    </dsp:sp>
    <dsp:sp modelId="{2B1110C8-A564-42AB-819E-45B152F6FABE}">
      <dsp:nvSpPr>
        <dsp:cNvPr id="0" name=""/>
        <dsp:cNvSpPr/>
      </dsp:nvSpPr>
      <dsp:spPr>
        <a:xfrm rot="3857143">
          <a:off x="4469510" y="3630285"/>
          <a:ext cx="676569" cy="27905"/>
        </a:xfrm>
        <a:custGeom>
          <a:avLst/>
          <a:gdLst/>
          <a:ahLst/>
          <a:cxnLst/>
          <a:rect l="0" t="0" r="0" b="0"/>
          <a:pathLst>
            <a:path>
              <a:moveTo>
                <a:pt x="0" y="13952"/>
              </a:moveTo>
              <a:lnTo>
                <a:pt x="676569" y="139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790881" y="3627323"/>
        <a:ext cx="33828" cy="33828"/>
      </dsp:txXfrm>
    </dsp:sp>
    <dsp:sp modelId="{05F5B967-ADFB-4288-A21C-530C1089099E}">
      <dsp:nvSpPr>
        <dsp:cNvPr id="0" name=""/>
        <dsp:cNvSpPr/>
      </dsp:nvSpPr>
      <dsp:spPr>
        <a:xfrm>
          <a:off x="4571281" y="3881972"/>
          <a:ext cx="1354105" cy="1354105"/>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Back-casting</a:t>
          </a:r>
          <a:endParaRPr lang="en-US" sz="1500" kern="1200" dirty="0"/>
        </a:p>
      </dsp:txBody>
      <dsp:txXfrm>
        <a:off x="4769585" y="4080276"/>
        <a:ext cx="957497" cy="957497"/>
      </dsp:txXfrm>
    </dsp:sp>
    <dsp:sp modelId="{AB607379-39E2-4DEC-A3FC-931F08BBB835}">
      <dsp:nvSpPr>
        <dsp:cNvPr id="0" name=""/>
        <dsp:cNvSpPr/>
      </dsp:nvSpPr>
      <dsp:spPr>
        <a:xfrm rot="6942857">
          <a:off x="3588433" y="3630285"/>
          <a:ext cx="676569" cy="27905"/>
        </a:xfrm>
        <a:custGeom>
          <a:avLst/>
          <a:gdLst/>
          <a:ahLst/>
          <a:cxnLst/>
          <a:rect l="0" t="0" r="0" b="0"/>
          <a:pathLst>
            <a:path>
              <a:moveTo>
                <a:pt x="0" y="13952"/>
              </a:moveTo>
              <a:lnTo>
                <a:pt x="676569" y="139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909804" y="3627323"/>
        <a:ext cx="33828" cy="33828"/>
      </dsp:txXfrm>
    </dsp:sp>
    <dsp:sp modelId="{0071FCF3-C3D4-4FFD-B47D-F8F492A871E5}">
      <dsp:nvSpPr>
        <dsp:cNvPr id="0" name=""/>
        <dsp:cNvSpPr/>
      </dsp:nvSpPr>
      <dsp:spPr>
        <a:xfrm>
          <a:off x="2809127" y="3881972"/>
          <a:ext cx="1354105" cy="1354105"/>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Chaining</a:t>
          </a:r>
          <a:endParaRPr lang="en-US" sz="1500" kern="1200" dirty="0"/>
        </a:p>
      </dsp:txBody>
      <dsp:txXfrm>
        <a:off x="3007431" y="4080276"/>
        <a:ext cx="957497" cy="957497"/>
      </dsp:txXfrm>
    </dsp:sp>
    <dsp:sp modelId="{2D1A0DC7-BF84-4F4B-AF1D-8DFFA0D29BDE}">
      <dsp:nvSpPr>
        <dsp:cNvPr id="0" name=""/>
        <dsp:cNvSpPr/>
      </dsp:nvSpPr>
      <dsp:spPr>
        <a:xfrm rot="10028571">
          <a:off x="3039090" y="2941431"/>
          <a:ext cx="676569" cy="27905"/>
        </a:xfrm>
        <a:custGeom>
          <a:avLst/>
          <a:gdLst/>
          <a:ahLst/>
          <a:cxnLst/>
          <a:rect l="0" t="0" r="0" b="0"/>
          <a:pathLst>
            <a:path>
              <a:moveTo>
                <a:pt x="0" y="13952"/>
              </a:moveTo>
              <a:lnTo>
                <a:pt x="676569" y="139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60461" y="2938469"/>
        <a:ext cx="33828" cy="33828"/>
      </dsp:txXfrm>
    </dsp:sp>
    <dsp:sp modelId="{DF88C304-2A35-4203-A8E6-375F39C875FD}">
      <dsp:nvSpPr>
        <dsp:cNvPr id="0" name=""/>
        <dsp:cNvSpPr/>
      </dsp:nvSpPr>
      <dsp:spPr>
        <a:xfrm>
          <a:off x="1710441" y="2504265"/>
          <a:ext cx="1354105" cy="1354105"/>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Bottom-Up Analysis</a:t>
          </a:r>
        </a:p>
      </dsp:txBody>
      <dsp:txXfrm>
        <a:off x="1908745" y="2702569"/>
        <a:ext cx="957497" cy="957497"/>
      </dsp:txXfrm>
    </dsp:sp>
    <dsp:sp modelId="{5FE4FBA0-3A3B-4168-87C2-BF78B14EAAE7}">
      <dsp:nvSpPr>
        <dsp:cNvPr id="0" name=""/>
        <dsp:cNvSpPr/>
      </dsp:nvSpPr>
      <dsp:spPr>
        <a:xfrm rot="13114286">
          <a:off x="3335862" y="2117685"/>
          <a:ext cx="563524" cy="27905"/>
        </a:xfrm>
        <a:custGeom>
          <a:avLst/>
          <a:gdLst/>
          <a:ahLst/>
          <a:cxnLst/>
          <a:rect l="0" t="0" r="0" b="0"/>
          <a:pathLst>
            <a:path>
              <a:moveTo>
                <a:pt x="0" y="13952"/>
              </a:moveTo>
              <a:lnTo>
                <a:pt x="563524" y="139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603537" y="2117550"/>
        <a:ext cx="28176" cy="28176"/>
      </dsp:txXfrm>
    </dsp:sp>
    <dsp:sp modelId="{7C2CE859-5832-4D8A-A68B-69AC60B2B39E}">
      <dsp:nvSpPr>
        <dsp:cNvPr id="0" name=""/>
        <dsp:cNvSpPr/>
      </dsp:nvSpPr>
      <dsp:spPr>
        <a:xfrm>
          <a:off x="1981203" y="685803"/>
          <a:ext cx="1596815" cy="1555081"/>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Standard Condition</a:t>
          </a:r>
        </a:p>
      </dsp:txBody>
      <dsp:txXfrm>
        <a:off x="2215051" y="913539"/>
        <a:ext cx="1129119" cy="10996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84639-6024-4D8A-80F0-E4E4F3E84793}">
      <dsp:nvSpPr>
        <dsp:cNvPr id="0" name=""/>
        <dsp:cNvSpPr/>
      </dsp:nvSpPr>
      <dsp:spPr>
        <a:xfrm>
          <a:off x="0" y="387547"/>
          <a:ext cx="6934200" cy="16301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8171" tIns="479044" rIns="538171"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Look at potential from existing EEMs</a:t>
          </a:r>
        </a:p>
        <a:p>
          <a:pPr marL="228600" lvl="1" indent="-228600" algn="l" defTabSz="1022350">
            <a:lnSpc>
              <a:spcPct val="90000"/>
            </a:lnSpc>
            <a:spcBef>
              <a:spcPct val="0"/>
            </a:spcBef>
            <a:spcAft>
              <a:spcPct val="15000"/>
            </a:spcAft>
            <a:buChar char="•"/>
          </a:pPr>
          <a:r>
            <a:rPr lang="en-US" sz="2300" kern="1200" dirty="0"/>
            <a:t>Predict program participation and measures</a:t>
          </a:r>
        </a:p>
      </dsp:txBody>
      <dsp:txXfrm>
        <a:off x="0" y="387547"/>
        <a:ext cx="6934200" cy="1630125"/>
      </dsp:txXfrm>
    </dsp:sp>
    <dsp:sp modelId="{29F3B820-874A-4EA9-89FA-65C1C6B46A5F}">
      <dsp:nvSpPr>
        <dsp:cNvPr id="0" name=""/>
        <dsp:cNvSpPr/>
      </dsp:nvSpPr>
      <dsp:spPr>
        <a:xfrm>
          <a:off x="346710" y="48067"/>
          <a:ext cx="5200656" cy="67896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marL="0" lvl="0" indent="0" algn="l" defTabSz="1022350">
            <a:lnSpc>
              <a:spcPct val="90000"/>
            </a:lnSpc>
            <a:spcBef>
              <a:spcPct val="0"/>
            </a:spcBef>
            <a:spcAft>
              <a:spcPct val="35000"/>
            </a:spcAft>
            <a:buNone/>
          </a:pPr>
          <a:r>
            <a:rPr lang="en-US" sz="2300" kern="1200" dirty="0"/>
            <a:t>Bottom-up</a:t>
          </a:r>
        </a:p>
      </dsp:txBody>
      <dsp:txXfrm>
        <a:off x="379854" y="81211"/>
        <a:ext cx="5134368" cy="612672"/>
      </dsp:txXfrm>
    </dsp:sp>
    <dsp:sp modelId="{9ED41BE2-A5BA-48C4-B621-2A5EC2A35C3A}">
      <dsp:nvSpPr>
        <dsp:cNvPr id="0" name=""/>
        <dsp:cNvSpPr/>
      </dsp:nvSpPr>
      <dsp:spPr>
        <a:xfrm>
          <a:off x="0" y="2481352"/>
          <a:ext cx="6934200" cy="13041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8171" tIns="479044" rIns="538171"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Literature review, current studies</a:t>
          </a:r>
        </a:p>
        <a:p>
          <a:pPr marL="228600" lvl="1" indent="-228600" algn="l" defTabSz="1022350">
            <a:lnSpc>
              <a:spcPct val="90000"/>
            </a:lnSpc>
            <a:spcBef>
              <a:spcPct val="0"/>
            </a:spcBef>
            <a:spcAft>
              <a:spcPct val="15000"/>
            </a:spcAft>
            <a:buChar char="•"/>
          </a:pPr>
          <a:r>
            <a:rPr lang="en-US" sz="2300" kern="1200" dirty="0"/>
            <a:t>Shared program data</a:t>
          </a:r>
        </a:p>
      </dsp:txBody>
      <dsp:txXfrm>
        <a:off x="0" y="2481352"/>
        <a:ext cx="6934200" cy="1304100"/>
      </dsp:txXfrm>
    </dsp:sp>
    <dsp:sp modelId="{49B954CF-FB2C-48ED-9E9C-76CA4CA73775}">
      <dsp:nvSpPr>
        <dsp:cNvPr id="0" name=""/>
        <dsp:cNvSpPr/>
      </dsp:nvSpPr>
      <dsp:spPr>
        <a:xfrm>
          <a:off x="346710" y="2141872"/>
          <a:ext cx="5200656" cy="678960"/>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marL="0" lvl="0" indent="0" algn="l" defTabSz="1022350">
            <a:lnSpc>
              <a:spcPct val="90000"/>
            </a:lnSpc>
            <a:spcBef>
              <a:spcPct val="0"/>
            </a:spcBef>
            <a:spcAft>
              <a:spcPct val="35000"/>
            </a:spcAft>
            <a:buNone/>
          </a:pPr>
          <a:r>
            <a:rPr lang="en-US" sz="2300" kern="1200" dirty="0"/>
            <a:t>Borrow</a:t>
          </a:r>
        </a:p>
      </dsp:txBody>
      <dsp:txXfrm>
        <a:off x="379854" y="2175016"/>
        <a:ext cx="5134368" cy="612672"/>
      </dsp:txXfrm>
    </dsp:sp>
    <dsp:sp modelId="{48505BF0-BE62-4FD3-9A11-5246684B2E8A}">
      <dsp:nvSpPr>
        <dsp:cNvPr id="0" name=""/>
        <dsp:cNvSpPr/>
      </dsp:nvSpPr>
      <dsp:spPr>
        <a:xfrm>
          <a:off x="0" y="4249132"/>
          <a:ext cx="69342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D37070-060D-4843-946C-76C5A66698EE}">
      <dsp:nvSpPr>
        <dsp:cNvPr id="0" name=""/>
        <dsp:cNvSpPr/>
      </dsp:nvSpPr>
      <dsp:spPr>
        <a:xfrm>
          <a:off x="346710" y="3909652"/>
          <a:ext cx="5200656" cy="678960"/>
        </a:xfrm>
        <a:prstGeom prst="round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467" tIns="0" rIns="183467" bIns="0" numCol="1" spcCol="1270" anchor="ctr" anchorCtr="0">
          <a:noAutofit/>
        </a:bodyPr>
        <a:lstStyle/>
        <a:p>
          <a:pPr marL="0" lvl="0" indent="0" algn="l" defTabSz="1022350">
            <a:lnSpc>
              <a:spcPct val="90000"/>
            </a:lnSpc>
            <a:spcBef>
              <a:spcPct val="0"/>
            </a:spcBef>
            <a:spcAft>
              <a:spcPct val="35000"/>
            </a:spcAft>
            <a:buNone/>
          </a:pPr>
          <a:r>
            <a:rPr lang="en-US" sz="2300" kern="1200" dirty="0"/>
            <a:t>Mid-course corrections</a:t>
          </a:r>
        </a:p>
      </dsp:txBody>
      <dsp:txXfrm>
        <a:off x="379854" y="3942796"/>
        <a:ext cx="5134368" cy="6126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D1947-A497-4D0C-AC50-48C8B99FED17}">
      <dsp:nvSpPr>
        <dsp:cNvPr id="0" name=""/>
        <dsp:cNvSpPr/>
      </dsp:nvSpPr>
      <dsp:spPr>
        <a:xfrm>
          <a:off x="4232523" y="890768"/>
          <a:ext cx="1240928" cy="295284"/>
        </a:xfrm>
        <a:custGeom>
          <a:avLst/>
          <a:gdLst/>
          <a:ahLst/>
          <a:cxnLst/>
          <a:rect l="0" t="0" r="0" b="0"/>
          <a:pathLst>
            <a:path>
              <a:moveTo>
                <a:pt x="0" y="0"/>
              </a:moveTo>
              <a:lnTo>
                <a:pt x="0" y="201227"/>
              </a:lnTo>
              <a:lnTo>
                <a:pt x="1240928" y="201227"/>
              </a:lnTo>
              <a:lnTo>
                <a:pt x="1240928" y="2952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C24FAD-EFF4-478B-90A3-81966712ABE0}">
      <dsp:nvSpPr>
        <dsp:cNvPr id="0" name=""/>
        <dsp:cNvSpPr/>
      </dsp:nvSpPr>
      <dsp:spPr>
        <a:xfrm>
          <a:off x="4186803" y="890768"/>
          <a:ext cx="91440" cy="295284"/>
        </a:xfrm>
        <a:custGeom>
          <a:avLst/>
          <a:gdLst/>
          <a:ahLst/>
          <a:cxnLst/>
          <a:rect l="0" t="0" r="0" b="0"/>
          <a:pathLst>
            <a:path>
              <a:moveTo>
                <a:pt x="45720" y="0"/>
              </a:moveTo>
              <a:lnTo>
                <a:pt x="45720" y="2952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6C73DB-F3DC-4EFA-B905-5491CBAE48B3}">
      <dsp:nvSpPr>
        <dsp:cNvPr id="0" name=""/>
        <dsp:cNvSpPr/>
      </dsp:nvSpPr>
      <dsp:spPr>
        <a:xfrm>
          <a:off x="2991594" y="1830772"/>
          <a:ext cx="1240928" cy="295284"/>
        </a:xfrm>
        <a:custGeom>
          <a:avLst/>
          <a:gdLst/>
          <a:ahLst/>
          <a:cxnLst/>
          <a:rect l="0" t="0" r="0" b="0"/>
          <a:pathLst>
            <a:path>
              <a:moveTo>
                <a:pt x="0" y="0"/>
              </a:moveTo>
              <a:lnTo>
                <a:pt x="0" y="201227"/>
              </a:lnTo>
              <a:lnTo>
                <a:pt x="1240928" y="201227"/>
              </a:lnTo>
              <a:lnTo>
                <a:pt x="1240928" y="29528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4FFEDC-829F-417B-BD9C-9C1EC1B0D338}">
      <dsp:nvSpPr>
        <dsp:cNvPr id="0" name=""/>
        <dsp:cNvSpPr/>
      </dsp:nvSpPr>
      <dsp:spPr>
        <a:xfrm>
          <a:off x="2945874" y="1830772"/>
          <a:ext cx="91440" cy="295284"/>
        </a:xfrm>
        <a:custGeom>
          <a:avLst/>
          <a:gdLst/>
          <a:ahLst/>
          <a:cxnLst/>
          <a:rect l="0" t="0" r="0" b="0"/>
          <a:pathLst>
            <a:path>
              <a:moveTo>
                <a:pt x="45720" y="0"/>
              </a:moveTo>
              <a:lnTo>
                <a:pt x="45720" y="29528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61061D-13A9-49A8-B8BD-47BC3897B1AA}">
      <dsp:nvSpPr>
        <dsp:cNvPr id="0" name=""/>
        <dsp:cNvSpPr/>
      </dsp:nvSpPr>
      <dsp:spPr>
        <a:xfrm>
          <a:off x="1750665" y="2770775"/>
          <a:ext cx="1240928" cy="295284"/>
        </a:xfrm>
        <a:custGeom>
          <a:avLst/>
          <a:gdLst/>
          <a:ahLst/>
          <a:cxnLst/>
          <a:rect l="0" t="0" r="0" b="0"/>
          <a:pathLst>
            <a:path>
              <a:moveTo>
                <a:pt x="0" y="0"/>
              </a:moveTo>
              <a:lnTo>
                <a:pt x="0" y="201227"/>
              </a:lnTo>
              <a:lnTo>
                <a:pt x="1240928" y="201227"/>
              </a:lnTo>
              <a:lnTo>
                <a:pt x="1240928" y="29528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6E8AE4-C60F-4C17-A5A6-03BE76778B32}">
      <dsp:nvSpPr>
        <dsp:cNvPr id="0" name=""/>
        <dsp:cNvSpPr/>
      </dsp:nvSpPr>
      <dsp:spPr>
        <a:xfrm>
          <a:off x="1704945" y="2770775"/>
          <a:ext cx="91440" cy="295284"/>
        </a:xfrm>
        <a:custGeom>
          <a:avLst/>
          <a:gdLst/>
          <a:ahLst/>
          <a:cxnLst/>
          <a:rect l="0" t="0" r="0" b="0"/>
          <a:pathLst>
            <a:path>
              <a:moveTo>
                <a:pt x="45720" y="0"/>
              </a:moveTo>
              <a:lnTo>
                <a:pt x="45720" y="29528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6CB723-7589-4C8D-8EE8-8B6AAD2F30DA}">
      <dsp:nvSpPr>
        <dsp:cNvPr id="0" name=""/>
        <dsp:cNvSpPr/>
      </dsp:nvSpPr>
      <dsp:spPr>
        <a:xfrm>
          <a:off x="509736" y="2770775"/>
          <a:ext cx="1240928" cy="295284"/>
        </a:xfrm>
        <a:custGeom>
          <a:avLst/>
          <a:gdLst/>
          <a:ahLst/>
          <a:cxnLst/>
          <a:rect l="0" t="0" r="0" b="0"/>
          <a:pathLst>
            <a:path>
              <a:moveTo>
                <a:pt x="1240928" y="0"/>
              </a:moveTo>
              <a:lnTo>
                <a:pt x="1240928" y="201227"/>
              </a:lnTo>
              <a:lnTo>
                <a:pt x="0" y="201227"/>
              </a:lnTo>
              <a:lnTo>
                <a:pt x="0" y="29528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DDEEE0-62FD-49EE-B048-23A4D3974448}">
      <dsp:nvSpPr>
        <dsp:cNvPr id="0" name=""/>
        <dsp:cNvSpPr/>
      </dsp:nvSpPr>
      <dsp:spPr>
        <a:xfrm>
          <a:off x="1750665" y="1830772"/>
          <a:ext cx="1240928" cy="295284"/>
        </a:xfrm>
        <a:custGeom>
          <a:avLst/>
          <a:gdLst/>
          <a:ahLst/>
          <a:cxnLst/>
          <a:rect l="0" t="0" r="0" b="0"/>
          <a:pathLst>
            <a:path>
              <a:moveTo>
                <a:pt x="1240928" y="0"/>
              </a:moveTo>
              <a:lnTo>
                <a:pt x="1240928" y="201227"/>
              </a:lnTo>
              <a:lnTo>
                <a:pt x="0" y="201227"/>
              </a:lnTo>
              <a:lnTo>
                <a:pt x="0" y="29528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2DEBEE-BFAA-45A6-BA8E-4641747DF09D}">
      <dsp:nvSpPr>
        <dsp:cNvPr id="0" name=""/>
        <dsp:cNvSpPr/>
      </dsp:nvSpPr>
      <dsp:spPr>
        <a:xfrm>
          <a:off x="2991594" y="890768"/>
          <a:ext cx="1240928" cy="295284"/>
        </a:xfrm>
        <a:custGeom>
          <a:avLst/>
          <a:gdLst/>
          <a:ahLst/>
          <a:cxnLst/>
          <a:rect l="0" t="0" r="0" b="0"/>
          <a:pathLst>
            <a:path>
              <a:moveTo>
                <a:pt x="1240928" y="0"/>
              </a:moveTo>
              <a:lnTo>
                <a:pt x="1240928" y="201227"/>
              </a:lnTo>
              <a:lnTo>
                <a:pt x="0" y="201227"/>
              </a:lnTo>
              <a:lnTo>
                <a:pt x="0" y="29528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773FE7-1BBE-44AA-B76F-DCCB081AD036}">
      <dsp:nvSpPr>
        <dsp:cNvPr id="0" name=""/>
        <dsp:cNvSpPr/>
      </dsp:nvSpPr>
      <dsp:spPr>
        <a:xfrm>
          <a:off x="3724870" y="246049"/>
          <a:ext cx="1015305" cy="644718"/>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B36B2E-3F78-47C3-AA1B-96FCF3A7CA2C}">
      <dsp:nvSpPr>
        <dsp:cNvPr id="0" name=""/>
        <dsp:cNvSpPr/>
      </dsp:nvSpPr>
      <dsp:spPr>
        <a:xfrm>
          <a:off x="3837682" y="353220"/>
          <a:ext cx="1015305" cy="6447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Regional Industrial Loads</a:t>
          </a:r>
        </a:p>
      </dsp:txBody>
      <dsp:txXfrm>
        <a:off x="3856565" y="372103"/>
        <a:ext cx="977539" cy="606952"/>
      </dsp:txXfrm>
    </dsp:sp>
    <dsp:sp modelId="{BBA980BC-0DEF-4315-B372-0D637E08F980}">
      <dsp:nvSpPr>
        <dsp:cNvPr id="0" name=""/>
        <dsp:cNvSpPr/>
      </dsp:nvSpPr>
      <dsp:spPr>
        <a:xfrm>
          <a:off x="2483941" y="1186053"/>
          <a:ext cx="1015305" cy="644718"/>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37E293-D19D-44E7-A08E-9C5856BAD1CF}">
      <dsp:nvSpPr>
        <dsp:cNvPr id="0" name=""/>
        <dsp:cNvSpPr/>
      </dsp:nvSpPr>
      <dsp:spPr>
        <a:xfrm>
          <a:off x="2596753" y="1293224"/>
          <a:ext cx="1015305" cy="6447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accent1">
                  <a:lumMod val="60000"/>
                  <a:lumOff val="40000"/>
                </a:schemeClr>
              </a:solidFill>
            </a:rPr>
            <a:t>Mechanical Pulp: </a:t>
          </a:r>
          <a:br>
            <a:rPr lang="en-US" sz="900" b="1" kern="1200" dirty="0">
              <a:solidFill>
                <a:schemeClr val="accent1">
                  <a:lumMod val="60000"/>
                  <a:lumOff val="40000"/>
                </a:schemeClr>
              </a:solidFill>
            </a:rPr>
          </a:br>
          <a:r>
            <a:rPr lang="en-US" sz="900" b="1" kern="1200" dirty="0">
              <a:solidFill>
                <a:schemeClr val="accent1">
                  <a:lumMod val="60000"/>
                  <a:lumOff val="40000"/>
                </a:schemeClr>
              </a:solidFill>
            </a:rPr>
            <a:t>4,260 </a:t>
          </a:r>
          <a:r>
            <a:rPr lang="en-US" sz="900" b="1" kern="1200" dirty="0" err="1">
              <a:solidFill>
                <a:schemeClr val="accent1">
                  <a:lumMod val="60000"/>
                  <a:lumOff val="40000"/>
                </a:schemeClr>
              </a:solidFill>
            </a:rPr>
            <a:t>GWh</a:t>
          </a:r>
          <a:endParaRPr lang="en-US" sz="900" b="1" kern="1200" dirty="0">
            <a:solidFill>
              <a:schemeClr val="accent1">
                <a:lumMod val="60000"/>
                <a:lumOff val="40000"/>
              </a:schemeClr>
            </a:solidFill>
          </a:endParaRPr>
        </a:p>
      </dsp:txBody>
      <dsp:txXfrm>
        <a:off x="2615636" y="1312107"/>
        <a:ext cx="977539" cy="606952"/>
      </dsp:txXfrm>
    </dsp:sp>
    <dsp:sp modelId="{20EDA999-3599-4A22-9682-D2B8D25AD836}">
      <dsp:nvSpPr>
        <dsp:cNvPr id="0" name=""/>
        <dsp:cNvSpPr/>
      </dsp:nvSpPr>
      <dsp:spPr>
        <a:xfrm>
          <a:off x="1243012" y="2126056"/>
          <a:ext cx="1015305" cy="644718"/>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DECD89-61C7-4245-B1C8-FFA9D3AD3219}">
      <dsp:nvSpPr>
        <dsp:cNvPr id="0" name=""/>
        <dsp:cNvSpPr/>
      </dsp:nvSpPr>
      <dsp:spPr>
        <a:xfrm>
          <a:off x="1355824" y="2233227"/>
          <a:ext cx="1015305" cy="6447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accent1">
                  <a:lumMod val="60000"/>
                  <a:lumOff val="40000"/>
                </a:schemeClr>
              </a:solidFill>
            </a:rPr>
            <a:t>Pumps (32%)</a:t>
          </a:r>
        </a:p>
      </dsp:txBody>
      <dsp:txXfrm>
        <a:off x="1374707" y="2252110"/>
        <a:ext cx="977539" cy="606952"/>
      </dsp:txXfrm>
    </dsp:sp>
    <dsp:sp modelId="{3EE3052D-5A74-4034-A736-94141DF59CBE}">
      <dsp:nvSpPr>
        <dsp:cNvPr id="0" name=""/>
        <dsp:cNvSpPr/>
      </dsp:nvSpPr>
      <dsp:spPr>
        <a:xfrm>
          <a:off x="2083" y="3066060"/>
          <a:ext cx="1015305" cy="644718"/>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BB2658-3D84-43C0-9ED2-77F1D4A2DECC}">
      <dsp:nvSpPr>
        <dsp:cNvPr id="0" name=""/>
        <dsp:cNvSpPr/>
      </dsp:nvSpPr>
      <dsp:spPr>
        <a:xfrm>
          <a:off x="114895" y="3173231"/>
          <a:ext cx="1015305" cy="6447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Measure: Pump energy management (% of end-use)</a:t>
          </a:r>
        </a:p>
      </dsp:txBody>
      <dsp:txXfrm>
        <a:off x="133778" y="3192114"/>
        <a:ext cx="977539" cy="606952"/>
      </dsp:txXfrm>
    </dsp:sp>
    <dsp:sp modelId="{E55C031A-98EE-4CCE-8FEB-AC0B12CA4AC9}">
      <dsp:nvSpPr>
        <dsp:cNvPr id="0" name=""/>
        <dsp:cNvSpPr/>
      </dsp:nvSpPr>
      <dsp:spPr>
        <a:xfrm>
          <a:off x="1243012" y="3066060"/>
          <a:ext cx="1015305" cy="644718"/>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0AE037-3D33-4E9A-86E1-8A1CB99724FD}">
      <dsp:nvSpPr>
        <dsp:cNvPr id="0" name=""/>
        <dsp:cNvSpPr/>
      </dsp:nvSpPr>
      <dsp:spPr>
        <a:xfrm>
          <a:off x="1355824" y="3173231"/>
          <a:ext cx="1015305" cy="6447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Measure: Pump equipment upgrade (% of end-use)</a:t>
          </a:r>
        </a:p>
      </dsp:txBody>
      <dsp:txXfrm>
        <a:off x="1374707" y="3192114"/>
        <a:ext cx="977539" cy="606952"/>
      </dsp:txXfrm>
    </dsp:sp>
    <dsp:sp modelId="{5CE91D70-1B58-444E-A3BF-FBB89F014F41}">
      <dsp:nvSpPr>
        <dsp:cNvPr id="0" name=""/>
        <dsp:cNvSpPr/>
      </dsp:nvSpPr>
      <dsp:spPr>
        <a:xfrm>
          <a:off x="2483941" y="3066060"/>
          <a:ext cx="1015305" cy="644718"/>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8E36D9-0591-4994-8D5A-A600669758B7}">
      <dsp:nvSpPr>
        <dsp:cNvPr id="0" name=""/>
        <dsp:cNvSpPr/>
      </dsp:nvSpPr>
      <dsp:spPr>
        <a:xfrm>
          <a:off x="2596753" y="3173231"/>
          <a:ext cx="1015305" cy="6447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Measure: Pump System Optimization (% of end-use)</a:t>
          </a:r>
        </a:p>
      </dsp:txBody>
      <dsp:txXfrm>
        <a:off x="2615636" y="3192114"/>
        <a:ext cx="977539" cy="606952"/>
      </dsp:txXfrm>
    </dsp:sp>
    <dsp:sp modelId="{734A7315-17E3-42EF-AE5F-3B596BA567AE}">
      <dsp:nvSpPr>
        <dsp:cNvPr id="0" name=""/>
        <dsp:cNvSpPr/>
      </dsp:nvSpPr>
      <dsp:spPr>
        <a:xfrm>
          <a:off x="2483941" y="2126056"/>
          <a:ext cx="1015305" cy="644718"/>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194BC3-46F6-4521-B0DA-CDE8DF8DCF78}">
      <dsp:nvSpPr>
        <dsp:cNvPr id="0" name=""/>
        <dsp:cNvSpPr/>
      </dsp:nvSpPr>
      <dsp:spPr>
        <a:xfrm>
          <a:off x="2596753" y="2233227"/>
          <a:ext cx="1015305" cy="6447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Fans (6%)</a:t>
          </a:r>
        </a:p>
      </dsp:txBody>
      <dsp:txXfrm>
        <a:off x="2615636" y="2252110"/>
        <a:ext cx="977539" cy="606952"/>
      </dsp:txXfrm>
    </dsp:sp>
    <dsp:sp modelId="{C1DC3217-3981-49D5-BEC8-C6D54F1F17CA}">
      <dsp:nvSpPr>
        <dsp:cNvPr id="0" name=""/>
        <dsp:cNvSpPr/>
      </dsp:nvSpPr>
      <dsp:spPr>
        <a:xfrm>
          <a:off x="3724870" y="2126056"/>
          <a:ext cx="1015305" cy="644718"/>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FE8EDF-DE11-4831-9421-69C04A79E4A2}">
      <dsp:nvSpPr>
        <dsp:cNvPr id="0" name=""/>
        <dsp:cNvSpPr/>
      </dsp:nvSpPr>
      <dsp:spPr>
        <a:xfrm>
          <a:off x="3837682" y="2233227"/>
          <a:ext cx="1015305" cy="6447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Other End-Uses…</a:t>
          </a:r>
        </a:p>
      </dsp:txBody>
      <dsp:txXfrm>
        <a:off x="3856565" y="2252110"/>
        <a:ext cx="977539" cy="606952"/>
      </dsp:txXfrm>
    </dsp:sp>
    <dsp:sp modelId="{22717AD0-0CBE-4951-A4C7-A1B952C3CF00}">
      <dsp:nvSpPr>
        <dsp:cNvPr id="0" name=""/>
        <dsp:cNvSpPr/>
      </dsp:nvSpPr>
      <dsp:spPr>
        <a:xfrm>
          <a:off x="3724870" y="1186053"/>
          <a:ext cx="1015305" cy="644718"/>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F2AAF5-BE6B-4DE5-AC8A-B2F44EAABCB3}">
      <dsp:nvSpPr>
        <dsp:cNvPr id="0" name=""/>
        <dsp:cNvSpPr/>
      </dsp:nvSpPr>
      <dsp:spPr>
        <a:xfrm>
          <a:off x="3837682" y="1293224"/>
          <a:ext cx="1015305" cy="6447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Frozen Food: </a:t>
          </a:r>
          <a:br>
            <a:rPr lang="en-US" sz="900" kern="1200" dirty="0"/>
          </a:br>
          <a:r>
            <a:rPr lang="en-US" sz="900" kern="1200" dirty="0"/>
            <a:t>1,240 </a:t>
          </a:r>
          <a:r>
            <a:rPr lang="en-US" sz="900" kern="1200" dirty="0" err="1"/>
            <a:t>GWh</a:t>
          </a:r>
          <a:endParaRPr lang="en-US" sz="900" kern="1200" dirty="0"/>
        </a:p>
      </dsp:txBody>
      <dsp:txXfrm>
        <a:off x="3856565" y="1312107"/>
        <a:ext cx="977539" cy="606952"/>
      </dsp:txXfrm>
    </dsp:sp>
    <dsp:sp modelId="{6CB346BE-44CD-4AF1-A204-E6649D245D74}">
      <dsp:nvSpPr>
        <dsp:cNvPr id="0" name=""/>
        <dsp:cNvSpPr/>
      </dsp:nvSpPr>
      <dsp:spPr>
        <a:xfrm>
          <a:off x="4965799" y="1186053"/>
          <a:ext cx="1015305" cy="644718"/>
        </a:xfrm>
        <a:prstGeom prst="roundRect">
          <a:avLst>
            <a:gd name="adj" fmla="val 10000"/>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ED7C88-E0B6-40BD-B9B5-0FD49DD15107}">
      <dsp:nvSpPr>
        <dsp:cNvPr id="0" name=""/>
        <dsp:cNvSpPr/>
      </dsp:nvSpPr>
      <dsp:spPr>
        <a:xfrm>
          <a:off x="5078610" y="1293224"/>
          <a:ext cx="1015305" cy="64471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Other Segments….</a:t>
          </a:r>
        </a:p>
      </dsp:txBody>
      <dsp:txXfrm>
        <a:off x="5097493" y="1312107"/>
        <a:ext cx="977539" cy="6069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14057-5F9C-4CD6-AFA6-A7DDB3D14A42}">
      <dsp:nvSpPr>
        <dsp:cNvPr id="0" name=""/>
        <dsp:cNvSpPr/>
      </dsp:nvSpPr>
      <dsp:spPr>
        <a:xfrm>
          <a:off x="3460945" y="1344501"/>
          <a:ext cx="2717683" cy="431123"/>
        </a:xfrm>
        <a:custGeom>
          <a:avLst/>
          <a:gdLst/>
          <a:ahLst/>
          <a:cxnLst/>
          <a:rect l="0" t="0" r="0" b="0"/>
          <a:pathLst>
            <a:path>
              <a:moveTo>
                <a:pt x="0" y="0"/>
              </a:moveTo>
              <a:lnTo>
                <a:pt x="0" y="293798"/>
              </a:lnTo>
              <a:lnTo>
                <a:pt x="2717683" y="293798"/>
              </a:lnTo>
              <a:lnTo>
                <a:pt x="2717683" y="4311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C66D1F-0A4F-4AFC-B9DE-D4E14D570A4E}">
      <dsp:nvSpPr>
        <dsp:cNvPr id="0" name=""/>
        <dsp:cNvSpPr/>
      </dsp:nvSpPr>
      <dsp:spPr>
        <a:xfrm>
          <a:off x="3460945" y="1344501"/>
          <a:ext cx="905894" cy="431123"/>
        </a:xfrm>
        <a:custGeom>
          <a:avLst/>
          <a:gdLst/>
          <a:ahLst/>
          <a:cxnLst/>
          <a:rect l="0" t="0" r="0" b="0"/>
          <a:pathLst>
            <a:path>
              <a:moveTo>
                <a:pt x="0" y="0"/>
              </a:moveTo>
              <a:lnTo>
                <a:pt x="0" y="293798"/>
              </a:lnTo>
              <a:lnTo>
                <a:pt x="905894" y="293798"/>
              </a:lnTo>
              <a:lnTo>
                <a:pt x="905894" y="4311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4F94B4-174E-4BD5-B75F-1A91EAB8E5CE}">
      <dsp:nvSpPr>
        <dsp:cNvPr id="0" name=""/>
        <dsp:cNvSpPr/>
      </dsp:nvSpPr>
      <dsp:spPr>
        <a:xfrm>
          <a:off x="2555051" y="1344501"/>
          <a:ext cx="905894" cy="431123"/>
        </a:xfrm>
        <a:custGeom>
          <a:avLst/>
          <a:gdLst/>
          <a:ahLst/>
          <a:cxnLst/>
          <a:rect l="0" t="0" r="0" b="0"/>
          <a:pathLst>
            <a:path>
              <a:moveTo>
                <a:pt x="905894" y="0"/>
              </a:moveTo>
              <a:lnTo>
                <a:pt x="905894" y="293798"/>
              </a:lnTo>
              <a:lnTo>
                <a:pt x="0" y="293798"/>
              </a:lnTo>
              <a:lnTo>
                <a:pt x="0" y="4311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0FAE9D-19A5-48A8-8F5F-FC43C4E6B49E}">
      <dsp:nvSpPr>
        <dsp:cNvPr id="0" name=""/>
        <dsp:cNvSpPr/>
      </dsp:nvSpPr>
      <dsp:spPr>
        <a:xfrm>
          <a:off x="743262" y="1344501"/>
          <a:ext cx="2717683" cy="431123"/>
        </a:xfrm>
        <a:custGeom>
          <a:avLst/>
          <a:gdLst/>
          <a:ahLst/>
          <a:cxnLst/>
          <a:rect l="0" t="0" r="0" b="0"/>
          <a:pathLst>
            <a:path>
              <a:moveTo>
                <a:pt x="2717683" y="0"/>
              </a:moveTo>
              <a:lnTo>
                <a:pt x="2717683" y="293798"/>
              </a:lnTo>
              <a:lnTo>
                <a:pt x="0" y="293798"/>
              </a:lnTo>
              <a:lnTo>
                <a:pt x="0" y="4311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773FE7-1BBE-44AA-B76F-DCCB081AD036}">
      <dsp:nvSpPr>
        <dsp:cNvPr id="0" name=""/>
        <dsp:cNvSpPr/>
      </dsp:nvSpPr>
      <dsp:spPr>
        <a:xfrm>
          <a:off x="2719759" y="403195"/>
          <a:ext cx="1482372" cy="941306"/>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B36B2E-3F78-47C3-AA1B-96FCF3A7CA2C}">
      <dsp:nvSpPr>
        <dsp:cNvPr id="0" name=""/>
        <dsp:cNvSpPr/>
      </dsp:nvSpPr>
      <dsp:spPr>
        <a:xfrm>
          <a:off x="2884467" y="559667"/>
          <a:ext cx="1482372" cy="9413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u="sng" kern="1200" dirty="0"/>
            <a:t>Measure Savings:</a:t>
          </a:r>
          <a:r>
            <a:rPr lang="en-US" sz="1300" kern="1200" dirty="0"/>
            <a:t> </a:t>
          </a:r>
          <a:br>
            <a:rPr lang="en-US" sz="1300" kern="1200" dirty="0"/>
          </a:br>
          <a:r>
            <a:rPr lang="en-US" sz="1300" kern="1200" dirty="0"/>
            <a:t>Pump energy management </a:t>
          </a:r>
          <a:br>
            <a:rPr lang="en-US" sz="1300" kern="1200" dirty="0"/>
          </a:br>
          <a:r>
            <a:rPr lang="en-US" sz="1300" kern="1200" dirty="0"/>
            <a:t>(% of end-use)</a:t>
          </a:r>
        </a:p>
      </dsp:txBody>
      <dsp:txXfrm>
        <a:off x="2912037" y="587237"/>
        <a:ext cx="1427232" cy="886166"/>
      </dsp:txXfrm>
    </dsp:sp>
    <dsp:sp modelId="{1D44B84D-9A4F-4D76-A631-C07AA2C3EF64}">
      <dsp:nvSpPr>
        <dsp:cNvPr id="0" name=""/>
        <dsp:cNvSpPr/>
      </dsp:nvSpPr>
      <dsp:spPr>
        <a:xfrm>
          <a:off x="2076" y="1775625"/>
          <a:ext cx="1482372" cy="941306"/>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AC451F-4B76-4CF0-86E4-94723E310A2E}">
      <dsp:nvSpPr>
        <dsp:cNvPr id="0" name=""/>
        <dsp:cNvSpPr/>
      </dsp:nvSpPr>
      <dsp:spPr>
        <a:xfrm>
          <a:off x="166784" y="1932098"/>
          <a:ext cx="1482372" cy="9413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 Savings</a:t>
          </a:r>
        </a:p>
      </dsp:txBody>
      <dsp:txXfrm>
        <a:off x="194354" y="1959668"/>
        <a:ext cx="1427232" cy="886166"/>
      </dsp:txXfrm>
    </dsp:sp>
    <dsp:sp modelId="{40232624-A512-48A5-9D4D-29F7C7D5EEC0}">
      <dsp:nvSpPr>
        <dsp:cNvPr id="0" name=""/>
        <dsp:cNvSpPr/>
      </dsp:nvSpPr>
      <dsp:spPr>
        <a:xfrm>
          <a:off x="1813865" y="1775625"/>
          <a:ext cx="1482372" cy="941306"/>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A1ACB4-4B6F-40EC-A29F-08B02D051517}">
      <dsp:nvSpPr>
        <dsp:cNvPr id="0" name=""/>
        <dsp:cNvSpPr/>
      </dsp:nvSpPr>
      <dsp:spPr>
        <a:xfrm>
          <a:off x="1978573" y="1932098"/>
          <a:ext cx="1482372" cy="9413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Applicability (%)</a:t>
          </a:r>
        </a:p>
      </dsp:txBody>
      <dsp:txXfrm>
        <a:off x="2006143" y="1959668"/>
        <a:ext cx="1427232" cy="886166"/>
      </dsp:txXfrm>
    </dsp:sp>
    <dsp:sp modelId="{27CAF893-675A-4B9B-B75B-4BAB9FEBDF1C}">
      <dsp:nvSpPr>
        <dsp:cNvPr id="0" name=""/>
        <dsp:cNvSpPr/>
      </dsp:nvSpPr>
      <dsp:spPr>
        <a:xfrm>
          <a:off x="3625654" y="1775625"/>
          <a:ext cx="1482372" cy="941306"/>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EAC8100-BFFA-4F78-9420-AFA0FB0368C9}">
      <dsp:nvSpPr>
        <dsp:cNvPr id="0" name=""/>
        <dsp:cNvSpPr/>
      </dsp:nvSpPr>
      <dsp:spPr>
        <a:xfrm>
          <a:off x="3790362" y="1932098"/>
          <a:ext cx="1482372" cy="9413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Achievability (%)</a:t>
          </a:r>
        </a:p>
      </dsp:txBody>
      <dsp:txXfrm>
        <a:off x="3817932" y="1959668"/>
        <a:ext cx="1427232" cy="886166"/>
      </dsp:txXfrm>
    </dsp:sp>
    <dsp:sp modelId="{C3626BD3-3EDA-484C-BAF9-62646F077913}">
      <dsp:nvSpPr>
        <dsp:cNvPr id="0" name=""/>
        <dsp:cNvSpPr/>
      </dsp:nvSpPr>
      <dsp:spPr>
        <a:xfrm>
          <a:off x="5437442" y="1775625"/>
          <a:ext cx="1482372" cy="941306"/>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A40AC7-EA32-4990-A4DA-E0F637718DDD}">
      <dsp:nvSpPr>
        <dsp:cNvPr id="0" name=""/>
        <dsp:cNvSpPr/>
      </dsp:nvSpPr>
      <dsp:spPr>
        <a:xfrm>
          <a:off x="5602151" y="1932098"/>
          <a:ext cx="1482372" cy="9413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Inventory Factor (%)</a:t>
          </a:r>
        </a:p>
      </dsp:txBody>
      <dsp:txXfrm>
        <a:off x="5629721" y="1959668"/>
        <a:ext cx="1427232" cy="88616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2.x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png"/></Relationships>
</file>

<file path=ppt/drawings/drawing1.xml><?xml version="1.0" encoding="utf-8"?>
<c:userShapes xmlns:c="http://schemas.openxmlformats.org/drawingml/2006/chart">
  <cdr:relSizeAnchor xmlns:cdr="http://schemas.openxmlformats.org/drawingml/2006/chartDrawing">
    <cdr:from>
      <cdr:x>0.75177</cdr:x>
      <cdr:y>0.23446</cdr:y>
    </cdr:from>
    <cdr:to>
      <cdr:x>0.8156</cdr:x>
      <cdr:y>0.91103</cdr:y>
    </cdr:to>
    <cdr:grpSp>
      <cdr:nvGrpSpPr>
        <cdr:cNvPr id="9" name="Group 8">
          <a:extLst xmlns:a="http://schemas.openxmlformats.org/drawingml/2006/main">
            <a:ext uri="{FF2B5EF4-FFF2-40B4-BE49-F238E27FC236}">
              <a16:creationId xmlns:a16="http://schemas.microsoft.com/office/drawing/2014/main" id="{5A66A552-D555-4324-8667-499E90E75734}"/>
            </a:ext>
          </a:extLst>
        </cdr:cNvPr>
        <cdr:cNvGrpSpPr/>
      </cdr:nvGrpSpPr>
      <cdr:grpSpPr>
        <a:xfrm xmlns:a="http://schemas.openxmlformats.org/drawingml/2006/main">
          <a:off x="8077167" y="1168352"/>
          <a:ext cx="685803" cy="3371459"/>
          <a:chOff x="6191250" y="1066800"/>
          <a:chExt cx="304839" cy="3505208"/>
        </a:xfrm>
        <a:pattFill xmlns:a="http://schemas.openxmlformats.org/drawingml/2006/main" prst="dkUpDiag">
          <a:fgClr>
            <a:schemeClr val="accent2">
              <a:lumMod val="60000"/>
              <a:lumOff val="40000"/>
            </a:schemeClr>
          </a:fgClr>
          <a:bgClr>
            <a:schemeClr val="bg1"/>
          </a:bgClr>
        </a:pattFill>
      </cdr:grpSpPr>
      <cdr:sp macro="" textlink="">
        <cdr:nvSpPr>
          <cdr:cNvPr id="4" name="Rectangle 3"/>
          <cdr:cNvSpPr/>
        </cdr:nvSpPr>
        <cdr:spPr>
          <a:xfrm xmlns:a="http://schemas.openxmlformats.org/drawingml/2006/main">
            <a:off x="6191250" y="1066800"/>
            <a:ext cx="304839" cy="3505208"/>
          </a:xfrm>
          <a:prstGeom xmlns:a="http://schemas.openxmlformats.org/drawingml/2006/main" prst="rect">
            <a:avLst/>
          </a:prstGeom>
          <a:grpFill xmlns:a="http://schemas.openxmlformats.org/drawingml/2006/main"/>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sp macro="" textlink="">
        <cdr:nvSpPr>
          <cdr:cNvPr id="7" name="TextBox 6"/>
          <cdr:cNvSpPr txBox="1"/>
        </cdr:nvSpPr>
        <cdr:spPr>
          <a:xfrm xmlns:a="http://schemas.openxmlformats.org/drawingml/2006/main">
            <a:off x="6191250" y="1105841"/>
            <a:ext cx="304839" cy="2139881"/>
          </a:xfrm>
          <a:prstGeom xmlns:a="http://schemas.openxmlformats.org/drawingml/2006/main" prst="rect">
            <a:avLst/>
          </a:prstGeom>
          <a:grpFill xmlns:a="http://schemas.openxmlformats.org/drawingml/2006/main"/>
        </cdr:spPr>
        <cdr:txBody>
          <a:bodyPr xmlns:a="http://schemas.openxmlformats.org/drawingml/2006/main" vertOverflow="clip" vert="vert270" wrap="square" rtlCol="0"/>
          <a:lstStyle xmlns:a="http://schemas.openxmlformats.org/drawingml/2006/main"/>
          <a:p xmlns:a="http://schemas.openxmlformats.org/drawingml/2006/main">
            <a:r>
              <a:rPr lang="en-US" sz="2400" dirty="0"/>
              <a:t>6P</a:t>
            </a:r>
          </a:p>
        </cdr:txBody>
      </cdr:sp>
    </cdr:grpSp>
  </cdr:relSizeAnchor>
  <cdr:relSizeAnchor xmlns:cdr="http://schemas.openxmlformats.org/drawingml/2006/chartDrawing">
    <cdr:from>
      <cdr:x>0.25874</cdr:x>
      <cdr:y>0.11974</cdr:y>
    </cdr:from>
    <cdr:to>
      <cdr:x>0.31469</cdr:x>
      <cdr:y>0.90685</cdr:y>
    </cdr:to>
    <cdr:grpSp>
      <cdr:nvGrpSpPr>
        <cdr:cNvPr id="8" name="Group 7">
          <a:extLst xmlns:a="http://schemas.openxmlformats.org/drawingml/2006/main">
            <a:ext uri="{FF2B5EF4-FFF2-40B4-BE49-F238E27FC236}">
              <a16:creationId xmlns:a16="http://schemas.microsoft.com/office/drawing/2014/main" id="{FB40F439-83FD-498C-ACB2-EDEA3E785FD8}"/>
            </a:ext>
          </a:extLst>
        </cdr:cNvPr>
        <cdr:cNvGrpSpPr/>
      </cdr:nvGrpSpPr>
      <cdr:grpSpPr>
        <a:xfrm xmlns:a="http://schemas.openxmlformats.org/drawingml/2006/main">
          <a:off x="2779954" y="596684"/>
          <a:ext cx="601138" cy="3922297"/>
          <a:chOff x="2457450" y="381000"/>
          <a:chExt cx="304838" cy="4190990"/>
        </a:xfrm>
        <a:pattFill xmlns:a="http://schemas.openxmlformats.org/drawingml/2006/main" prst="dkUpDiag">
          <a:fgClr>
            <a:schemeClr val="accent2">
              <a:lumMod val="60000"/>
              <a:lumOff val="40000"/>
            </a:schemeClr>
          </a:fgClr>
          <a:bgClr>
            <a:schemeClr val="bg1"/>
          </a:bgClr>
        </a:pattFill>
      </cdr:grpSpPr>
      <cdr:sp macro="" textlink="">
        <cdr:nvSpPr>
          <cdr:cNvPr id="2" name="Rectangle 1"/>
          <cdr:cNvSpPr/>
        </cdr:nvSpPr>
        <cdr:spPr>
          <a:xfrm xmlns:a="http://schemas.openxmlformats.org/drawingml/2006/main">
            <a:off x="2457450" y="381000"/>
            <a:ext cx="304838" cy="4190990"/>
          </a:xfrm>
          <a:prstGeom xmlns:a="http://schemas.openxmlformats.org/drawingml/2006/main" prst="rect">
            <a:avLst/>
          </a:prstGeom>
          <a:grpFill xmlns:a="http://schemas.openxmlformats.org/drawingml/2006/main"/>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sp macro="" textlink="">
        <cdr:nvSpPr>
          <cdr:cNvPr id="5" name="TextBox 4"/>
          <cdr:cNvSpPr txBox="1"/>
        </cdr:nvSpPr>
        <cdr:spPr>
          <a:xfrm xmlns:a="http://schemas.openxmlformats.org/drawingml/2006/main">
            <a:off x="2457450" y="1600200"/>
            <a:ext cx="304838" cy="1676361"/>
          </a:xfrm>
          <a:prstGeom xmlns:a="http://schemas.openxmlformats.org/drawingml/2006/main" prst="rect">
            <a:avLst/>
          </a:prstGeom>
          <a:grpFill xmlns:a="http://schemas.openxmlformats.org/drawingml/2006/main"/>
        </cdr:spPr>
        <cdr:txBody>
          <a:bodyPr xmlns:a="http://schemas.openxmlformats.org/drawingml/2006/main" vertOverflow="clip" vert="vert270" wrap="square" rtlCol="0"/>
          <a:lstStyle xmlns:a="http://schemas.openxmlformats.org/drawingml/2006/main"/>
          <a:p xmlns:a="http://schemas.openxmlformats.org/drawingml/2006/main">
            <a:r>
              <a:rPr lang="en-US" sz="2400" dirty="0"/>
              <a:t>6P</a:t>
            </a:r>
          </a:p>
        </cdr:txBody>
      </cdr:sp>
    </cdr:grpSp>
  </cdr:relSizeAnchor>
  <cdr:relSizeAnchor xmlns:cdr="http://schemas.openxmlformats.org/drawingml/2006/chartDrawing">
    <cdr:from>
      <cdr:x>0.48227</cdr:x>
      <cdr:y>0.56941</cdr:y>
    </cdr:from>
    <cdr:to>
      <cdr:x>0.53901</cdr:x>
      <cdr:y>0.91103</cdr:y>
    </cdr:to>
    <cdr:grpSp>
      <cdr:nvGrpSpPr>
        <cdr:cNvPr id="10" name="Group 9">
          <a:extLst xmlns:a="http://schemas.openxmlformats.org/drawingml/2006/main">
            <a:ext uri="{FF2B5EF4-FFF2-40B4-BE49-F238E27FC236}">
              <a16:creationId xmlns:a16="http://schemas.microsoft.com/office/drawing/2014/main" id="{50C1D862-7B80-430B-9AA0-B909CC360B82}"/>
            </a:ext>
          </a:extLst>
        </cdr:cNvPr>
        <cdr:cNvGrpSpPr/>
      </cdr:nvGrpSpPr>
      <cdr:grpSpPr>
        <a:xfrm xmlns:a="http://schemas.openxmlformats.org/drawingml/2006/main">
          <a:off x="5181605" y="2837463"/>
          <a:ext cx="609626" cy="1702348"/>
          <a:chOff x="4251718" y="2743200"/>
          <a:chExt cx="305913" cy="1828710"/>
        </a:xfrm>
        <a:pattFill xmlns:a="http://schemas.openxmlformats.org/drawingml/2006/main" prst="dkUpDiag">
          <a:fgClr>
            <a:schemeClr val="accent2">
              <a:lumMod val="60000"/>
              <a:lumOff val="40000"/>
            </a:schemeClr>
          </a:fgClr>
          <a:bgClr>
            <a:schemeClr val="bg1"/>
          </a:bgClr>
        </a:pattFill>
      </cdr:grpSpPr>
      <cdr:sp macro="" textlink="">
        <cdr:nvSpPr>
          <cdr:cNvPr id="3" name="Rectangle 2"/>
          <cdr:cNvSpPr/>
        </cdr:nvSpPr>
        <cdr:spPr>
          <a:xfrm xmlns:a="http://schemas.openxmlformats.org/drawingml/2006/main">
            <a:off x="4251754" y="2743200"/>
            <a:ext cx="304839" cy="1828710"/>
          </a:xfrm>
          <a:prstGeom xmlns:a="http://schemas.openxmlformats.org/drawingml/2006/main" prst="rect">
            <a:avLst/>
          </a:prstGeom>
          <a:grpFill xmlns:a="http://schemas.openxmlformats.org/drawingml/2006/main"/>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sp macro="" textlink="">
        <cdr:nvSpPr>
          <cdr:cNvPr id="6" name="TextBox 5"/>
          <cdr:cNvSpPr txBox="1"/>
        </cdr:nvSpPr>
        <cdr:spPr>
          <a:xfrm xmlns:a="http://schemas.openxmlformats.org/drawingml/2006/main">
            <a:off x="4251718" y="2743200"/>
            <a:ext cx="305913" cy="1156357"/>
          </a:xfrm>
          <a:prstGeom xmlns:a="http://schemas.openxmlformats.org/drawingml/2006/main" prst="rect">
            <a:avLst/>
          </a:prstGeom>
          <a:grpFill xmlns:a="http://schemas.openxmlformats.org/drawingml/2006/main"/>
        </cdr:spPr>
        <cdr:txBody>
          <a:bodyPr xmlns:a="http://schemas.openxmlformats.org/drawingml/2006/main" vertOverflow="clip" vert="vert270" wrap="square" rtlCol="0"/>
          <a:lstStyle xmlns:a="http://schemas.openxmlformats.org/drawingml/2006/main"/>
          <a:p xmlns:a="http://schemas.openxmlformats.org/drawingml/2006/main">
            <a:r>
              <a:rPr lang="en-US" sz="2800" dirty="0"/>
              <a:t>6P</a:t>
            </a:r>
          </a:p>
        </cdr:txBody>
      </cdr:sp>
    </cdr:grpSp>
  </cdr:relSizeAnchor>
</c:userShapes>
</file>

<file path=ppt/drawings/drawing2.xml><?xml version="1.0" encoding="utf-8"?>
<c:userShapes xmlns:c="http://schemas.openxmlformats.org/drawingml/2006/chart">
  <cdr:relSizeAnchor xmlns:cdr="http://schemas.openxmlformats.org/drawingml/2006/chartDrawing">
    <cdr:from>
      <cdr:x>0.02344</cdr:x>
      <cdr:y>0.83349</cdr:y>
    </cdr:from>
    <cdr:to>
      <cdr:x>0.23059</cdr:x>
      <cdr:y>0.96825</cdr:y>
    </cdr:to>
    <cdr:pic>
      <cdr:nvPicPr>
        <cdr:cNvPr id="2" name="chart">
          <a:extLst xmlns:a="http://schemas.openxmlformats.org/drawingml/2006/main">
            <a:ext uri="{FF2B5EF4-FFF2-40B4-BE49-F238E27FC236}">
              <a16:creationId xmlns:a16="http://schemas.microsoft.com/office/drawing/2014/main" id="{E126FC95-8AC5-4BA9-83CA-E18C6DE6D835}"/>
            </a:ext>
          </a:extLst>
        </cdr:cNvPr>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28600" y="4001270"/>
          <a:ext cx="2020458" cy="646929"/>
        </a:xfrm>
        <a:prstGeom xmlns:a="http://schemas.openxmlformats.org/drawingml/2006/main" prst="rect">
          <a:avLst/>
        </a:prstGeom>
        <a:ln xmlns:a="http://schemas.openxmlformats.org/drawingml/2006/main">
          <a:solidFill>
            <a:schemeClr val="tx1"/>
          </a:solidFill>
        </a:ln>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DCE310C-526B-480C-8090-49FEB09A1CDD}" type="datetimeFigureOut">
              <a:rPr lang="en-US" smtClean="0"/>
              <a:pPr/>
              <a:t>10/26/18</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AD87CDC-2AEF-4D1E-8D43-D5FC567F7EDF}" type="slidenum">
              <a:rPr lang="en-US" smtClean="0"/>
              <a:pPr/>
              <a:t>‹#›</a:t>
            </a:fld>
            <a:endParaRPr lang="en-US" dirty="0"/>
          </a:p>
        </p:txBody>
      </p:sp>
    </p:spTree>
    <p:extLst>
      <p:ext uri="{BB962C8B-B14F-4D97-AF65-F5344CB8AC3E}">
        <p14:creationId xmlns:p14="http://schemas.microsoft.com/office/powerpoint/2010/main" val="682923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3683C4A-F046-40DB-8EC0-44A1F457B439}" type="datetimeFigureOut">
              <a:rPr lang="en-US" smtClean="0"/>
              <a:pPr/>
              <a:t>10/26/18</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14FD543-E135-47BA-A545-3A987ACAA5C7}" type="slidenum">
              <a:rPr lang="en-US" smtClean="0"/>
              <a:pPr/>
              <a:t>‹#›</a:t>
            </a:fld>
            <a:endParaRPr lang="en-US" dirty="0"/>
          </a:p>
        </p:txBody>
      </p:sp>
    </p:spTree>
    <p:extLst>
      <p:ext uri="{BB962C8B-B14F-4D97-AF65-F5344CB8AC3E}">
        <p14:creationId xmlns:p14="http://schemas.microsoft.com/office/powerpoint/2010/main" val="2370375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Clr>
                <a:srgbClr val="003399"/>
              </a:buClr>
              <a:buSzPct val="100000"/>
              <a:buFont typeface="+mj-lt"/>
              <a:buNone/>
            </a:pPr>
            <a:endParaRPr lang="en-US" sz="1200" dirty="0"/>
          </a:p>
        </p:txBody>
      </p:sp>
      <p:sp>
        <p:nvSpPr>
          <p:cNvPr id="4" name="Slide Number Placeholder 3"/>
          <p:cNvSpPr>
            <a:spLocks noGrp="1"/>
          </p:cNvSpPr>
          <p:nvPr>
            <p:ph type="sldNum" sz="quarter" idx="10"/>
          </p:nvPr>
        </p:nvSpPr>
        <p:spPr/>
        <p:txBody>
          <a:bodyPr/>
          <a:lstStyle/>
          <a:p>
            <a:fld id="{A14FD543-E135-47BA-A545-3A987ACAA5C7}"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699551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406400" y="696913"/>
            <a:ext cx="6197600" cy="3486150"/>
          </a:xfrm>
          <a:ln/>
        </p:spPr>
      </p:sp>
      <p:sp>
        <p:nvSpPr>
          <p:cNvPr id="12291" name="Notes Placeholder 2"/>
          <p:cNvSpPr>
            <a:spLocks noGrp="1"/>
          </p:cNvSpPr>
          <p:nvPr>
            <p:ph type="body" idx="1"/>
          </p:nvPr>
        </p:nvSpPr>
        <p:spPr>
          <a:noFill/>
        </p:spPr>
        <p:txBody>
          <a:bodyPr/>
          <a:lstStyle/>
          <a:p>
            <a:endParaRPr lang="en-US" sz="1200" kern="1200" dirty="0">
              <a:solidFill>
                <a:schemeClr val="tx1"/>
              </a:solidFill>
              <a:effectLst/>
              <a:latin typeface="+mn-lt"/>
              <a:ea typeface="+mn-ea"/>
              <a:cs typeface="+mn-cs"/>
            </a:endParaRPr>
          </a:p>
        </p:txBody>
      </p:sp>
      <p:sp>
        <p:nvSpPr>
          <p:cNvPr id="12292" name="Slide Number Placeholder 3"/>
          <p:cNvSpPr>
            <a:spLocks noGrp="1"/>
          </p:cNvSpPr>
          <p:nvPr>
            <p:ph type="sldNum" sz="quarter" idx="5"/>
          </p:nvPr>
        </p:nvSpPr>
        <p:spPr>
          <a:noFill/>
        </p:spPr>
        <p:txBody>
          <a:bodyPr/>
          <a:lstStyle>
            <a:lvl1pPr defTabSz="974091">
              <a:defRPr>
                <a:solidFill>
                  <a:schemeClr val="tx1"/>
                </a:solidFill>
                <a:latin typeface="Arial" panose="020B0604020202020204" pitchFamily="34" charset="0"/>
              </a:defRPr>
            </a:lvl1pPr>
            <a:lvl2pPr marL="777943" indent="-299209" defTabSz="974091">
              <a:defRPr>
                <a:solidFill>
                  <a:schemeClr val="tx1"/>
                </a:solidFill>
                <a:latin typeface="Arial" panose="020B0604020202020204" pitchFamily="34" charset="0"/>
              </a:defRPr>
            </a:lvl2pPr>
            <a:lvl3pPr marL="1196835" indent="-239367" defTabSz="974091">
              <a:defRPr>
                <a:solidFill>
                  <a:schemeClr val="tx1"/>
                </a:solidFill>
                <a:latin typeface="Arial" panose="020B0604020202020204" pitchFamily="34" charset="0"/>
              </a:defRPr>
            </a:lvl3pPr>
            <a:lvl4pPr marL="1675569" indent="-239367" defTabSz="974091">
              <a:defRPr>
                <a:solidFill>
                  <a:schemeClr val="tx1"/>
                </a:solidFill>
                <a:latin typeface="Arial" panose="020B0604020202020204" pitchFamily="34" charset="0"/>
              </a:defRPr>
            </a:lvl4pPr>
            <a:lvl5pPr marL="2154304" indent="-239367" defTabSz="974091">
              <a:defRPr>
                <a:solidFill>
                  <a:schemeClr val="tx1"/>
                </a:solidFill>
                <a:latin typeface="Arial" panose="020B0604020202020204" pitchFamily="34" charset="0"/>
              </a:defRPr>
            </a:lvl5pPr>
            <a:lvl6pPr marL="2633038" indent="-239367" defTabSz="974091" eaLnBrk="0" fontAlgn="base" hangingPunct="0">
              <a:spcBef>
                <a:spcPct val="0"/>
              </a:spcBef>
              <a:spcAft>
                <a:spcPct val="0"/>
              </a:spcAft>
              <a:defRPr>
                <a:solidFill>
                  <a:schemeClr val="tx1"/>
                </a:solidFill>
                <a:latin typeface="Arial" panose="020B0604020202020204" pitchFamily="34" charset="0"/>
              </a:defRPr>
            </a:lvl6pPr>
            <a:lvl7pPr marL="3111772" indent="-239367" defTabSz="974091" eaLnBrk="0" fontAlgn="base" hangingPunct="0">
              <a:spcBef>
                <a:spcPct val="0"/>
              </a:spcBef>
              <a:spcAft>
                <a:spcPct val="0"/>
              </a:spcAft>
              <a:defRPr>
                <a:solidFill>
                  <a:schemeClr val="tx1"/>
                </a:solidFill>
                <a:latin typeface="Arial" panose="020B0604020202020204" pitchFamily="34" charset="0"/>
              </a:defRPr>
            </a:lvl7pPr>
            <a:lvl8pPr marL="3590506" indent="-239367" defTabSz="974091" eaLnBrk="0" fontAlgn="base" hangingPunct="0">
              <a:spcBef>
                <a:spcPct val="0"/>
              </a:spcBef>
              <a:spcAft>
                <a:spcPct val="0"/>
              </a:spcAft>
              <a:defRPr>
                <a:solidFill>
                  <a:schemeClr val="tx1"/>
                </a:solidFill>
                <a:latin typeface="Arial" panose="020B0604020202020204" pitchFamily="34" charset="0"/>
              </a:defRPr>
            </a:lvl8pPr>
            <a:lvl9pPr marL="4069240" indent="-239367" defTabSz="974091" eaLnBrk="0" fontAlgn="base" hangingPunct="0">
              <a:spcBef>
                <a:spcPct val="0"/>
              </a:spcBef>
              <a:spcAft>
                <a:spcPct val="0"/>
              </a:spcAft>
              <a:defRPr>
                <a:solidFill>
                  <a:schemeClr val="tx1"/>
                </a:solidFill>
                <a:latin typeface="Arial" panose="020B0604020202020204" pitchFamily="34" charset="0"/>
              </a:defRPr>
            </a:lvl9pPr>
          </a:lstStyle>
          <a:p>
            <a:fld id="{7EED6AA7-AF21-4DBD-A690-A374976637E0}" type="slidenum">
              <a:rPr lang="en-US" altLang="en-US" smtClean="0">
                <a:solidFill>
                  <a:srgbClr val="000000"/>
                </a:solidFill>
              </a:rPr>
              <a:pPr/>
              <a:t>22</a:t>
            </a:fld>
            <a:endParaRPr lang="en-US" altLang="en-US" dirty="0">
              <a:solidFill>
                <a:srgbClr val="000000"/>
              </a:solidFill>
            </a:endParaRPr>
          </a:p>
        </p:txBody>
      </p:sp>
    </p:spTree>
    <p:extLst>
      <p:ext uri="{BB962C8B-B14F-4D97-AF65-F5344CB8AC3E}">
        <p14:creationId xmlns:p14="http://schemas.microsoft.com/office/powerpoint/2010/main" val="2322498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406400" y="696913"/>
            <a:ext cx="6197600" cy="3486150"/>
          </a:xfrm>
          <a:ln/>
        </p:spPr>
      </p:sp>
      <p:sp>
        <p:nvSpPr>
          <p:cNvPr id="12291" name="Notes Placeholder 2"/>
          <p:cNvSpPr>
            <a:spLocks noGrp="1"/>
          </p:cNvSpPr>
          <p:nvPr>
            <p:ph type="body" idx="1"/>
          </p:nvPr>
        </p:nvSpPr>
        <p:spPr>
          <a:noFill/>
        </p:spPr>
        <p:txBody>
          <a:bodyPr/>
          <a:lstStyle/>
          <a:p>
            <a:endParaRPr lang="en-US" sz="1200" kern="1200" dirty="0">
              <a:solidFill>
                <a:schemeClr val="tx1"/>
              </a:solidFill>
              <a:effectLst/>
              <a:latin typeface="+mn-lt"/>
              <a:ea typeface="+mn-ea"/>
              <a:cs typeface="+mn-cs"/>
            </a:endParaRPr>
          </a:p>
        </p:txBody>
      </p:sp>
      <p:sp>
        <p:nvSpPr>
          <p:cNvPr id="12292" name="Slide Number Placeholder 3"/>
          <p:cNvSpPr>
            <a:spLocks noGrp="1"/>
          </p:cNvSpPr>
          <p:nvPr>
            <p:ph type="sldNum" sz="quarter" idx="5"/>
          </p:nvPr>
        </p:nvSpPr>
        <p:spPr>
          <a:noFill/>
        </p:spPr>
        <p:txBody>
          <a:bodyPr/>
          <a:lstStyle>
            <a:lvl1pPr defTabSz="974091">
              <a:defRPr>
                <a:solidFill>
                  <a:schemeClr val="tx1"/>
                </a:solidFill>
                <a:latin typeface="Arial" panose="020B0604020202020204" pitchFamily="34" charset="0"/>
              </a:defRPr>
            </a:lvl1pPr>
            <a:lvl2pPr marL="777943" indent="-299209" defTabSz="974091">
              <a:defRPr>
                <a:solidFill>
                  <a:schemeClr val="tx1"/>
                </a:solidFill>
                <a:latin typeface="Arial" panose="020B0604020202020204" pitchFamily="34" charset="0"/>
              </a:defRPr>
            </a:lvl2pPr>
            <a:lvl3pPr marL="1196835" indent="-239367" defTabSz="974091">
              <a:defRPr>
                <a:solidFill>
                  <a:schemeClr val="tx1"/>
                </a:solidFill>
                <a:latin typeface="Arial" panose="020B0604020202020204" pitchFamily="34" charset="0"/>
              </a:defRPr>
            </a:lvl3pPr>
            <a:lvl4pPr marL="1675569" indent="-239367" defTabSz="974091">
              <a:defRPr>
                <a:solidFill>
                  <a:schemeClr val="tx1"/>
                </a:solidFill>
                <a:latin typeface="Arial" panose="020B0604020202020204" pitchFamily="34" charset="0"/>
              </a:defRPr>
            </a:lvl4pPr>
            <a:lvl5pPr marL="2154304" indent="-239367" defTabSz="974091">
              <a:defRPr>
                <a:solidFill>
                  <a:schemeClr val="tx1"/>
                </a:solidFill>
                <a:latin typeface="Arial" panose="020B0604020202020204" pitchFamily="34" charset="0"/>
              </a:defRPr>
            </a:lvl5pPr>
            <a:lvl6pPr marL="2633038" indent="-239367" defTabSz="974091" eaLnBrk="0" fontAlgn="base" hangingPunct="0">
              <a:spcBef>
                <a:spcPct val="0"/>
              </a:spcBef>
              <a:spcAft>
                <a:spcPct val="0"/>
              </a:spcAft>
              <a:defRPr>
                <a:solidFill>
                  <a:schemeClr val="tx1"/>
                </a:solidFill>
                <a:latin typeface="Arial" panose="020B0604020202020204" pitchFamily="34" charset="0"/>
              </a:defRPr>
            </a:lvl6pPr>
            <a:lvl7pPr marL="3111772" indent="-239367" defTabSz="974091" eaLnBrk="0" fontAlgn="base" hangingPunct="0">
              <a:spcBef>
                <a:spcPct val="0"/>
              </a:spcBef>
              <a:spcAft>
                <a:spcPct val="0"/>
              </a:spcAft>
              <a:defRPr>
                <a:solidFill>
                  <a:schemeClr val="tx1"/>
                </a:solidFill>
                <a:latin typeface="Arial" panose="020B0604020202020204" pitchFamily="34" charset="0"/>
              </a:defRPr>
            </a:lvl7pPr>
            <a:lvl8pPr marL="3590506" indent="-239367" defTabSz="974091" eaLnBrk="0" fontAlgn="base" hangingPunct="0">
              <a:spcBef>
                <a:spcPct val="0"/>
              </a:spcBef>
              <a:spcAft>
                <a:spcPct val="0"/>
              </a:spcAft>
              <a:defRPr>
                <a:solidFill>
                  <a:schemeClr val="tx1"/>
                </a:solidFill>
                <a:latin typeface="Arial" panose="020B0604020202020204" pitchFamily="34" charset="0"/>
              </a:defRPr>
            </a:lvl8pPr>
            <a:lvl9pPr marL="4069240" indent="-239367" defTabSz="974091" eaLnBrk="0" fontAlgn="base" hangingPunct="0">
              <a:spcBef>
                <a:spcPct val="0"/>
              </a:spcBef>
              <a:spcAft>
                <a:spcPct val="0"/>
              </a:spcAft>
              <a:defRPr>
                <a:solidFill>
                  <a:schemeClr val="tx1"/>
                </a:solidFill>
                <a:latin typeface="Arial" panose="020B0604020202020204" pitchFamily="34" charset="0"/>
              </a:defRPr>
            </a:lvl9pPr>
          </a:lstStyle>
          <a:p>
            <a:fld id="{7EED6AA7-AF21-4DBD-A690-A374976637E0}" type="slidenum">
              <a:rPr lang="en-US" altLang="en-US" smtClean="0">
                <a:solidFill>
                  <a:srgbClr val="000000"/>
                </a:solidFill>
              </a:rPr>
              <a:pPr/>
              <a:t>24</a:t>
            </a:fld>
            <a:endParaRPr lang="en-US" altLang="en-US" dirty="0">
              <a:solidFill>
                <a:srgbClr val="000000"/>
              </a:solidFill>
            </a:endParaRPr>
          </a:p>
        </p:txBody>
      </p:sp>
    </p:spTree>
    <p:extLst>
      <p:ext uri="{BB962C8B-B14F-4D97-AF65-F5344CB8AC3E}">
        <p14:creationId xmlns:p14="http://schemas.microsoft.com/office/powerpoint/2010/main" val="3306155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None/>
            </a:pPr>
            <a:r>
              <a:rPr lang="en-US" b="1" dirty="0"/>
              <a:t>Objective: </a:t>
            </a:r>
            <a:r>
              <a:rPr lang="en-US" dirty="0"/>
              <a:t>Understand M&amp;V challenges for sites in SEM for multiple years</a:t>
            </a:r>
          </a:p>
          <a:p>
            <a:pPr marL="0" indent="0">
              <a:buNone/>
            </a:pPr>
            <a:endParaRPr lang="en-US" dirty="0"/>
          </a:p>
          <a:p>
            <a:pPr marL="0" indent="0">
              <a:buNone/>
            </a:pPr>
            <a:r>
              <a:rPr lang="en-US" b="1" dirty="0"/>
              <a:t>Contributing Members: </a:t>
            </a:r>
            <a:r>
              <a:rPr lang="en-US" dirty="0"/>
              <a:t>Kevin Campbell, Mary Hinkle, Ross Lancaster, Tina Schnell, Todd Amundson</a:t>
            </a:r>
          </a:p>
          <a:p>
            <a:pPr marL="0" indent="0">
              <a:buNone/>
            </a:pPr>
            <a:endParaRPr lang="en-US" dirty="0"/>
          </a:p>
          <a:p>
            <a:pPr marL="0" indent="0">
              <a:buNone/>
            </a:pPr>
            <a:r>
              <a:rPr lang="en-US" b="1" dirty="0"/>
              <a:t>Progress: </a:t>
            </a:r>
            <a:r>
              <a:rPr lang="en-US" dirty="0"/>
              <a:t>Draft re-baselining decision tree and spreadsheet tracking how utilities handle M&amp;V for continuation programs. </a:t>
            </a:r>
          </a:p>
          <a:p>
            <a:endParaRPr lang="en-US" dirty="0"/>
          </a:p>
        </p:txBody>
      </p:sp>
      <p:sp>
        <p:nvSpPr>
          <p:cNvPr id="4" name="Slide Number Placeholder 3"/>
          <p:cNvSpPr>
            <a:spLocks noGrp="1"/>
          </p:cNvSpPr>
          <p:nvPr>
            <p:ph type="sldNum" sz="quarter" idx="10"/>
          </p:nvPr>
        </p:nvSpPr>
        <p:spPr/>
        <p:txBody>
          <a:bodyPr/>
          <a:lstStyle/>
          <a:p>
            <a:fld id="{A14FD543-E135-47BA-A545-3A987ACAA5C7}" type="slidenum">
              <a:rPr lang="en-US" smtClean="0"/>
              <a:pPr/>
              <a:t>26</a:t>
            </a:fld>
            <a:endParaRPr lang="en-US" dirty="0"/>
          </a:p>
        </p:txBody>
      </p:sp>
    </p:spTree>
    <p:extLst>
      <p:ext uri="{BB962C8B-B14F-4D97-AF65-F5344CB8AC3E}">
        <p14:creationId xmlns:p14="http://schemas.microsoft.com/office/powerpoint/2010/main" val="593216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406400" y="696913"/>
            <a:ext cx="6197600" cy="3486150"/>
          </a:xfrm>
          <a:ln/>
        </p:spPr>
      </p:sp>
      <p:sp>
        <p:nvSpPr>
          <p:cNvPr id="12291" name="Notes Placeholder 2"/>
          <p:cNvSpPr>
            <a:spLocks noGrp="1"/>
          </p:cNvSpPr>
          <p:nvPr>
            <p:ph type="body" idx="1"/>
          </p:nvPr>
        </p:nvSpPr>
        <p:spPr>
          <a:noFill/>
        </p:spPr>
        <p:txBody>
          <a:bodyPr/>
          <a:lstStyle/>
          <a:p>
            <a:endParaRPr lang="en-US" sz="1200" kern="1200" dirty="0">
              <a:solidFill>
                <a:schemeClr val="tx1"/>
              </a:solidFill>
              <a:effectLst/>
              <a:latin typeface="+mn-lt"/>
              <a:ea typeface="+mn-ea"/>
              <a:cs typeface="+mn-cs"/>
            </a:endParaRPr>
          </a:p>
        </p:txBody>
      </p:sp>
      <p:sp>
        <p:nvSpPr>
          <p:cNvPr id="12292" name="Slide Number Placeholder 3"/>
          <p:cNvSpPr>
            <a:spLocks noGrp="1"/>
          </p:cNvSpPr>
          <p:nvPr>
            <p:ph type="sldNum" sz="quarter" idx="5"/>
          </p:nvPr>
        </p:nvSpPr>
        <p:spPr>
          <a:noFill/>
        </p:spPr>
        <p:txBody>
          <a:bodyPr/>
          <a:lstStyle>
            <a:lvl1pPr defTabSz="974091">
              <a:defRPr>
                <a:solidFill>
                  <a:schemeClr val="tx1"/>
                </a:solidFill>
                <a:latin typeface="Arial" panose="020B0604020202020204" pitchFamily="34" charset="0"/>
              </a:defRPr>
            </a:lvl1pPr>
            <a:lvl2pPr marL="777943" indent="-299209" defTabSz="974091">
              <a:defRPr>
                <a:solidFill>
                  <a:schemeClr val="tx1"/>
                </a:solidFill>
                <a:latin typeface="Arial" panose="020B0604020202020204" pitchFamily="34" charset="0"/>
              </a:defRPr>
            </a:lvl2pPr>
            <a:lvl3pPr marL="1196835" indent="-239367" defTabSz="974091">
              <a:defRPr>
                <a:solidFill>
                  <a:schemeClr val="tx1"/>
                </a:solidFill>
                <a:latin typeface="Arial" panose="020B0604020202020204" pitchFamily="34" charset="0"/>
              </a:defRPr>
            </a:lvl3pPr>
            <a:lvl4pPr marL="1675569" indent="-239367" defTabSz="974091">
              <a:defRPr>
                <a:solidFill>
                  <a:schemeClr val="tx1"/>
                </a:solidFill>
                <a:latin typeface="Arial" panose="020B0604020202020204" pitchFamily="34" charset="0"/>
              </a:defRPr>
            </a:lvl4pPr>
            <a:lvl5pPr marL="2154304" indent="-239367" defTabSz="974091">
              <a:defRPr>
                <a:solidFill>
                  <a:schemeClr val="tx1"/>
                </a:solidFill>
                <a:latin typeface="Arial" panose="020B0604020202020204" pitchFamily="34" charset="0"/>
              </a:defRPr>
            </a:lvl5pPr>
            <a:lvl6pPr marL="2633038" indent="-239367" defTabSz="974091" eaLnBrk="0" fontAlgn="base" hangingPunct="0">
              <a:spcBef>
                <a:spcPct val="0"/>
              </a:spcBef>
              <a:spcAft>
                <a:spcPct val="0"/>
              </a:spcAft>
              <a:defRPr>
                <a:solidFill>
                  <a:schemeClr val="tx1"/>
                </a:solidFill>
                <a:latin typeface="Arial" panose="020B0604020202020204" pitchFamily="34" charset="0"/>
              </a:defRPr>
            </a:lvl6pPr>
            <a:lvl7pPr marL="3111772" indent="-239367" defTabSz="974091" eaLnBrk="0" fontAlgn="base" hangingPunct="0">
              <a:spcBef>
                <a:spcPct val="0"/>
              </a:spcBef>
              <a:spcAft>
                <a:spcPct val="0"/>
              </a:spcAft>
              <a:defRPr>
                <a:solidFill>
                  <a:schemeClr val="tx1"/>
                </a:solidFill>
                <a:latin typeface="Arial" panose="020B0604020202020204" pitchFamily="34" charset="0"/>
              </a:defRPr>
            </a:lvl7pPr>
            <a:lvl8pPr marL="3590506" indent="-239367" defTabSz="974091" eaLnBrk="0" fontAlgn="base" hangingPunct="0">
              <a:spcBef>
                <a:spcPct val="0"/>
              </a:spcBef>
              <a:spcAft>
                <a:spcPct val="0"/>
              </a:spcAft>
              <a:defRPr>
                <a:solidFill>
                  <a:schemeClr val="tx1"/>
                </a:solidFill>
                <a:latin typeface="Arial" panose="020B0604020202020204" pitchFamily="34" charset="0"/>
              </a:defRPr>
            </a:lvl8pPr>
            <a:lvl9pPr marL="4069240" indent="-239367" defTabSz="974091" eaLnBrk="0" fontAlgn="base" hangingPunct="0">
              <a:spcBef>
                <a:spcPct val="0"/>
              </a:spcBef>
              <a:spcAft>
                <a:spcPct val="0"/>
              </a:spcAft>
              <a:defRPr>
                <a:solidFill>
                  <a:schemeClr val="tx1"/>
                </a:solidFill>
                <a:latin typeface="Arial" panose="020B0604020202020204" pitchFamily="34" charset="0"/>
              </a:defRPr>
            </a:lvl9pPr>
          </a:lstStyle>
          <a:p>
            <a:fld id="{7EED6AA7-AF21-4DBD-A690-A374976637E0}" type="slidenum">
              <a:rPr lang="en-US" altLang="en-US" smtClean="0">
                <a:solidFill>
                  <a:srgbClr val="000000"/>
                </a:solidFill>
              </a:rPr>
              <a:pPr/>
              <a:t>27</a:t>
            </a:fld>
            <a:endParaRPr lang="en-US" altLang="en-US" dirty="0">
              <a:solidFill>
                <a:srgbClr val="000000"/>
              </a:solidFill>
            </a:endParaRPr>
          </a:p>
        </p:txBody>
      </p:sp>
    </p:spTree>
    <p:extLst>
      <p:ext uri="{BB962C8B-B14F-4D97-AF65-F5344CB8AC3E}">
        <p14:creationId xmlns:p14="http://schemas.microsoft.com/office/powerpoint/2010/main" val="3388089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406400" y="696913"/>
            <a:ext cx="6197600" cy="3486150"/>
          </a:xfrm>
          <a:ln/>
        </p:spPr>
      </p:sp>
      <p:sp>
        <p:nvSpPr>
          <p:cNvPr id="12291" name="Notes Placeholder 2"/>
          <p:cNvSpPr>
            <a:spLocks noGrp="1"/>
          </p:cNvSpPr>
          <p:nvPr>
            <p:ph type="body" idx="1"/>
          </p:nvPr>
        </p:nvSpPr>
        <p:spPr>
          <a:noFill/>
        </p:spPr>
        <p:txBody>
          <a:bodyPr/>
          <a:lstStyle/>
          <a:p>
            <a:endParaRPr lang="en-US" sz="1200" kern="1200" dirty="0">
              <a:solidFill>
                <a:schemeClr val="tx1"/>
              </a:solidFill>
              <a:effectLst/>
              <a:latin typeface="+mn-lt"/>
              <a:ea typeface="+mn-ea"/>
              <a:cs typeface="+mn-cs"/>
            </a:endParaRPr>
          </a:p>
        </p:txBody>
      </p:sp>
      <p:sp>
        <p:nvSpPr>
          <p:cNvPr id="12292" name="Slide Number Placeholder 3"/>
          <p:cNvSpPr>
            <a:spLocks noGrp="1"/>
          </p:cNvSpPr>
          <p:nvPr>
            <p:ph type="sldNum" sz="quarter" idx="5"/>
          </p:nvPr>
        </p:nvSpPr>
        <p:spPr>
          <a:noFill/>
        </p:spPr>
        <p:txBody>
          <a:bodyPr/>
          <a:lstStyle>
            <a:lvl1pPr defTabSz="974091">
              <a:defRPr>
                <a:solidFill>
                  <a:schemeClr val="tx1"/>
                </a:solidFill>
                <a:latin typeface="Arial" panose="020B0604020202020204" pitchFamily="34" charset="0"/>
              </a:defRPr>
            </a:lvl1pPr>
            <a:lvl2pPr marL="777943" indent="-299209" defTabSz="974091">
              <a:defRPr>
                <a:solidFill>
                  <a:schemeClr val="tx1"/>
                </a:solidFill>
                <a:latin typeface="Arial" panose="020B0604020202020204" pitchFamily="34" charset="0"/>
              </a:defRPr>
            </a:lvl2pPr>
            <a:lvl3pPr marL="1196835" indent="-239367" defTabSz="974091">
              <a:defRPr>
                <a:solidFill>
                  <a:schemeClr val="tx1"/>
                </a:solidFill>
                <a:latin typeface="Arial" panose="020B0604020202020204" pitchFamily="34" charset="0"/>
              </a:defRPr>
            </a:lvl3pPr>
            <a:lvl4pPr marL="1675569" indent="-239367" defTabSz="974091">
              <a:defRPr>
                <a:solidFill>
                  <a:schemeClr val="tx1"/>
                </a:solidFill>
                <a:latin typeface="Arial" panose="020B0604020202020204" pitchFamily="34" charset="0"/>
              </a:defRPr>
            </a:lvl4pPr>
            <a:lvl5pPr marL="2154304" indent="-239367" defTabSz="974091">
              <a:defRPr>
                <a:solidFill>
                  <a:schemeClr val="tx1"/>
                </a:solidFill>
                <a:latin typeface="Arial" panose="020B0604020202020204" pitchFamily="34" charset="0"/>
              </a:defRPr>
            </a:lvl5pPr>
            <a:lvl6pPr marL="2633038" indent="-239367" defTabSz="974091" eaLnBrk="0" fontAlgn="base" hangingPunct="0">
              <a:spcBef>
                <a:spcPct val="0"/>
              </a:spcBef>
              <a:spcAft>
                <a:spcPct val="0"/>
              </a:spcAft>
              <a:defRPr>
                <a:solidFill>
                  <a:schemeClr val="tx1"/>
                </a:solidFill>
                <a:latin typeface="Arial" panose="020B0604020202020204" pitchFamily="34" charset="0"/>
              </a:defRPr>
            </a:lvl6pPr>
            <a:lvl7pPr marL="3111772" indent="-239367" defTabSz="974091" eaLnBrk="0" fontAlgn="base" hangingPunct="0">
              <a:spcBef>
                <a:spcPct val="0"/>
              </a:spcBef>
              <a:spcAft>
                <a:spcPct val="0"/>
              </a:spcAft>
              <a:defRPr>
                <a:solidFill>
                  <a:schemeClr val="tx1"/>
                </a:solidFill>
                <a:latin typeface="Arial" panose="020B0604020202020204" pitchFamily="34" charset="0"/>
              </a:defRPr>
            </a:lvl7pPr>
            <a:lvl8pPr marL="3590506" indent="-239367" defTabSz="974091" eaLnBrk="0" fontAlgn="base" hangingPunct="0">
              <a:spcBef>
                <a:spcPct val="0"/>
              </a:spcBef>
              <a:spcAft>
                <a:spcPct val="0"/>
              </a:spcAft>
              <a:defRPr>
                <a:solidFill>
                  <a:schemeClr val="tx1"/>
                </a:solidFill>
                <a:latin typeface="Arial" panose="020B0604020202020204" pitchFamily="34" charset="0"/>
              </a:defRPr>
            </a:lvl8pPr>
            <a:lvl9pPr marL="4069240" indent="-239367" defTabSz="974091" eaLnBrk="0" fontAlgn="base" hangingPunct="0">
              <a:spcBef>
                <a:spcPct val="0"/>
              </a:spcBef>
              <a:spcAft>
                <a:spcPct val="0"/>
              </a:spcAft>
              <a:defRPr>
                <a:solidFill>
                  <a:schemeClr val="tx1"/>
                </a:solidFill>
                <a:latin typeface="Arial" panose="020B0604020202020204" pitchFamily="34" charset="0"/>
              </a:defRPr>
            </a:lvl9pPr>
          </a:lstStyle>
          <a:p>
            <a:fld id="{7EED6AA7-AF21-4DBD-A690-A374976637E0}" type="slidenum">
              <a:rPr lang="en-US" altLang="en-US" smtClean="0">
                <a:solidFill>
                  <a:srgbClr val="000000"/>
                </a:solidFill>
              </a:rPr>
              <a:pPr/>
              <a:t>28</a:t>
            </a:fld>
            <a:endParaRPr lang="en-US" altLang="en-US" dirty="0">
              <a:solidFill>
                <a:srgbClr val="000000"/>
              </a:solidFill>
            </a:endParaRPr>
          </a:p>
        </p:txBody>
      </p:sp>
    </p:spTree>
    <p:extLst>
      <p:ext uri="{BB962C8B-B14F-4D97-AF65-F5344CB8AC3E}">
        <p14:creationId xmlns:p14="http://schemas.microsoft.com/office/powerpoint/2010/main" val="3628668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2DE5C6-571C-40FB-9347-EB0144E0E6B5}" type="slidenum">
              <a:rPr lang="en-US" smtClean="0">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2468225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2DE5C6-571C-40FB-9347-EB0144E0E6B5}"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60542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6B6EFEB-D06B-4EEB-AAF0-7D1744FB1DCE}" type="slidenum">
              <a:rPr lang="en-CA" smtClean="0"/>
              <a:t>31</a:t>
            </a:fld>
            <a:endParaRPr lang="en-CA"/>
          </a:p>
        </p:txBody>
      </p:sp>
    </p:spTree>
    <p:extLst>
      <p:ext uri="{BB962C8B-B14F-4D97-AF65-F5344CB8AC3E}">
        <p14:creationId xmlns:p14="http://schemas.microsoft.com/office/powerpoint/2010/main" val="4131961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Common Data Format - utilize the NEEA online SEM Hub EMA tool to capture/collect EMA data from individual SEM programs participants in a common format to enable benchmarking.</a:t>
            </a:r>
          </a:p>
          <a:p>
            <a:pPr lvl="0"/>
            <a:r>
              <a:rPr lang="en-CA" sz="1200" kern="1200" dirty="0">
                <a:solidFill>
                  <a:schemeClr val="tx1"/>
                </a:solidFill>
                <a:effectLst/>
                <a:latin typeface="+mn-lt"/>
                <a:ea typeface="+mn-ea"/>
                <a:cs typeface="+mn-cs"/>
              </a:rPr>
              <a:t>Benchmarking – undertake analysis of the data set to provide market insights, learning, about individual participants and/or understand differences between programs and market adoption.</a:t>
            </a:r>
          </a:p>
          <a:p>
            <a:pPr lvl="0"/>
            <a:r>
              <a:rPr lang="en-CA" sz="1200" kern="1200" dirty="0">
                <a:solidFill>
                  <a:schemeClr val="tx1"/>
                </a:solidFill>
                <a:effectLst/>
                <a:latin typeface="+mn-lt"/>
                <a:ea typeface="+mn-ea"/>
                <a:cs typeface="+mn-cs"/>
              </a:rPr>
              <a:t>SEM Collaborative Strategy – enable the NW SEM Collaborative to set longer term quantitative targets around improving SEM practices and/or market transformation.</a:t>
            </a:r>
          </a:p>
          <a:p>
            <a:endParaRPr lang="en-CA" dirty="0"/>
          </a:p>
        </p:txBody>
      </p:sp>
      <p:sp>
        <p:nvSpPr>
          <p:cNvPr id="4" name="Slide Number Placeholder 3"/>
          <p:cNvSpPr>
            <a:spLocks noGrp="1"/>
          </p:cNvSpPr>
          <p:nvPr>
            <p:ph type="sldNum" sz="quarter" idx="10"/>
          </p:nvPr>
        </p:nvSpPr>
        <p:spPr/>
        <p:txBody>
          <a:bodyPr/>
          <a:lstStyle/>
          <a:p>
            <a:fld id="{76B6EFEB-D06B-4EEB-AAF0-7D1744FB1DCE}" type="slidenum">
              <a:rPr lang="en-CA" smtClean="0"/>
              <a:t>32</a:t>
            </a:fld>
            <a:endParaRPr lang="en-CA"/>
          </a:p>
        </p:txBody>
      </p:sp>
    </p:spTree>
    <p:extLst>
      <p:ext uri="{BB962C8B-B14F-4D97-AF65-F5344CB8AC3E}">
        <p14:creationId xmlns:p14="http://schemas.microsoft.com/office/powerpoint/2010/main" val="2448510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SEM practice and design improvement – information that is gleaned from the data, could be used for program improvement, identification of best practices, recruitment, development of enhanced program criteria and new tools; could highlight differences between imbedded EM programs and Cohorts.</a:t>
            </a:r>
          </a:p>
          <a:p>
            <a:pPr lvl="0"/>
            <a:r>
              <a:rPr lang="en-CA" sz="1200" kern="1200" dirty="0">
                <a:solidFill>
                  <a:schemeClr val="tx1"/>
                </a:solidFill>
                <a:effectLst/>
                <a:latin typeface="+mn-lt"/>
                <a:ea typeface="+mn-ea"/>
                <a:cs typeface="+mn-cs"/>
              </a:rPr>
              <a:t>Compare Market Segments – will allow for comparison across and within commercial and industrial segments to identify best practices or market gaps.</a:t>
            </a:r>
          </a:p>
          <a:p>
            <a:pPr lvl="0"/>
            <a:r>
              <a:rPr lang="en-CA" sz="1200" kern="1200" dirty="0">
                <a:solidFill>
                  <a:schemeClr val="tx1"/>
                </a:solidFill>
                <a:effectLst/>
                <a:latin typeface="+mn-lt"/>
                <a:ea typeface="+mn-ea"/>
                <a:cs typeface="+mn-cs"/>
              </a:rPr>
              <a:t>Energy Savings – opportunity to correlate/link EMA score to energy savings; this is a secondary benefit/goal. BCH is using the EMA score as a screen for claiming SEM savings, but not prescriptively. </a:t>
            </a:r>
          </a:p>
          <a:p>
            <a:endParaRPr lang="en-CA" dirty="0"/>
          </a:p>
        </p:txBody>
      </p:sp>
      <p:sp>
        <p:nvSpPr>
          <p:cNvPr id="4" name="Slide Number Placeholder 3"/>
          <p:cNvSpPr>
            <a:spLocks noGrp="1"/>
          </p:cNvSpPr>
          <p:nvPr>
            <p:ph type="sldNum" sz="quarter" idx="10"/>
          </p:nvPr>
        </p:nvSpPr>
        <p:spPr/>
        <p:txBody>
          <a:bodyPr/>
          <a:lstStyle/>
          <a:p>
            <a:fld id="{76B6EFEB-D06B-4EEB-AAF0-7D1744FB1DCE}" type="slidenum">
              <a:rPr lang="en-CA" smtClean="0"/>
              <a:t>33</a:t>
            </a:fld>
            <a:endParaRPr lang="en-CA"/>
          </a:p>
        </p:txBody>
      </p:sp>
    </p:spTree>
    <p:extLst>
      <p:ext uri="{BB962C8B-B14F-4D97-AF65-F5344CB8AC3E}">
        <p14:creationId xmlns:p14="http://schemas.microsoft.com/office/powerpoint/2010/main" val="4276809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2DE5C6-571C-40FB-9347-EB0144E0E6B5}"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3879220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6B6EFEB-D06B-4EEB-AAF0-7D1744FB1DCE}" type="slidenum">
              <a:rPr lang="en-CA" smtClean="0"/>
              <a:t>34</a:t>
            </a:fld>
            <a:endParaRPr lang="en-CA"/>
          </a:p>
        </p:txBody>
      </p:sp>
    </p:spTree>
    <p:extLst>
      <p:ext uri="{BB962C8B-B14F-4D97-AF65-F5344CB8AC3E}">
        <p14:creationId xmlns:p14="http://schemas.microsoft.com/office/powerpoint/2010/main" val="3301654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1.	Complete the table to understand what data is potentially available. – Done!</a:t>
            </a:r>
          </a:p>
          <a:p>
            <a:r>
              <a:rPr lang="en-US" dirty="0"/>
              <a:t>2.	If not in the NEEA online EMA common format, convert the data. – Done and ongoing!</a:t>
            </a:r>
          </a:p>
          <a:p>
            <a:r>
              <a:rPr lang="en-US" dirty="0"/>
              <a:t>3.	Provide the data to NEEA who will compile and host in one aggregated data set. – Done and ongoing!</a:t>
            </a:r>
          </a:p>
          <a:p>
            <a:r>
              <a:rPr lang="en-US" dirty="0"/>
              <a:t>4.	Develop a draft framework for the data analysis. Next!</a:t>
            </a:r>
          </a:p>
          <a:p>
            <a:r>
              <a:rPr lang="en-US" dirty="0"/>
              <a:t>5.	Identify a resource to undertake the analysis and provide results.</a:t>
            </a:r>
          </a:p>
          <a:p>
            <a:endParaRPr lang="en-CA" dirty="0"/>
          </a:p>
        </p:txBody>
      </p:sp>
      <p:sp>
        <p:nvSpPr>
          <p:cNvPr id="4" name="Slide Number Placeholder 3"/>
          <p:cNvSpPr>
            <a:spLocks noGrp="1"/>
          </p:cNvSpPr>
          <p:nvPr>
            <p:ph type="sldNum" sz="quarter" idx="10"/>
          </p:nvPr>
        </p:nvSpPr>
        <p:spPr/>
        <p:txBody>
          <a:bodyPr/>
          <a:lstStyle/>
          <a:p>
            <a:fld id="{76B6EFEB-D06B-4EEB-AAF0-7D1744FB1DCE}" type="slidenum">
              <a:rPr lang="en-CA" smtClean="0"/>
              <a:t>35</a:t>
            </a:fld>
            <a:endParaRPr lang="en-CA"/>
          </a:p>
        </p:txBody>
      </p:sp>
    </p:spTree>
    <p:extLst>
      <p:ext uri="{BB962C8B-B14F-4D97-AF65-F5344CB8AC3E}">
        <p14:creationId xmlns:p14="http://schemas.microsoft.com/office/powerpoint/2010/main" val="3862244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93713C-0993-4EA7-B7E8-F000E0C20041}"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295477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5952-BEDF-A140-BF96-F92A2578E87D}" type="slidenum">
              <a:rPr lang="en-US" smtClean="0"/>
              <a:t>43</a:t>
            </a:fld>
            <a:endParaRPr lang="en-US"/>
          </a:p>
        </p:txBody>
      </p:sp>
    </p:spTree>
    <p:extLst>
      <p:ext uri="{BB962C8B-B14F-4D97-AF65-F5344CB8AC3E}">
        <p14:creationId xmlns:p14="http://schemas.microsoft.com/office/powerpoint/2010/main" val="503907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445008-00C1-4A6D-802E-76F048086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759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mandate was adopted in March of 2016, after 1 ½ years of public engagement.</a:t>
            </a:r>
          </a:p>
          <a:p>
            <a:r>
              <a:rPr lang="en-US" sz="1200" kern="1200" dirty="0">
                <a:solidFill>
                  <a:schemeClr val="tx1"/>
                </a:solidFill>
                <a:effectLst/>
                <a:latin typeface="+mn-lt"/>
                <a:ea typeface="+mn-ea"/>
                <a:cs typeface="+mn-cs"/>
              </a:rPr>
              <a:t>Applies to a subset of non-residential buildings that benchmark – those 50,000 </a:t>
            </a:r>
            <a:r>
              <a:rPr lang="en-US" sz="1200" kern="1200" dirty="0" err="1">
                <a:solidFill>
                  <a:schemeClr val="tx1"/>
                </a:solidFill>
                <a:effectLst/>
                <a:latin typeface="+mn-lt"/>
                <a:ea typeface="+mn-ea"/>
                <a:cs typeface="+mn-cs"/>
              </a:rPr>
              <a:t>sq.ft</a:t>
            </a:r>
            <a:r>
              <a:rPr lang="en-US" sz="1200" kern="1200" dirty="0">
                <a:solidFill>
                  <a:schemeClr val="tx1"/>
                </a:solidFill>
                <a:effectLst/>
                <a:latin typeface="+mn-lt"/>
                <a:ea typeface="+mn-ea"/>
                <a:cs typeface="+mn-cs"/>
              </a:rPr>
              <a:t>. or larger</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intent is to achieve energy and water savings and GHG emission reductions by ensuring that buildings are operated to their full potential. </a:t>
            </a:r>
          </a:p>
          <a:p>
            <a:endParaRPr lang="en-US" dirty="0"/>
          </a:p>
        </p:txBody>
      </p:sp>
      <p:sp>
        <p:nvSpPr>
          <p:cNvPr id="4" name="Slide Number Placeholder 3"/>
          <p:cNvSpPr>
            <a:spLocks noGrp="1"/>
          </p:cNvSpPr>
          <p:nvPr>
            <p:ph type="sldNum" sz="quarter" idx="10"/>
          </p:nvPr>
        </p:nvSpPr>
        <p:spPr/>
        <p:txBody>
          <a:bodyPr/>
          <a:lstStyle/>
          <a:p>
            <a:fld id="{0A7B5952-BEDF-A140-BF96-F92A2578E87D}" type="slidenum">
              <a:rPr lang="en-US" smtClean="0"/>
              <a:t>45</a:t>
            </a:fld>
            <a:endParaRPr lang="en-US"/>
          </a:p>
        </p:txBody>
      </p:sp>
    </p:spTree>
    <p:extLst>
      <p:ext uri="{BB962C8B-B14F-4D97-AF65-F5344CB8AC3E}">
        <p14:creationId xmlns:p14="http://schemas.microsoft.com/office/powerpoint/2010/main" val="1582603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a:t>
            </a:r>
            <a:r>
              <a:rPr lang="en-US" baseline="0" dirty="0"/>
              <a:t> in on operational and maintenance improvements – on improving the operation of existing equipment – not investing in capital upgrades (</a:t>
            </a:r>
            <a:r>
              <a:rPr lang="en-US" sz="1200" b="0" i="0" u="none" strike="noStrike" kern="1200" baseline="0" dirty="0">
                <a:solidFill>
                  <a:schemeClr val="tx1"/>
                </a:solidFill>
                <a:latin typeface="+mn-lt"/>
                <a:ea typeface="+mn-ea"/>
                <a:cs typeface="+mn-cs"/>
              </a:rPr>
              <a:t>such as retrofits or replacements of equipment)</a:t>
            </a:r>
            <a:endParaRPr lang="en-US" baseline="0" dirty="0"/>
          </a:p>
          <a:p>
            <a:endParaRPr lang="en-US" dirty="0"/>
          </a:p>
          <a:p>
            <a:r>
              <a:rPr lang="en-US" dirty="0"/>
              <a:t>We talk about a Tune-Up as “retro-commissioning</a:t>
            </a:r>
            <a:r>
              <a:rPr lang="en-US" baseline="0" dirty="0"/>
              <a:t> lite” and the average energy savings range from 10-15%</a:t>
            </a:r>
          </a:p>
          <a:p>
            <a:endParaRPr lang="en-US" baseline="0" dirty="0"/>
          </a:p>
          <a:p>
            <a:r>
              <a:rPr lang="en-US" baseline="0" dirty="0"/>
              <a:t>More detail:</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“Larger, more expensive energy-saving measures that require capital investment, are not implemented as part of retuning.”</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lvl="0">
              <a:buClr>
                <a:srgbClr val="4AADA1"/>
              </a:buClr>
            </a:pPr>
            <a:r>
              <a:rPr lang="en-US" sz="1600" u="sng" dirty="0">
                <a:solidFill>
                  <a:srgbClr val="4AADA1"/>
                </a:solidFill>
                <a:latin typeface="Arial" charset="0"/>
                <a:ea typeface="Arial" charset="0"/>
                <a:cs typeface="Arial" charset="0"/>
              </a:rPr>
              <a:t>NOT</a:t>
            </a:r>
            <a:r>
              <a:rPr lang="en-US" sz="1600" dirty="0">
                <a:latin typeface="Arial" charset="0"/>
                <a:ea typeface="Arial" charset="0"/>
                <a:cs typeface="Arial" charset="0"/>
              </a:rPr>
              <a:t> included in mandate</a:t>
            </a:r>
          </a:p>
          <a:p>
            <a:pPr marL="285750" lvl="0" indent="-285750">
              <a:lnSpc>
                <a:spcPct val="150000"/>
              </a:lnSpc>
              <a:buClr>
                <a:srgbClr val="4AADA1"/>
              </a:buClr>
              <a:buFont typeface="Arial" charset="0"/>
              <a:buChar char="•"/>
            </a:pPr>
            <a:r>
              <a:rPr lang="en-US" sz="1200" b="1" dirty="0">
                <a:solidFill>
                  <a:srgbClr val="4AADA1"/>
                </a:solidFill>
                <a:latin typeface="Arial" charset="0"/>
                <a:ea typeface="Arial" charset="0"/>
                <a:cs typeface="Arial" charset="0"/>
              </a:rPr>
              <a:t>Audits</a:t>
            </a:r>
            <a:endParaRPr lang="en-US" sz="1200" dirty="0">
              <a:latin typeface="Arial" charset="0"/>
              <a:ea typeface="Arial" charset="0"/>
              <a:cs typeface="Arial" charset="0"/>
            </a:endParaRPr>
          </a:p>
          <a:p>
            <a:pPr marL="285750" lvl="0" indent="-285750">
              <a:lnSpc>
                <a:spcPct val="150000"/>
              </a:lnSpc>
              <a:buClr>
                <a:srgbClr val="4AADA1"/>
              </a:buClr>
              <a:buFont typeface="Arial" charset="0"/>
              <a:buChar char="•"/>
            </a:pPr>
            <a:r>
              <a:rPr lang="en-US" sz="1200" b="1" dirty="0">
                <a:solidFill>
                  <a:srgbClr val="4AADA1"/>
                </a:solidFill>
                <a:latin typeface="Arial" charset="0"/>
                <a:ea typeface="Arial" charset="0"/>
                <a:cs typeface="Arial" charset="0"/>
              </a:rPr>
              <a:t>Capital investments</a:t>
            </a:r>
            <a:endParaRPr lang="en-US" sz="1200" dirty="0">
              <a:latin typeface="Arial" charset="0"/>
              <a:ea typeface="Arial" charset="0"/>
              <a:cs typeface="Arial" charset="0"/>
            </a:endParaRPr>
          </a:p>
          <a:p>
            <a:pPr marL="285750" lvl="0" indent="-285750">
              <a:lnSpc>
                <a:spcPct val="150000"/>
              </a:lnSpc>
              <a:buClr>
                <a:srgbClr val="4AADA1"/>
              </a:buClr>
              <a:buFont typeface="Arial" charset="0"/>
              <a:buChar char="•"/>
            </a:pPr>
            <a:r>
              <a:rPr lang="en-US" sz="1200" b="1" dirty="0">
                <a:solidFill>
                  <a:srgbClr val="4AADA1"/>
                </a:solidFill>
                <a:latin typeface="Arial" charset="0"/>
                <a:ea typeface="Arial" charset="0"/>
                <a:cs typeface="Arial" charset="0"/>
              </a:rPr>
              <a:t>Lighting upgrades</a:t>
            </a:r>
          </a:p>
          <a:p>
            <a:pPr marL="285750" lvl="0" indent="-285750">
              <a:lnSpc>
                <a:spcPct val="150000"/>
              </a:lnSpc>
              <a:buClr>
                <a:srgbClr val="4AADA1"/>
              </a:buClr>
              <a:buFont typeface="Arial" charset="0"/>
              <a:buChar char="•"/>
            </a:pPr>
            <a:r>
              <a:rPr lang="en-US" sz="1200" b="1" dirty="0">
                <a:solidFill>
                  <a:srgbClr val="4AADA1"/>
                </a:solidFill>
                <a:latin typeface="Arial" charset="0"/>
                <a:ea typeface="Arial" charset="0"/>
                <a:cs typeface="Arial" charset="0"/>
              </a:rPr>
              <a:t>Commissioning </a:t>
            </a:r>
          </a:p>
          <a:p>
            <a:pPr marL="285750" lvl="0" indent="-285750">
              <a:lnSpc>
                <a:spcPct val="150000"/>
              </a:lnSpc>
              <a:buClr>
                <a:srgbClr val="4AADA1"/>
              </a:buClr>
              <a:buFont typeface="Arial" charset="0"/>
              <a:buChar char="•"/>
            </a:pPr>
            <a:r>
              <a:rPr lang="en-US" sz="1200" b="1" dirty="0">
                <a:solidFill>
                  <a:srgbClr val="4AADA1"/>
                </a:solidFill>
                <a:latin typeface="Arial" charset="0"/>
                <a:ea typeface="Arial" charset="0"/>
                <a:cs typeface="Arial" charset="0"/>
              </a:rPr>
              <a:t>EUI or ENERGY STAR Targets</a:t>
            </a: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445008-00C1-4A6D-802E-76F048086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1882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445008-00C1-4A6D-802E-76F048086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3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5952-BEDF-A140-BF96-F92A2578E87D}" type="slidenum">
              <a:rPr lang="en-US" smtClean="0"/>
              <a:t>48</a:t>
            </a:fld>
            <a:endParaRPr lang="en-US"/>
          </a:p>
        </p:txBody>
      </p:sp>
    </p:spTree>
    <p:extLst>
      <p:ext uri="{BB962C8B-B14F-4D97-AF65-F5344CB8AC3E}">
        <p14:creationId xmlns:p14="http://schemas.microsoft.com/office/powerpoint/2010/main" val="27728468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5952-BEDF-A140-BF96-F92A2578E87D}" type="slidenum">
              <a:rPr lang="en-US" smtClean="0"/>
              <a:t>49</a:t>
            </a:fld>
            <a:endParaRPr lang="en-US"/>
          </a:p>
        </p:txBody>
      </p:sp>
    </p:spTree>
    <p:extLst>
      <p:ext uri="{BB962C8B-B14F-4D97-AF65-F5344CB8AC3E}">
        <p14:creationId xmlns:p14="http://schemas.microsoft.com/office/powerpoint/2010/main" val="333094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We’ve come</a:t>
            </a:r>
            <a:r>
              <a:rPr lang="en-US" baseline="0" dirty="0"/>
              <a:t> a long ways. Modeling methods have been tested and documented (ESI MT&amp;R, SEP 2017, CA Guidelines, etc.)</a:t>
            </a:r>
          </a:p>
          <a:p>
            <a:pPr marL="171450" indent="-171450">
              <a:buFont typeface="Arial" panose="020B0604020202020204" pitchFamily="34" charset="0"/>
              <a:buChar char="•"/>
            </a:pPr>
            <a:r>
              <a:rPr lang="en-US" baseline="0" dirty="0"/>
              <a:t>Now we are seeing a need for establishing how these multi-year programs quantify savings in the out-years whether reenrolled, no longer enrolled, or after experiencing changes that may invalidate </a:t>
            </a:r>
            <a:r>
              <a:rPr lang="en-US" baseline="0" dirty="0" err="1"/>
              <a:t>exisitng</a:t>
            </a:r>
            <a:r>
              <a:rPr lang="en-US" baseline="0" dirty="0"/>
              <a:t> models.</a:t>
            </a:r>
            <a:endParaRPr lang="en-US" dirty="0"/>
          </a:p>
        </p:txBody>
      </p:sp>
      <p:sp>
        <p:nvSpPr>
          <p:cNvPr id="4" name="Slide Number Placeholder 3"/>
          <p:cNvSpPr>
            <a:spLocks noGrp="1"/>
          </p:cNvSpPr>
          <p:nvPr>
            <p:ph type="sldNum" sz="quarter" idx="10"/>
          </p:nvPr>
        </p:nvSpPr>
        <p:spPr/>
        <p:txBody>
          <a:bodyPr/>
          <a:lstStyle/>
          <a:p>
            <a:pPr>
              <a:defRPr/>
            </a:pPr>
            <a:fld id="{6D2DE5C6-571C-40FB-9347-EB0144E0E6B5}"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36516288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445008-00C1-4A6D-802E-76F048086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145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445008-00C1-4A6D-802E-76F048086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606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5952-BEDF-A140-BF96-F92A2578E87D}" type="slidenum">
              <a:rPr lang="en-US" smtClean="0"/>
              <a:t>52</a:t>
            </a:fld>
            <a:endParaRPr lang="en-US"/>
          </a:p>
        </p:txBody>
      </p:sp>
    </p:spTree>
    <p:extLst>
      <p:ext uri="{BB962C8B-B14F-4D97-AF65-F5344CB8AC3E}">
        <p14:creationId xmlns:p14="http://schemas.microsoft.com/office/powerpoint/2010/main" val="2768449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B5952-BEDF-A140-BF96-F92A2578E87D}" type="slidenum">
              <a:rPr lang="en-US" smtClean="0"/>
              <a:t>53</a:t>
            </a:fld>
            <a:endParaRPr lang="en-US"/>
          </a:p>
        </p:txBody>
      </p:sp>
    </p:spTree>
    <p:extLst>
      <p:ext uri="{BB962C8B-B14F-4D97-AF65-F5344CB8AC3E}">
        <p14:creationId xmlns:p14="http://schemas.microsoft.com/office/powerpoint/2010/main" val="3606982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ACCELERATOR</a:t>
            </a:r>
          </a:p>
          <a:p>
            <a:r>
              <a:rPr lang="en-US" sz="1200" kern="1200" dirty="0">
                <a:solidFill>
                  <a:schemeClr val="tx1"/>
                </a:solidFill>
                <a:effectLst/>
                <a:latin typeface="+mn-lt"/>
                <a:ea typeface="+mn-ea"/>
                <a:cs typeface="+mn-cs"/>
              </a:rPr>
              <a:t>Tune-Up Accelerator program is a pilot program working with buildings 50,000-100,000 SF to jumpstart tune-ups.</a:t>
            </a:r>
          </a:p>
          <a:p>
            <a:r>
              <a:rPr lang="en-US" sz="1200" kern="1200" dirty="0">
                <a:solidFill>
                  <a:schemeClr val="tx1"/>
                </a:solidFill>
                <a:effectLst/>
                <a:latin typeface="+mn-lt"/>
                <a:ea typeface="+mn-ea"/>
                <a:cs typeface="+mn-cs"/>
              </a:rPr>
              <a:t>The Accelerator benefits include enhanced technical support and financial incentives to conduct a tune-up that meets the mandate.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DOE-Funding</a:t>
            </a:r>
            <a:r>
              <a:rPr lang="en-US" sz="1200" kern="1200" baseline="0" dirty="0">
                <a:solidFill>
                  <a:schemeClr val="tx1"/>
                </a:solidFill>
                <a:effectLst/>
                <a:latin typeface="+mn-lt"/>
                <a:ea typeface="+mn-ea"/>
                <a:cs typeface="+mn-cs"/>
              </a:rPr>
              <a:t> Partnership among Seattle OSE, Smart Buildings Center, Seattle City Light, University of WA Integrated Design Lab and Pacific Northwest National Lab.</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7B5952-BEDF-A140-BF96-F92A2578E87D}" type="slidenum">
              <a:rPr lang="en-US" smtClean="0"/>
              <a:t>54</a:t>
            </a:fld>
            <a:endParaRPr lang="en-US"/>
          </a:p>
        </p:txBody>
      </p:sp>
    </p:spTree>
    <p:extLst>
      <p:ext uri="{BB962C8B-B14F-4D97-AF65-F5344CB8AC3E}">
        <p14:creationId xmlns:p14="http://schemas.microsoft.com/office/powerpoint/2010/main" val="2772453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ACCELERATOR</a:t>
            </a:r>
          </a:p>
          <a:p>
            <a:r>
              <a:rPr lang="en-US" sz="1200" kern="1200" dirty="0">
                <a:solidFill>
                  <a:schemeClr val="tx1"/>
                </a:solidFill>
                <a:effectLst/>
                <a:latin typeface="+mn-lt"/>
                <a:ea typeface="+mn-ea"/>
                <a:cs typeface="+mn-cs"/>
              </a:rPr>
              <a:t>Tune-Up Accelerator program is a pilot program working with buildings 50,000-100,000 SF to jumpstart tune-ups.</a:t>
            </a:r>
          </a:p>
          <a:p>
            <a:r>
              <a:rPr lang="en-US" sz="1200" kern="1200" dirty="0">
                <a:solidFill>
                  <a:schemeClr val="tx1"/>
                </a:solidFill>
                <a:effectLst/>
                <a:latin typeface="+mn-lt"/>
                <a:ea typeface="+mn-ea"/>
                <a:cs typeface="+mn-cs"/>
              </a:rPr>
              <a:t>The Accelerator benefits include enhanced technical support and financial incentives to help comply with the mandate.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Different</a:t>
            </a:r>
            <a:r>
              <a:rPr lang="en-US" sz="1200" kern="1200" baseline="0" dirty="0">
                <a:solidFill>
                  <a:schemeClr val="tx1"/>
                </a:solidFill>
                <a:effectLst/>
                <a:latin typeface="+mn-lt"/>
                <a:ea typeface="+mn-ea"/>
                <a:cs typeface="+mn-cs"/>
              </a:rPr>
              <a:t> incentives and levels of support.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Basic Tune-Up - Incentives to meet mandate. $0.12 ($0.03 for Assessment and $0.09 for corrective actions, up to 70% of costs).</a:t>
            </a:r>
          </a:p>
          <a:p>
            <a:r>
              <a:rPr lang="en-US" sz="1200" kern="1200" baseline="0" dirty="0">
                <a:solidFill>
                  <a:schemeClr val="tx1"/>
                </a:solidFill>
                <a:effectLst/>
                <a:latin typeface="+mn-lt"/>
                <a:ea typeface="+mn-ea"/>
                <a:cs typeface="+mn-cs"/>
              </a:rPr>
              <a:t>Tune-Up Plus – Meet mandate and add capital ECMs</a:t>
            </a:r>
          </a:p>
          <a:p>
            <a:r>
              <a:rPr lang="en-US" sz="1200" kern="1200" baseline="0" dirty="0">
                <a:solidFill>
                  <a:schemeClr val="tx1"/>
                </a:solidFill>
                <a:effectLst/>
                <a:latin typeface="+mn-lt"/>
                <a:ea typeface="+mn-ea"/>
                <a:cs typeface="+mn-cs"/>
              </a:rPr>
              <a:t>Building Renewal – Technical support and engineering analysis for deeper retrofits</a:t>
            </a:r>
            <a:endParaRPr lang="en-US" dirty="0"/>
          </a:p>
        </p:txBody>
      </p:sp>
      <p:sp>
        <p:nvSpPr>
          <p:cNvPr id="4" name="Slide Number Placeholder 3"/>
          <p:cNvSpPr>
            <a:spLocks noGrp="1"/>
          </p:cNvSpPr>
          <p:nvPr>
            <p:ph type="sldNum" sz="quarter" idx="10"/>
          </p:nvPr>
        </p:nvSpPr>
        <p:spPr/>
        <p:txBody>
          <a:bodyPr/>
          <a:lstStyle/>
          <a:p>
            <a:fld id="{0A7B5952-BEDF-A140-BF96-F92A2578E87D}" type="slidenum">
              <a:rPr lang="en-US" smtClean="0"/>
              <a:t>55</a:t>
            </a:fld>
            <a:endParaRPr lang="en-US"/>
          </a:p>
        </p:txBody>
      </p:sp>
    </p:spTree>
    <p:extLst>
      <p:ext uri="{BB962C8B-B14F-4D97-AF65-F5344CB8AC3E}">
        <p14:creationId xmlns:p14="http://schemas.microsoft.com/office/powerpoint/2010/main" val="1866292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 refunds</a:t>
            </a:r>
            <a:r>
              <a:rPr lang="en-US" baseline="0" dirty="0"/>
              <a:t> for large users. So, is it required? Or just heavily subsidized?</a:t>
            </a:r>
            <a:endParaRPr lang="en-CA" dirty="0"/>
          </a:p>
        </p:txBody>
      </p:sp>
      <p:sp>
        <p:nvSpPr>
          <p:cNvPr id="4" name="Slide Number Placeholder 3"/>
          <p:cNvSpPr>
            <a:spLocks noGrp="1"/>
          </p:cNvSpPr>
          <p:nvPr>
            <p:ph type="sldNum" sz="quarter" idx="10"/>
          </p:nvPr>
        </p:nvSpPr>
        <p:spPr/>
        <p:txBody>
          <a:bodyPr/>
          <a:lstStyle/>
          <a:p>
            <a:fld id="{A5359D8E-2A04-7648-BB99-EC53D2571000}" type="slidenum">
              <a:rPr lang="en-US" smtClean="0"/>
              <a:t>58</a:t>
            </a:fld>
            <a:endParaRPr lang="en-US"/>
          </a:p>
        </p:txBody>
      </p:sp>
    </p:spTree>
    <p:extLst>
      <p:ext uri="{BB962C8B-B14F-4D97-AF65-F5344CB8AC3E}">
        <p14:creationId xmlns:p14="http://schemas.microsoft.com/office/powerpoint/2010/main" val="4083963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UK - can be used for compliance under Energy</a:t>
            </a:r>
            <a:r>
              <a:rPr lang="en-US" baseline="0" dirty="0"/>
              <a:t> Savings Opportunity Scheme</a:t>
            </a:r>
            <a:endParaRPr lang="en-US" dirty="0"/>
          </a:p>
        </p:txBody>
      </p:sp>
      <p:sp>
        <p:nvSpPr>
          <p:cNvPr id="4" name="Slide Number Placeholder 3"/>
          <p:cNvSpPr>
            <a:spLocks noGrp="1"/>
          </p:cNvSpPr>
          <p:nvPr>
            <p:ph type="sldNum" sz="quarter" idx="10"/>
          </p:nvPr>
        </p:nvSpPr>
        <p:spPr/>
        <p:txBody>
          <a:bodyPr/>
          <a:lstStyle/>
          <a:p>
            <a:fld id="{A5359D8E-2A04-7648-BB99-EC53D2571000}" type="slidenum">
              <a:rPr lang="en-US" smtClean="0"/>
              <a:t>59</a:t>
            </a:fld>
            <a:endParaRPr lang="en-US"/>
          </a:p>
        </p:txBody>
      </p:sp>
    </p:spTree>
    <p:extLst>
      <p:ext uri="{BB962C8B-B14F-4D97-AF65-F5344CB8AC3E}">
        <p14:creationId xmlns:p14="http://schemas.microsoft.com/office/powerpoint/2010/main" val="4043793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Ireland - Certification to the standard can be used as one of the approaches of a large organization to meet the requirements of Article 8 of the energy efficiency directive (undertaking an audit every 4 years for organizations that are deemed to be a large undertaking (not an SME)).</a:t>
            </a:r>
          </a:p>
          <a:p>
            <a:endParaRPr lang="en-US" dirty="0"/>
          </a:p>
          <a:p>
            <a:r>
              <a:rPr lang="en-US" dirty="0"/>
              <a:t>South Africa - Large energy consumers need to submit mandatory energy management plans to the SA DoE. These plans should be aligned to ISO.</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Japan - ISO50001 share the common contents of domestic regulations which encourage energy savings. The current energy conservation law in Japan indirectly supports implementation of </a:t>
            </a:r>
            <a:r>
              <a:rPr lang="en-US" baseline="0" dirty="0" err="1"/>
              <a:t>EnMS</a:t>
            </a:r>
            <a:r>
              <a:rPr lang="en-US" baseline="0" dirty="0"/>
              <a:t> which has been stipulated by ISO50001.</a:t>
            </a:r>
          </a:p>
          <a:p>
            <a:endParaRPr lang="en-US" dirty="0"/>
          </a:p>
          <a:p>
            <a:r>
              <a:rPr lang="en-US" dirty="0"/>
              <a:t>Argentina</a:t>
            </a:r>
            <a:r>
              <a:rPr lang="en-US" baseline="0" dirty="0"/>
              <a:t> - In 2017 the Ministry of Energy together with the Ministry of Production published a voluntary resolution (for some types of industries) to access energy subsidies if they initiate an energy review process.</a:t>
            </a:r>
          </a:p>
          <a:p>
            <a:endParaRPr lang="en-US" baseline="0" dirty="0"/>
          </a:p>
          <a:p>
            <a:r>
              <a:rPr lang="en-US" baseline="0" dirty="0"/>
              <a:t>Mexico - 3.5.4 Energy Use – application of energy. In Mexico, there are 32 regulations about energy efficiency for example: Ventilation, lighting, transportation and electric motors. </a:t>
            </a:r>
          </a:p>
          <a:p>
            <a:endParaRPr lang="en-US" baseline="0" dirty="0"/>
          </a:p>
          <a:p>
            <a:r>
              <a:rPr lang="en-US" baseline="0" dirty="0"/>
              <a:t>Canada – GHG regulations and Carbon pricing schemes</a:t>
            </a:r>
            <a:endParaRPr lang="en-CA" dirty="0"/>
          </a:p>
        </p:txBody>
      </p:sp>
      <p:sp>
        <p:nvSpPr>
          <p:cNvPr id="4" name="Slide Number Placeholder 3"/>
          <p:cNvSpPr>
            <a:spLocks noGrp="1"/>
          </p:cNvSpPr>
          <p:nvPr>
            <p:ph type="sldNum" sz="quarter" idx="10"/>
          </p:nvPr>
        </p:nvSpPr>
        <p:spPr/>
        <p:txBody>
          <a:bodyPr/>
          <a:lstStyle/>
          <a:p>
            <a:fld id="{A5359D8E-2A04-7648-BB99-EC53D2571000}" type="slidenum">
              <a:rPr lang="en-US" smtClean="0"/>
              <a:t>61</a:t>
            </a:fld>
            <a:endParaRPr lang="en-US"/>
          </a:p>
        </p:txBody>
      </p:sp>
    </p:spTree>
    <p:extLst>
      <p:ext uri="{BB962C8B-B14F-4D97-AF65-F5344CB8AC3E}">
        <p14:creationId xmlns:p14="http://schemas.microsoft.com/office/powerpoint/2010/main" val="28403889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Chile –</a:t>
            </a:r>
            <a:r>
              <a:rPr lang="en-US" baseline="0" dirty="0"/>
              <a:t> Now is voluntary, but there are an Energy Efficiency Law Project, being discussed in the Chilean Parliament. This initiative promote ISO 50001 for the most energy intense </a:t>
            </a:r>
            <a:r>
              <a:rPr lang="en-US" baseline="0" dirty="0" err="1"/>
              <a:t>consummers</a:t>
            </a:r>
            <a:r>
              <a:rPr lang="en-US" baseline="0" dirty="0"/>
              <a:t> along the country, but it does not seek to force but rather to encourage .</a:t>
            </a:r>
            <a:endParaRPr lang="en-US" dirty="0"/>
          </a:p>
          <a:p>
            <a:endParaRPr lang="en-US" dirty="0"/>
          </a:p>
          <a:p>
            <a:r>
              <a:rPr lang="en-US" dirty="0"/>
              <a:t>Tunisia - Our Country's policy is voluntary but we have in store a </a:t>
            </a:r>
            <a:r>
              <a:rPr lang="en-US" dirty="0" err="1"/>
              <a:t>programme</a:t>
            </a:r>
            <a:r>
              <a:rPr lang="en-US" dirty="0"/>
              <a:t> to grant fund all organizations want to implement ISO 50001</a:t>
            </a:r>
          </a:p>
          <a:p>
            <a:endParaRPr lang="en-US" dirty="0"/>
          </a:p>
          <a:p>
            <a:r>
              <a:rPr lang="en-US" dirty="0"/>
              <a:t>Morocco - still draft regulation. Compliance with ISO 50001 can be used to show compliance to the requirement in terms of energy efficiency.</a:t>
            </a:r>
            <a:endParaRPr lang="en-CA" dirty="0"/>
          </a:p>
        </p:txBody>
      </p:sp>
      <p:sp>
        <p:nvSpPr>
          <p:cNvPr id="4" name="Slide Number Placeholder 3"/>
          <p:cNvSpPr>
            <a:spLocks noGrp="1"/>
          </p:cNvSpPr>
          <p:nvPr>
            <p:ph type="sldNum" sz="quarter" idx="10"/>
          </p:nvPr>
        </p:nvSpPr>
        <p:spPr/>
        <p:txBody>
          <a:bodyPr/>
          <a:lstStyle/>
          <a:p>
            <a:fld id="{A5359D8E-2A04-7648-BB99-EC53D2571000}" type="slidenum">
              <a:rPr lang="en-US" smtClean="0"/>
              <a:t>62</a:t>
            </a:fld>
            <a:endParaRPr lang="en-US"/>
          </a:p>
        </p:txBody>
      </p:sp>
    </p:spTree>
    <p:extLst>
      <p:ext uri="{BB962C8B-B14F-4D97-AF65-F5344CB8AC3E}">
        <p14:creationId xmlns:p14="http://schemas.microsoft.com/office/powerpoint/2010/main" val="2274905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406400" y="696913"/>
            <a:ext cx="6197600" cy="3486150"/>
          </a:xfrm>
          <a:ln/>
        </p:spPr>
      </p:sp>
      <p:sp>
        <p:nvSpPr>
          <p:cNvPr id="12291" name="Notes Placeholder 2"/>
          <p:cNvSpPr>
            <a:spLocks noGrp="1"/>
          </p:cNvSpPr>
          <p:nvPr>
            <p:ph type="body" idx="1"/>
          </p:nvPr>
        </p:nvSpPr>
        <p:spPr>
          <a:noFill/>
        </p:spPr>
        <p:txBody>
          <a:bodyPr/>
          <a:lstStyle/>
          <a:p>
            <a:r>
              <a:rPr lang="en-US" altLang="en-US" dirty="0"/>
              <a:t>A wide range of topics</a:t>
            </a:r>
            <a:r>
              <a:rPr lang="en-US" altLang="en-US" baseline="0" dirty="0"/>
              <a:t> were presented to the M&amp;V subgroup which kicked off on May 31, 2018.</a:t>
            </a:r>
          </a:p>
          <a:p>
            <a:r>
              <a:rPr lang="en-US" altLang="en-US" baseline="0" dirty="0"/>
              <a:t>Chad Gilless and Steve Martin passed leadership to Tina Schnell and Sara York.</a:t>
            </a:r>
          </a:p>
          <a:p>
            <a:endParaRPr lang="en-US" altLang="en-US" baseline="0" dirty="0"/>
          </a:p>
          <a:p>
            <a:r>
              <a:rPr lang="en-US" altLang="en-US" baseline="0" dirty="0"/>
              <a:t>(other topics people would like to address?)</a:t>
            </a:r>
            <a:endParaRPr lang="en-US" altLang="en-US" dirty="0"/>
          </a:p>
        </p:txBody>
      </p:sp>
      <p:sp>
        <p:nvSpPr>
          <p:cNvPr id="12292" name="Slide Number Placeholder 3"/>
          <p:cNvSpPr>
            <a:spLocks noGrp="1"/>
          </p:cNvSpPr>
          <p:nvPr>
            <p:ph type="sldNum" sz="quarter" idx="5"/>
          </p:nvPr>
        </p:nvSpPr>
        <p:spPr>
          <a:noFill/>
        </p:spPr>
        <p:txBody>
          <a:bodyPr/>
          <a:lstStyle>
            <a:lvl1pPr defTabSz="974091">
              <a:defRPr>
                <a:solidFill>
                  <a:schemeClr val="tx1"/>
                </a:solidFill>
                <a:latin typeface="Arial" panose="020B0604020202020204" pitchFamily="34" charset="0"/>
              </a:defRPr>
            </a:lvl1pPr>
            <a:lvl2pPr marL="777943" indent="-299209" defTabSz="974091">
              <a:defRPr>
                <a:solidFill>
                  <a:schemeClr val="tx1"/>
                </a:solidFill>
                <a:latin typeface="Arial" panose="020B0604020202020204" pitchFamily="34" charset="0"/>
              </a:defRPr>
            </a:lvl2pPr>
            <a:lvl3pPr marL="1196835" indent="-239367" defTabSz="974091">
              <a:defRPr>
                <a:solidFill>
                  <a:schemeClr val="tx1"/>
                </a:solidFill>
                <a:latin typeface="Arial" panose="020B0604020202020204" pitchFamily="34" charset="0"/>
              </a:defRPr>
            </a:lvl3pPr>
            <a:lvl4pPr marL="1675569" indent="-239367" defTabSz="974091">
              <a:defRPr>
                <a:solidFill>
                  <a:schemeClr val="tx1"/>
                </a:solidFill>
                <a:latin typeface="Arial" panose="020B0604020202020204" pitchFamily="34" charset="0"/>
              </a:defRPr>
            </a:lvl4pPr>
            <a:lvl5pPr marL="2154304" indent="-239367" defTabSz="974091">
              <a:defRPr>
                <a:solidFill>
                  <a:schemeClr val="tx1"/>
                </a:solidFill>
                <a:latin typeface="Arial" panose="020B0604020202020204" pitchFamily="34" charset="0"/>
              </a:defRPr>
            </a:lvl5pPr>
            <a:lvl6pPr marL="2633038" indent="-239367" defTabSz="974091" eaLnBrk="0" fontAlgn="base" hangingPunct="0">
              <a:spcBef>
                <a:spcPct val="0"/>
              </a:spcBef>
              <a:spcAft>
                <a:spcPct val="0"/>
              </a:spcAft>
              <a:defRPr>
                <a:solidFill>
                  <a:schemeClr val="tx1"/>
                </a:solidFill>
                <a:latin typeface="Arial" panose="020B0604020202020204" pitchFamily="34" charset="0"/>
              </a:defRPr>
            </a:lvl6pPr>
            <a:lvl7pPr marL="3111772" indent="-239367" defTabSz="974091" eaLnBrk="0" fontAlgn="base" hangingPunct="0">
              <a:spcBef>
                <a:spcPct val="0"/>
              </a:spcBef>
              <a:spcAft>
                <a:spcPct val="0"/>
              </a:spcAft>
              <a:defRPr>
                <a:solidFill>
                  <a:schemeClr val="tx1"/>
                </a:solidFill>
                <a:latin typeface="Arial" panose="020B0604020202020204" pitchFamily="34" charset="0"/>
              </a:defRPr>
            </a:lvl7pPr>
            <a:lvl8pPr marL="3590506" indent="-239367" defTabSz="974091" eaLnBrk="0" fontAlgn="base" hangingPunct="0">
              <a:spcBef>
                <a:spcPct val="0"/>
              </a:spcBef>
              <a:spcAft>
                <a:spcPct val="0"/>
              </a:spcAft>
              <a:defRPr>
                <a:solidFill>
                  <a:schemeClr val="tx1"/>
                </a:solidFill>
                <a:latin typeface="Arial" panose="020B0604020202020204" pitchFamily="34" charset="0"/>
              </a:defRPr>
            </a:lvl8pPr>
            <a:lvl9pPr marL="4069240" indent="-239367" defTabSz="974091" eaLnBrk="0" fontAlgn="base" hangingPunct="0">
              <a:spcBef>
                <a:spcPct val="0"/>
              </a:spcBef>
              <a:spcAft>
                <a:spcPct val="0"/>
              </a:spcAft>
              <a:defRPr>
                <a:solidFill>
                  <a:schemeClr val="tx1"/>
                </a:solidFill>
                <a:latin typeface="Arial" panose="020B0604020202020204" pitchFamily="34" charset="0"/>
              </a:defRPr>
            </a:lvl9pPr>
          </a:lstStyle>
          <a:p>
            <a:fld id="{7EED6AA7-AF21-4DBD-A690-A374976637E0}" type="slidenum">
              <a:rPr lang="en-US" altLang="en-US" smtClean="0">
                <a:solidFill>
                  <a:srgbClr val="000000"/>
                </a:solidFill>
              </a:rPr>
              <a:pPr/>
              <a:t>15</a:t>
            </a:fld>
            <a:endParaRPr lang="en-US" altLang="en-US" dirty="0">
              <a:solidFill>
                <a:srgbClr val="000000"/>
              </a:solidFill>
            </a:endParaRPr>
          </a:p>
        </p:txBody>
      </p:sp>
    </p:spTree>
    <p:extLst>
      <p:ext uri="{BB962C8B-B14F-4D97-AF65-F5344CB8AC3E}">
        <p14:creationId xmlns:p14="http://schemas.microsoft.com/office/powerpoint/2010/main" val="3214343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A5359D8E-2A04-7648-BB99-EC53D2571000}" type="slidenum">
              <a:rPr lang="en-US" smtClean="0"/>
              <a:t>64</a:t>
            </a:fld>
            <a:endParaRPr lang="en-US"/>
          </a:p>
        </p:txBody>
      </p:sp>
    </p:spTree>
    <p:extLst>
      <p:ext uri="{BB962C8B-B14F-4D97-AF65-F5344CB8AC3E}">
        <p14:creationId xmlns:p14="http://schemas.microsoft.com/office/powerpoint/2010/main" val="11978422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BCCDC3E-25B1-4FBB-A688-80510CA8EC26}" type="slidenum">
              <a:rPr lang="en-CA" smtClean="0">
                <a:solidFill>
                  <a:prstClr val="black"/>
                </a:solidFill>
              </a:rPr>
              <a:pPr/>
              <a:t>67</a:t>
            </a:fld>
            <a:endParaRPr lang="en-CA">
              <a:solidFill>
                <a:prstClr val="black"/>
              </a:solidFill>
            </a:endParaRPr>
          </a:p>
        </p:txBody>
      </p:sp>
    </p:spTree>
    <p:extLst>
      <p:ext uri="{BB962C8B-B14F-4D97-AF65-F5344CB8AC3E}">
        <p14:creationId xmlns:p14="http://schemas.microsoft.com/office/powerpoint/2010/main" val="30217612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4/13</a:t>
            </a:r>
            <a:endParaRPr lang="en-CA" dirty="0"/>
          </a:p>
        </p:txBody>
      </p:sp>
      <p:sp>
        <p:nvSpPr>
          <p:cNvPr id="4" name="Slide Number Placeholder 3"/>
          <p:cNvSpPr>
            <a:spLocks noGrp="1"/>
          </p:cNvSpPr>
          <p:nvPr>
            <p:ph type="sldNum" sz="quarter" idx="10"/>
          </p:nvPr>
        </p:nvSpPr>
        <p:spPr/>
        <p:txBody>
          <a:bodyPr/>
          <a:lstStyle/>
          <a:p>
            <a:fld id="{A5359D8E-2A04-7648-BB99-EC53D2571000}" type="slidenum">
              <a:rPr lang="en-US" smtClean="0"/>
              <a:t>68</a:t>
            </a:fld>
            <a:endParaRPr lang="en-US"/>
          </a:p>
        </p:txBody>
      </p:sp>
    </p:spTree>
    <p:extLst>
      <p:ext uri="{BB962C8B-B14F-4D97-AF65-F5344CB8AC3E}">
        <p14:creationId xmlns:p14="http://schemas.microsoft.com/office/powerpoint/2010/main" val="5066862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6/2/5</a:t>
            </a:r>
            <a:endParaRPr lang="en-CA" dirty="0"/>
          </a:p>
        </p:txBody>
      </p:sp>
      <p:sp>
        <p:nvSpPr>
          <p:cNvPr id="4" name="Slide Number Placeholder 3"/>
          <p:cNvSpPr>
            <a:spLocks noGrp="1"/>
          </p:cNvSpPr>
          <p:nvPr>
            <p:ph type="sldNum" sz="quarter" idx="10"/>
          </p:nvPr>
        </p:nvSpPr>
        <p:spPr/>
        <p:txBody>
          <a:bodyPr/>
          <a:lstStyle/>
          <a:p>
            <a:fld id="{A5359D8E-2A04-7648-BB99-EC53D2571000}" type="slidenum">
              <a:rPr lang="en-US" smtClean="0"/>
              <a:t>69</a:t>
            </a:fld>
            <a:endParaRPr lang="en-US"/>
          </a:p>
        </p:txBody>
      </p:sp>
    </p:spTree>
    <p:extLst>
      <p:ext uri="{BB962C8B-B14F-4D97-AF65-F5344CB8AC3E}">
        <p14:creationId xmlns:p14="http://schemas.microsoft.com/office/powerpoint/2010/main" val="42903625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2CE6B0A-3256-46AC-B314-9D2A77D2D251}" type="slidenum">
              <a:rPr lang="en-US" smtClean="0"/>
              <a:pPr/>
              <a:t>74</a:t>
            </a:fld>
            <a:endParaRPr lang="en-US" dirty="0"/>
          </a:p>
        </p:txBody>
      </p:sp>
    </p:spTree>
    <p:extLst>
      <p:ext uri="{BB962C8B-B14F-4D97-AF65-F5344CB8AC3E}">
        <p14:creationId xmlns:p14="http://schemas.microsoft.com/office/powerpoint/2010/main" val="1302336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Radcliffe Power Station, </a:t>
            </a:r>
            <a:r>
              <a:rPr lang="en-US" dirty="0" err="1"/>
              <a:t>Nottinghamsire</a:t>
            </a:r>
            <a:r>
              <a:rPr lang="en-US" dirty="0"/>
              <a:t>, England  2000 MW coal</a:t>
            </a:r>
          </a:p>
        </p:txBody>
      </p:sp>
      <p:sp>
        <p:nvSpPr>
          <p:cNvPr id="4" name="Slide Number Placeholder 3"/>
          <p:cNvSpPr>
            <a:spLocks noGrp="1"/>
          </p:cNvSpPr>
          <p:nvPr>
            <p:ph type="sldNum" sz="quarter" idx="10"/>
          </p:nvPr>
        </p:nvSpPr>
        <p:spPr/>
        <p:txBody>
          <a:bodyPr/>
          <a:lstStyle/>
          <a:p>
            <a:fld id="{C6E42F73-61C8-4DF7-B323-950BA876E609}" type="slidenum">
              <a:rPr lang="en-US" smtClean="0"/>
              <a:t>75</a:t>
            </a:fld>
            <a:endParaRPr lang="en-US"/>
          </a:p>
        </p:txBody>
      </p:sp>
    </p:spTree>
    <p:extLst>
      <p:ext uri="{BB962C8B-B14F-4D97-AF65-F5344CB8AC3E}">
        <p14:creationId xmlns:p14="http://schemas.microsoft.com/office/powerpoint/2010/main" val="611381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2CE6B0A-3256-46AC-B314-9D2A77D2D251}" type="slidenum">
              <a:rPr lang="en-US" smtClean="0"/>
              <a:pPr/>
              <a:t>76</a:t>
            </a:fld>
            <a:endParaRPr lang="en-US" dirty="0"/>
          </a:p>
        </p:txBody>
      </p:sp>
      <p:sp>
        <p:nvSpPr>
          <p:cNvPr id="6" name="Notes Placeholder 5">
            <a:extLst>
              <a:ext uri="{FF2B5EF4-FFF2-40B4-BE49-F238E27FC236}">
                <a16:creationId xmlns:a16="http://schemas.microsoft.com/office/drawing/2014/main" id="{05B9B326-CB52-4B79-B95D-08B7DDA9EC9E}"/>
              </a:ext>
            </a:extLst>
          </p:cNvPr>
          <p:cNvSpPr>
            <a:spLocks noGrp="1"/>
          </p:cNvSpPr>
          <p:nvPr>
            <p:ph type="body" sz="quarter" idx="3"/>
          </p:nvPr>
        </p:nvSpPr>
        <p:spPr/>
        <p:txBody>
          <a:bodyPr/>
          <a:lstStyle/>
          <a:p>
            <a:r>
              <a:rPr lang="en-US" dirty="0"/>
              <a:t>Civilization hangs perilously</a:t>
            </a:r>
            <a:br>
              <a:rPr lang="en-US" dirty="0"/>
            </a:br>
            <a:r>
              <a:rPr lang="en-US" dirty="0"/>
              <a:t>On slender threads of electricity</a:t>
            </a:r>
          </a:p>
          <a:p>
            <a:endParaRPr lang="en-US" dirty="0"/>
          </a:p>
          <a:p>
            <a:endParaRPr lang="en-US" dirty="0"/>
          </a:p>
          <a:p>
            <a:endParaRPr lang="en-US" dirty="0"/>
          </a:p>
        </p:txBody>
      </p:sp>
    </p:spTree>
    <p:extLst>
      <p:ext uri="{BB962C8B-B14F-4D97-AF65-F5344CB8AC3E}">
        <p14:creationId xmlns:p14="http://schemas.microsoft.com/office/powerpoint/2010/main" val="25237207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833438" y="696913"/>
            <a:ext cx="4408487" cy="2479675"/>
          </a:xfrm>
          <a:ln/>
        </p:spPr>
      </p:sp>
      <p:sp>
        <p:nvSpPr>
          <p:cNvPr id="57347" name="Rectangle 3"/>
          <p:cNvSpPr>
            <a:spLocks noGrp="1" noChangeArrowheads="1"/>
          </p:cNvSpPr>
          <p:nvPr>
            <p:ph type="body" idx="1"/>
          </p:nvPr>
        </p:nvSpPr>
        <p:spPr>
          <a:xfrm>
            <a:off x="934720" y="3718560"/>
            <a:ext cx="5608320" cy="5113020"/>
          </a:xfrm>
        </p:spPr>
        <p:txBody>
          <a:bodyPr/>
          <a:lstStyle/>
          <a:p>
            <a:pPr>
              <a:lnSpc>
                <a:spcPct val="90000"/>
              </a:lnSpc>
              <a:buFontTx/>
              <a:buChar char="•"/>
            </a:pPr>
            <a:r>
              <a:rPr lang="en-US" sz="1400" dirty="0"/>
              <a:t>  In 1980, the Regional Power Act drew the region together for power planning and fish and wildlife enhancement and recovery on the Columbia River.</a:t>
            </a:r>
          </a:p>
          <a:p>
            <a:pPr>
              <a:lnSpc>
                <a:spcPct val="90000"/>
              </a:lnSpc>
              <a:buFontTx/>
              <a:buChar char="•"/>
            </a:pPr>
            <a:r>
              <a:rPr lang="en-US" sz="1400" dirty="0"/>
              <a:t>  In simple terms, the Council was created, by Congress, to give the people of the region a voice in the development of power and fish resources of the Columbia River.   </a:t>
            </a:r>
          </a:p>
          <a:p>
            <a:pPr>
              <a:lnSpc>
                <a:spcPct val="90000"/>
              </a:lnSpc>
              <a:buFontTx/>
              <a:buChar char="•"/>
            </a:pPr>
            <a:r>
              <a:rPr lang="en-US" sz="1400" dirty="0"/>
              <a:t>  Of course Congress does not go around willy-nilly giving the people a voice </a:t>
            </a:r>
          </a:p>
          <a:p>
            <a:pPr>
              <a:lnSpc>
                <a:spcPct val="90000"/>
              </a:lnSpc>
              <a:buFontTx/>
              <a:buChar char="•"/>
            </a:pPr>
            <a:r>
              <a:rPr lang="en-US" sz="1400" dirty="0"/>
              <a:t>  Two big mess up. 1) over-committed to building new thermal generation, bond default, 2x </a:t>
            </a:r>
            <a:r>
              <a:rPr lang="en-US" sz="1400" dirty="0" err="1"/>
              <a:t>ws</a:t>
            </a:r>
            <a:r>
              <a:rPr lang="en-US" sz="1400" dirty="0"/>
              <a:t> rates.  2) We nearly wiped out salmon and steelhead runs in the massive Columbia River Basin.  </a:t>
            </a:r>
          </a:p>
          <a:p>
            <a:pPr>
              <a:lnSpc>
                <a:spcPct val="90000"/>
              </a:lnSpc>
              <a:buFontTx/>
              <a:buChar char="•"/>
            </a:pPr>
            <a:r>
              <a:rPr lang="en-US" sz="1400" dirty="0"/>
              <a:t>  So Congress set up the Northwest Power and Conservation Council to do regional power planning and fish &amp; wildlife recovery.</a:t>
            </a:r>
          </a:p>
          <a:p>
            <a:pPr>
              <a:lnSpc>
                <a:spcPct val="90000"/>
              </a:lnSpc>
              <a:buFontTx/>
              <a:buChar char="•"/>
            </a:pPr>
            <a:r>
              <a:rPr lang="en-US" sz="1400" dirty="0"/>
              <a:t> Every five years the Council does a regional power plan</a:t>
            </a:r>
          </a:p>
          <a:p>
            <a:pPr>
              <a:lnSpc>
                <a:spcPct val="90000"/>
              </a:lnSpc>
              <a:buFontTx/>
              <a:buChar char="•"/>
            </a:pPr>
            <a:r>
              <a:rPr lang="en-US" sz="1400" dirty="0"/>
              <a:t> Today’s talk springs from the making of the 7thPower Plan. </a:t>
            </a:r>
          </a:p>
          <a:p>
            <a:pPr>
              <a:lnSpc>
                <a:spcPct val="90000"/>
              </a:lnSpc>
              <a:buFontTx/>
              <a:buChar char="•"/>
            </a:pPr>
            <a:r>
              <a:rPr lang="en-US" sz="1400" dirty="0"/>
              <a:t>  It’s the longest running electric IRP in the country.  It’s had a run that surpasses the record of the Broadway musical ‘Cats’, which also debuted in 1981.</a:t>
            </a:r>
          </a:p>
          <a:p>
            <a:pPr>
              <a:lnSpc>
                <a:spcPct val="90000"/>
              </a:lnSpc>
              <a:buFontTx/>
              <a:buChar char="•"/>
            </a:pPr>
            <a:r>
              <a:rPr lang="en-US" sz="1400" b="1" dirty="0"/>
              <a:t>  Scope is Regional (NO Gas).  </a:t>
            </a:r>
          </a:p>
          <a:p>
            <a:pPr>
              <a:lnSpc>
                <a:spcPct val="90000"/>
              </a:lnSpc>
              <a:buFontTx/>
              <a:buChar char="•"/>
            </a:pPr>
            <a:r>
              <a:rPr lang="en-US" sz="1400" b="1" dirty="0"/>
              <a:t>  Impact on ETO:  Commissions &amp; utilities pay attention to it for resource development recommendations:  cons &amp; generation</a:t>
            </a:r>
          </a:p>
        </p:txBody>
      </p:sp>
    </p:spTree>
    <p:extLst>
      <p:ext uri="{BB962C8B-B14F-4D97-AF65-F5344CB8AC3E}">
        <p14:creationId xmlns:p14="http://schemas.microsoft.com/office/powerpoint/2010/main" val="14088349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EB6029-D4EC-4C11-967A-3D8216A782C3}" type="slidenum">
              <a:rPr lang="en-US"/>
              <a:pPr/>
              <a:t>78</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701675" y="4416425"/>
            <a:ext cx="5607050" cy="4181475"/>
          </a:xfrm>
        </p:spPr>
        <p:txBody>
          <a:bodyPr/>
          <a:lstStyle/>
          <a:p>
            <a:r>
              <a:rPr lang="en-US" dirty="0"/>
              <a:t>The Northwest Power Act also allowed for the creation of the Northwest Power and Conservation Council and gave the council three specific tasks:</a:t>
            </a:r>
          </a:p>
        </p:txBody>
      </p:sp>
    </p:spTree>
    <p:extLst>
      <p:ext uri="{BB962C8B-B14F-4D97-AF65-F5344CB8AC3E}">
        <p14:creationId xmlns:p14="http://schemas.microsoft.com/office/powerpoint/2010/main" val="28982948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E6B0A-3256-46AC-B314-9D2A77D2D251}"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1464037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M&amp;V Group identified these goals for 2018</a:t>
            </a:r>
          </a:p>
        </p:txBody>
      </p:sp>
      <p:sp>
        <p:nvSpPr>
          <p:cNvPr id="4" name="Slide Number Placeholder 3"/>
          <p:cNvSpPr>
            <a:spLocks noGrp="1"/>
          </p:cNvSpPr>
          <p:nvPr>
            <p:ph type="sldNum" sz="quarter" idx="10"/>
          </p:nvPr>
        </p:nvSpPr>
        <p:spPr/>
        <p:txBody>
          <a:bodyPr/>
          <a:lstStyle/>
          <a:p>
            <a:fld id="{A14FD543-E135-47BA-A545-3A987ACAA5C7}" type="slidenum">
              <a:rPr lang="en-US" smtClean="0"/>
              <a:pPr/>
              <a:t>16</a:t>
            </a:fld>
            <a:endParaRPr lang="en-US" dirty="0"/>
          </a:p>
        </p:txBody>
      </p:sp>
    </p:spTree>
    <p:extLst>
      <p:ext uri="{BB962C8B-B14F-4D97-AF65-F5344CB8AC3E}">
        <p14:creationId xmlns:p14="http://schemas.microsoft.com/office/powerpoint/2010/main" val="11651982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931774" lvl="1" indent="-465887"/>
            <a:r>
              <a:rPr lang="en-US" sz="2400" dirty="0">
                <a:latin typeface="Arial" pitchFamily="34" charset="0"/>
                <a:cs typeface="Arial" pitchFamily="34" charset="0"/>
              </a:rPr>
              <a:t>Resource priorities in the Act  (23 years before California loading order)</a:t>
            </a:r>
          </a:p>
          <a:p>
            <a:pPr marL="931774" lvl="1" indent="-465887">
              <a:buFont typeface="+mj-lt"/>
              <a:buAutoNum type="arabicPeriod"/>
            </a:pPr>
            <a:endParaRPr lang="en-US" sz="2400" dirty="0">
              <a:latin typeface="Arial" pitchFamily="34" charset="0"/>
              <a:cs typeface="Arial" pitchFamily="34" charset="0"/>
            </a:endParaRPr>
          </a:p>
          <a:p>
            <a:pPr marL="931774" lvl="1" indent="-465887">
              <a:buFont typeface="+mj-lt"/>
              <a:buAutoNum type="arabicPeriod"/>
            </a:pPr>
            <a:r>
              <a:rPr lang="en-US" sz="2400" dirty="0">
                <a:latin typeface="Arial" pitchFamily="34" charset="0"/>
                <a:cs typeface="Arial" pitchFamily="34" charset="0"/>
              </a:rPr>
              <a:t>Conservation</a:t>
            </a:r>
          </a:p>
          <a:p>
            <a:pPr marL="931774" lvl="1" indent="-465887">
              <a:buFont typeface="+mj-lt"/>
              <a:buAutoNum type="arabicPeriod"/>
            </a:pPr>
            <a:r>
              <a:rPr lang="en-US" sz="2400" dirty="0">
                <a:latin typeface="Arial" pitchFamily="34" charset="0"/>
                <a:cs typeface="Arial" pitchFamily="34" charset="0"/>
              </a:rPr>
              <a:t>Renewable Resources;</a:t>
            </a:r>
          </a:p>
          <a:p>
            <a:pPr marL="931774" lvl="1" indent="-465887">
              <a:buFont typeface="+mj-lt"/>
              <a:buAutoNum type="arabicPeriod"/>
            </a:pPr>
            <a:r>
              <a:rPr lang="en-US" sz="2400" dirty="0">
                <a:latin typeface="Arial" pitchFamily="34" charset="0"/>
                <a:cs typeface="Arial" pitchFamily="34" charset="0"/>
              </a:rPr>
              <a:t>Generating resources utilizing waste heat or generating resources of high fuel conversion efficiency </a:t>
            </a:r>
          </a:p>
          <a:p>
            <a:pPr marL="931774" lvl="1" indent="-465887">
              <a:buFont typeface="+mj-lt"/>
              <a:buAutoNum type="arabicPeriod"/>
            </a:pPr>
            <a:r>
              <a:rPr lang="en-US" sz="2400" dirty="0">
                <a:latin typeface="Arial" pitchFamily="34" charset="0"/>
                <a:cs typeface="Arial" pitchFamily="34" charset="0"/>
              </a:rPr>
              <a:t>All other resources.</a:t>
            </a:r>
          </a:p>
          <a:p>
            <a:pPr marL="931774" lvl="1" indent="-465887"/>
            <a:endParaRPr lang="en-US" sz="2400"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C2CE6B0A-3256-46AC-B314-9D2A77D2D251}"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829699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E42F73-61C8-4DF7-B323-950BA876E609}" type="slidenum">
              <a:rPr lang="en-US" smtClean="0"/>
              <a:t>81</a:t>
            </a:fld>
            <a:endParaRPr lang="en-US"/>
          </a:p>
        </p:txBody>
      </p:sp>
    </p:spTree>
    <p:extLst>
      <p:ext uri="{BB962C8B-B14F-4D97-AF65-F5344CB8AC3E}">
        <p14:creationId xmlns:p14="http://schemas.microsoft.com/office/powerpoint/2010/main" val="998450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E42F73-61C8-4DF7-B323-950BA876E609}" type="slidenum">
              <a:rPr lang="en-US" smtClean="0"/>
              <a:t>84</a:t>
            </a:fld>
            <a:endParaRPr lang="en-US"/>
          </a:p>
        </p:txBody>
      </p:sp>
    </p:spTree>
    <p:extLst>
      <p:ext uri="{BB962C8B-B14F-4D97-AF65-F5344CB8AC3E}">
        <p14:creationId xmlns:p14="http://schemas.microsoft.com/office/powerpoint/2010/main" val="40563719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going up:</a:t>
            </a:r>
          </a:p>
          <a:p>
            <a:endParaRPr lang="en-US" dirty="0"/>
          </a:p>
          <a:p>
            <a:r>
              <a:rPr lang="en-US" dirty="0"/>
              <a:t>Population</a:t>
            </a:r>
          </a:p>
          <a:p>
            <a:r>
              <a:rPr lang="en-US" dirty="0"/>
              <a:t>Households</a:t>
            </a:r>
          </a:p>
          <a:p>
            <a:r>
              <a:rPr lang="en-US" dirty="0"/>
              <a:t>Employment</a:t>
            </a:r>
          </a:p>
          <a:p>
            <a:r>
              <a:rPr lang="en-US" dirty="0"/>
              <a:t>Commercial Floor space</a:t>
            </a:r>
          </a:p>
          <a:p>
            <a:r>
              <a:rPr lang="en-US" dirty="0"/>
              <a:t>Industrial Output</a:t>
            </a:r>
          </a:p>
          <a:p>
            <a:endParaRPr lang="en-US" dirty="0"/>
          </a:p>
          <a:p>
            <a:r>
              <a:rPr lang="en-US" dirty="0"/>
              <a:t>Plus scheduled closure of six coal plants – so resource deficit emerging</a:t>
            </a:r>
          </a:p>
        </p:txBody>
      </p:sp>
      <p:sp>
        <p:nvSpPr>
          <p:cNvPr id="4" name="Slide Number Placeholder 3"/>
          <p:cNvSpPr>
            <a:spLocks noGrp="1"/>
          </p:cNvSpPr>
          <p:nvPr>
            <p:ph type="sldNum" sz="quarter" idx="10"/>
          </p:nvPr>
        </p:nvSpPr>
        <p:spPr/>
        <p:txBody>
          <a:bodyPr/>
          <a:lstStyle/>
          <a:p>
            <a:fld id="{C6E42F73-61C8-4DF7-B323-950BA876E609}" type="slidenum">
              <a:rPr lang="en-US" smtClean="0"/>
              <a:t>85</a:t>
            </a:fld>
            <a:endParaRPr lang="en-US"/>
          </a:p>
        </p:txBody>
      </p:sp>
    </p:spTree>
    <p:extLst>
      <p:ext uri="{BB962C8B-B14F-4D97-AF65-F5344CB8AC3E}">
        <p14:creationId xmlns:p14="http://schemas.microsoft.com/office/powerpoint/2010/main" val="37200106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look at all costs of all resources</a:t>
            </a:r>
          </a:p>
          <a:p>
            <a:r>
              <a:rPr lang="en-US" dirty="0"/>
              <a:t>This is Energy cost</a:t>
            </a:r>
          </a:p>
          <a:p>
            <a:r>
              <a:rPr lang="en-US" dirty="0"/>
              <a:t>Also look at Capacity Cost</a:t>
            </a:r>
          </a:p>
          <a:p>
            <a:r>
              <a:rPr lang="en-US" dirty="0"/>
              <a:t>Resource flexibility and ramping</a:t>
            </a:r>
          </a:p>
          <a:p>
            <a:r>
              <a:rPr lang="en-US" dirty="0"/>
              <a:t>And the uncertainty in costs</a:t>
            </a:r>
          </a:p>
          <a:p>
            <a:r>
              <a:rPr lang="en-US" dirty="0"/>
              <a:t>Which for fossil fuel resources can have a wide band around it.  </a:t>
            </a:r>
          </a:p>
          <a:p>
            <a:r>
              <a:rPr lang="en-US" dirty="0"/>
              <a:t>For example cost of fuel on the CCCT can range from $30 to $90 /MWh depending on gas price and whether or not carbon costs included</a:t>
            </a:r>
          </a:p>
          <a:p>
            <a:endParaRPr lang="en-US" dirty="0"/>
          </a:p>
          <a:p>
            <a:endParaRPr lang="en-US" dirty="0"/>
          </a:p>
        </p:txBody>
      </p:sp>
      <p:sp>
        <p:nvSpPr>
          <p:cNvPr id="4" name="Slide Number Placeholder 3"/>
          <p:cNvSpPr>
            <a:spLocks noGrp="1"/>
          </p:cNvSpPr>
          <p:nvPr>
            <p:ph type="sldNum" sz="quarter" idx="10"/>
          </p:nvPr>
        </p:nvSpPr>
        <p:spPr/>
        <p:txBody>
          <a:bodyPr/>
          <a:lstStyle/>
          <a:p>
            <a:fld id="{C6E42F73-61C8-4DF7-B323-950BA876E609}" type="slidenum">
              <a:rPr lang="en-US" smtClean="0"/>
              <a:t>86</a:t>
            </a:fld>
            <a:endParaRPr lang="en-US"/>
          </a:p>
        </p:txBody>
      </p:sp>
    </p:spTree>
    <p:extLst>
      <p:ext uri="{BB962C8B-B14F-4D97-AF65-F5344CB8AC3E}">
        <p14:creationId xmlns:p14="http://schemas.microsoft.com/office/powerpoint/2010/main" val="33021354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600" dirty="0"/>
              <a:t>Key Finding:  </a:t>
            </a:r>
            <a:r>
              <a:rPr lang="en-US" sz="1600" i="1" dirty="0"/>
              <a:t>Energy Efficiency </a:t>
            </a:r>
            <a:r>
              <a:rPr lang="en-US" sz="1600" dirty="0"/>
              <a:t>and </a:t>
            </a:r>
            <a:r>
              <a:rPr lang="en-US" sz="1600" i="1" dirty="0"/>
              <a:t>Demand Response</a:t>
            </a:r>
            <a:r>
              <a:rPr lang="en-US" sz="1600" dirty="0"/>
              <a:t> can </a:t>
            </a:r>
            <a:r>
              <a:rPr lang="en-US" sz="1600" u="sng" dirty="0"/>
              <a:t>meet nearly all growth</a:t>
            </a:r>
            <a:r>
              <a:rPr lang="en-US" sz="1600" dirty="0"/>
              <a:t> in energy and capacity needs through 2035</a:t>
            </a:r>
          </a:p>
          <a:p>
            <a:pPr defTabSz="931774">
              <a:defRPr/>
            </a:pPr>
            <a:endParaRPr lang="en-US" sz="1600" dirty="0"/>
          </a:p>
          <a:p>
            <a:pPr defTabSz="931774">
              <a:defRPr/>
            </a:pPr>
            <a:r>
              <a:rPr lang="en-US" sz="1600" dirty="0"/>
              <a:t>About One-Third of the EE is from more efficient lighting (at technology and prices ~2017)</a:t>
            </a:r>
          </a:p>
          <a:p>
            <a:pPr defTabSz="931774">
              <a:defRPr/>
            </a:pPr>
            <a:endParaRPr lang="en-US" sz="1600" dirty="0"/>
          </a:p>
          <a:p>
            <a:pPr defTabSz="931774">
              <a:defRPr/>
            </a:pPr>
            <a:endParaRPr lang="en-US" sz="1600" dirty="0"/>
          </a:p>
          <a:p>
            <a:endParaRPr lang="en-US" dirty="0"/>
          </a:p>
          <a:p>
            <a:endParaRPr lang="en-US" dirty="0"/>
          </a:p>
        </p:txBody>
      </p:sp>
      <p:sp>
        <p:nvSpPr>
          <p:cNvPr id="4" name="Slide Number Placeholder 3"/>
          <p:cNvSpPr>
            <a:spLocks noGrp="1"/>
          </p:cNvSpPr>
          <p:nvPr>
            <p:ph type="sldNum" sz="quarter" idx="10"/>
          </p:nvPr>
        </p:nvSpPr>
        <p:spPr/>
        <p:txBody>
          <a:bodyPr/>
          <a:lstStyle/>
          <a:p>
            <a:fld id="{C2CE6B0A-3256-46AC-B314-9D2A77D2D251}"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34634023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going up:</a:t>
            </a:r>
          </a:p>
          <a:p>
            <a:endParaRPr lang="en-US" dirty="0"/>
          </a:p>
          <a:p>
            <a:r>
              <a:rPr lang="en-US" dirty="0"/>
              <a:t>Population</a:t>
            </a:r>
          </a:p>
          <a:p>
            <a:r>
              <a:rPr lang="en-US" dirty="0"/>
              <a:t>Households</a:t>
            </a:r>
          </a:p>
          <a:p>
            <a:r>
              <a:rPr lang="en-US" dirty="0"/>
              <a:t>Employment</a:t>
            </a:r>
          </a:p>
          <a:p>
            <a:r>
              <a:rPr lang="en-US" dirty="0"/>
              <a:t>Commercial Floor space</a:t>
            </a:r>
          </a:p>
          <a:p>
            <a:r>
              <a:rPr lang="en-US" dirty="0"/>
              <a:t>Industrial Output</a:t>
            </a:r>
          </a:p>
          <a:p>
            <a:endParaRPr lang="en-US" dirty="0"/>
          </a:p>
          <a:p>
            <a:r>
              <a:rPr lang="en-US" dirty="0"/>
              <a:t>Plus scheduled closure of six coal plants – so resource deficit emerging</a:t>
            </a:r>
          </a:p>
        </p:txBody>
      </p:sp>
      <p:sp>
        <p:nvSpPr>
          <p:cNvPr id="4" name="Slide Number Placeholder 3"/>
          <p:cNvSpPr>
            <a:spLocks noGrp="1"/>
          </p:cNvSpPr>
          <p:nvPr>
            <p:ph type="sldNum" sz="quarter" idx="10"/>
          </p:nvPr>
        </p:nvSpPr>
        <p:spPr/>
        <p:txBody>
          <a:bodyPr/>
          <a:lstStyle/>
          <a:p>
            <a:fld id="{C6E42F73-61C8-4DF7-B323-950BA876E609}" type="slidenum">
              <a:rPr lang="en-US" smtClean="0"/>
              <a:t>88</a:t>
            </a:fld>
            <a:endParaRPr lang="en-US"/>
          </a:p>
        </p:txBody>
      </p:sp>
    </p:spTree>
    <p:extLst>
      <p:ext uri="{BB962C8B-B14F-4D97-AF65-F5344CB8AC3E}">
        <p14:creationId xmlns:p14="http://schemas.microsoft.com/office/powerpoint/2010/main" val="1699810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Overall goals/targets</a:t>
            </a:r>
          </a:p>
          <a:p>
            <a:r>
              <a:rPr lang="en-US" dirty="0"/>
              <a:t>Sector makeup of these goals ()</a:t>
            </a:r>
          </a:p>
          <a:p>
            <a:endParaRPr lang="en-US" dirty="0"/>
          </a:p>
        </p:txBody>
      </p:sp>
      <p:sp>
        <p:nvSpPr>
          <p:cNvPr id="4" name="Slide Number Placeholder 3"/>
          <p:cNvSpPr>
            <a:spLocks noGrp="1"/>
          </p:cNvSpPr>
          <p:nvPr>
            <p:ph type="sldNum" sz="quarter" idx="10"/>
          </p:nvPr>
        </p:nvSpPr>
        <p:spPr/>
        <p:txBody>
          <a:bodyPr/>
          <a:lstStyle/>
          <a:p>
            <a:fld id="{C2CE6B0A-3256-46AC-B314-9D2A77D2D251}" type="slidenum">
              <a:rPr lang="en-US" smtClean="0"/>
              <a:pPr/>
              <a:t>91</a:t>
            </a:fld>
            <a:endParaRPr lang="en-US"/>
          </a:p>
        </p:txBody>
      </p:sp>
    </p:spTree>
    <p:extLst>
      <p:ext uri="{BB962C8B-B14F-4D97-AF65-F5344CB8AC3E}">
        <p14:creationId xmlns:p14="http://schemas.microsoft.com/office/powerpoint/2010/main" val="21171867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Lost some</a:t>
            </a:r>
            <a:r>
              <a:rPr lang="en-US" baseline="0" dirty="0"/>
              <a:t> pulp and paper production</a:t>
            </a:r>
            <a:endParaRPr lang="en-US" dirty="0"/>
          </a:p>
        </p:txBody>
      </p:sp>
      <p:sp>
        <p:nvSpPr>
          <p:cNvPr id="4" name="Slide Number Placeholder 3"/>
          <p:cNvSpPr>
            <a:spLocks noGrp="1"/>
          </p:cNvSpPr>
          <p:nvPr>
            <p:ph type="sldNum" sz="quarter" idx="10"/>
          </p:nvPr>
        </p:nvSpPr>
        <p:spPr/>
        <p:txBody>
          <a:bodyPr/>
          <a:lstStyle/>
          <a:p>
            <a:fld id="{C2CE6B0A-3256-46AC-B314-9D2A77D2D251}" type="slidenum">
              <a:rPr lang="en-US" smtClean="0"/>
              <a:pPr/>
              <a:t>94</a:t>
            </a:fld>
            <a:endParaRPr lang="en-US"/>
          </a:p>
        </p:txBody>
      </p:sp>
    </p:spTree>
    <p:extLst>
      <p:ext uri="{BB962C8B-B14F-4D97-AF65-F5344CB8AC3E}">
        <p14:creationId xmlns:p14="http://schemas.microsoft.com/office/powerpoint/2010/main" val="20553753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CE6B0A-3256-46AC-B314-9D2A77D2D251}" type="slidenum">
              <a:rPr lang="en-US" smtClean="0"/>
              <a:pPr/>
              <a:t>95</a:t>
            </a:fld>
            <a:endParaRPr lang="en-US" dirty="0"/>
          </a:p>
        </p:txBody>
      </p:sp>
    </p:spTree>
    <p:extLst>
      <p:ext uri="{BB962C8B-B14F-4D97-AF65-F5344CB8AC3E}">
        <p14:creationId xmlns:p14="http://schemas.microsoft.com/office/powerpoint/2010/main" val="2368351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Animation.</a:t>
            </a:r>
            <a:r>
              <a:rPr lang="en-US" baseline="0" dirty="0"/>
              <a:t> Click to reveal the </a:t>
            </a:r>
            <a:r>
              <a:rPr lang="en-US" baseline="0" dirty="0" err="1"/>
              <a:t>teammember</a:t>
            </a:r>
            <a:r>
              <a:rPr lang="en-US" baseline="0" dirty="0"/>
              <a:t> names under each group. Group leaders are in bold.</a:t>
            </a:r>
          </a:p>
          <a:p>
            <a:r>
              <a:rPr lang="en-US" baseline="0" dirty="0"/>
              <a:t>The group elected to break into teams to discuss and determine what we could do to advance these topics.</a:t>
            </a:r>
          </a:p>
          <a:p>
            <a:r>
              <a:rPr lang="en-US" baseline="0" dirty="0"/>
              <a:t>Next slide: Pass off to Sara for paper review</a:t>
            </a:r>
            <a:endParaRPr lang="en-US" dirty="0"/>
          </a:p>
        </p:txBody>
      </p:sp>
      <p:sp>
        <p:nvSpPr>
          <p:cNvPr id="4" name="Slide Number Placeholder 3"/>
          <p:cNvSpPr>
            <a:spLocks noGrp="1"/>
          </p:cNvSpPr>
          <p:nvPr>
            <p:ph type="sldNum" sz="quarter" idx="10"/>
          </p:nvPr>
        </p:nvSpPr>
        <p:spPr/>
        <p:txBody>
          <a:bodyPr/>
          <a:lstStyle/>
          <a:p>
            <a:pPr>
              <a:defRPr/>
            </a:pPr>
            <a:fld id="{6D2DE5C6-571C-40FB-9347-EB0144E0E6B5}"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6993322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 one applies to all industries except cold storage</a:t>
            </a:r>
          </a:p>
          <a:p>
            <a:r>
              <a:rPr lang="en-US" dirty="0"/>
              <a:t>Levels 2 and 3 apply only to:  Pulp &amp; paper and Food Processing</a:t>
            </a:r>
          </a:p>
          <a:p>
            <a:r>
              <a:rPr lang="en-US" dirty="0"/>
              <a:t>	</a:t>
            </a:r>
          </a:p>
          <a:p>
            <a:r>
              <a:rPr lang="en-US" dirty="0"/>
              <a:t>Remaining available 50 to 75%</a:t>
            </a:r>
          </a:p>
          <a:p>
            <a:r>
              <a:rPr lang="en-US" dirty="0"/>
              <a:t>Where applicable:  </a:t>
            </a:r>
          </a:p>
          <a:p>
            <a:endParaRPr lang="en-US" dirty="0"/>
          </a:p>
          <a:p>
            <a:r>
              <a:rPr lang="en-US" dirty="0"/>
              <a:t>Applies to about 27% of load</a:t>
            </a:r>
          </a:p>
          <a:p>
            <a:pPr lvl="1"/>
            <a:r>
              <a:rPr lang="en-US" dirty="0"/>
              <a:t>Shallow savings about 12%</a:t>
            </a:r>
          </a:p>
          <a:p>
            <a:pPr lvl="1"/>
            <a:r>
              <a:rPr lang="en-US" dirty="0"/>
              <a:t>Moderate savings about 29%</a:t>
            </a:r>
          </a:p>
          <a:p>
            <a:pPr lvl="1"/>
            <a:r>
              <a:rPr lang="en-US" dirty="0"/>
              <a:t>Deep savings 50%</a:t>
            </a:r>
          </a:p>
          <a:p>
            <a:pPr lvl="1"/>
            <a:r>
              <a:rPr lang="en-US" dirty="0"/>
              <a:t>T1 T2 T3 are interactive</a:t>
            </a:r>
          </a:p>
          <a:p>
            <a:endParaRPr lang="en-US" dirty="0"/>
          </a:p>
          <a:p>
            <a:r>
              <a:rPr lang="en-US" dirty="0"/>
              <a:t>Inventory factor from other measures  reduces potential</a:t>
            </a:r>
          </a:p>
          <a:p>
            <a:endParaRPr lang="en-US" dirty="0"/>
          </a:p>
          <a:p>
            <a:endParaRPr lang="en-US" dirty="0"/>
          </a:p>
        </p:txBody>
      </p:sp>
      <p:sp>
        <p:nvSpPr>
          <p:cNvPr id="4" name="Slide Number Placeholder 3"/>
          <p:cNvSpPr>
            <a:spLocks noGrp="1"/>
          </p:cNvSpPr>
          <p:nvPr>
            <p:ph type="sldNum" sz="quarter" idx="10"/>
          </p:nvPr>
        </p:nvSpPr>
        <p:spPr/>
        <p:txBody>
          <a:bodyPr/>
          <a:lstStyle/>
          <a:p>
            <a:fld id="{C2CE6B0A-3256-46AC-B314-9D2A77D2D251}" type="slidenum">
              <a:rPr lang="en-US" smtClean="0"/>
              <a:pPr/>
              <a:t>96</a:t>
            </a:fld>
            <a:endParaRPr lang="en-US" dirty="0"/>
          </a:p>
        </p:txBody>
      </p:sp>
    </p:spTree>
    <p:extLst>
      <p:ext uri="{BB962C8B-B14F-4D97-AF65-F5344CB8AC3E}">
        <p14:creationId xmlns:p14="http://schemas.microsoft.com/office/powerpoint/2010/main" val="1706035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CE6B0A-3256-46AC-B314-9D2A77D2D251}" type="slidenum">
              <a:rPr lang="en-US" smtClean="0"/>
              <a:pPr/>
              <a:t>97</a:t>
            </a:fld>
            <a:endParaRPr lang="en-US" dirty="0"/>
          </a:p>
        </p:txBody>
      </p:sp>
    </p:spTree>
    <p:extLst>
      <p:ext uri="{BB962C8B-B14F-4D97-AF65-F5344CB8AC3E}">
        <p14:creationId xmlns:p14="http://schemas.microsoft.com/office/powerpoint/2010/main" val="32032574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CE6B0A-3256-46AC-B314-9D2A77D2D251}" type="slidenum">
              <a:rPr lang="en-US" smtClean="0"/>
              <a:pPr/>
              <a:t>98</a:t>
            </a:fld>
            <a:endParaRPr lang="en-US" dirty="0"/>
          </a:p>
        </p:txBody>
      </p:sp>
    </p:spTree>
    <p:extLst>
      <p:ext uri="{BB962C8B-B14F-4D97-AF65-F5344CB8AC3E}">
        <p14:creationId xmlns:p14="http://schemas.microsoft.com/office/powerpoint/2010/main" val="12066222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CE6B0A-3256-46AC-B314-9D2A77D2D251}" type="slidenum">
              <a:rPr lang="en-US" smtClean="0"/>
              <a:pPr/>
              <a:t>99</a:t>
            </a:fld>
            <a:endParaRPr lang="en-US" dirty="0"/>
          </a:p>
        </p:txBody>
      </p:sp>
    </p:spTree>
    <p:extLst>
      <p:ext uri="{BB962C8B-B14F-4D97-AF65-F5344CB8AC3E}">
        <p14:creationId xmlns:p14="http://schemas.microsoft.com/office/powerpoint/2010/main" val="11497500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CE6B0A-3256-46AC-B314-9D2A77D2D251}" type="slidenum">
              <a:rPr lang="en-US" smtClean="0"/>
              <a:pPr/>
              <a:t>100</a:t>
            </a:fld>
            <a:endParaRPr lang="en-US" dirty="0"/>
          </a:p>
        </p:txBody>
      </p:sp>
    </p:spTree>
    <p:extLst>
      <p:ext uri="{BB962C8B-B14F-4D97-AF65-F5344CB8AC3E}">
        <p14:creationId xmlns:p14="http://schemas.microsoft.com/office/powerpoint/2010/main" val="35842405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E42F73-61C8-4DF7-B323-950BA876E609}" type="slidenum">
              <a:rPr lang="en-US" smtClean="0"/>
              <a:t>101</a:t>
            </a:fld>
            <a:endParaRPr lang="en-US"/>
          </a:p>
        </p:txBody>
      </p:sp>
    </p:spTree>
    <p:extLst>
      <p:ext uri="{BB962C8B-B14F-4D97-AF65-F5344CB8AC3E}">
        <p14:creationId xmlns:p14="http://schemas.microsoft.com/office/powerpoint/2010/main" val="37450873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4FD543-E135-47BA-A545-3A987ACAA5C7}" type="slidenum">
              <a:rPr lang="en-US" smtClean="0"/>
              <a:pPr/>
              <a:t>113</a:t>
            </a:fld>
            <a:endParaRPr lang="en-US" dirty="0"/>
          </a:p>
        </p:txBody>
      </p:sp>
    </p:spTree>
    <p:extLst>
      <p:ext uri="{BB962C8B-B14F-4D97-AF65-F5344CB8AC3E}">
        <p14:creationId xmlns:p14="http://schemas.microsoft.com/office/powerpoint/2010/main" val="15733089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Clr>
                <a:srgbClr val="003399"/>
              </a:buClr>
            </a:pPr>
            <a:r>
              <a:rPr lang="en-US" sz="2800" dirty="0"/>
              <a:t>Role of the Host</a:t>
            </a:r>
            <a:r>
              <a:rPr lang="en-US" sz="2400" dirty="0"/>
              <a:t>: To lead the conversation, keep it going, capture ideas</a:t>
            </a:r>
          </a:p>
          <a:p>
            <a:pPr lvl="0"/>
            <a:r>
              <a:rPr lang="en-US" sz="1200" kern="1200" dirty="0">
                <a:solidFill>
                  <a:schemeClr val="tx1"/>
                </a:solidFill>
                <a:effectLst/>
                <a:latin typeface="+mn-lt"/>
                <a:ea typeface="+mn-ea"/>
                <a:cs typeface="+mn-cs"/>
              </a:rPr>
              <a:t>Participants offer up topics that are most relevant to them which they would like to engage in deeper discussion. </a:t>
            </a:r>
          </a:p>
          <a:p>
            <a:pPr lvl="0"/>
            <a:r>
              <a:rPr lang="en-US" sz="1200" kern="1200" dirty="0">
                <a:solidFill>
                  <a:schemeClr val="tx1"/>
                </a:solidFill>
                <a:effectLst/>
                <a:latin typeface="+mn-lt"/>
                <a:ea typeface="+mn-ea"/>
                <a:cs typeface="+mn-cs"/>
              </a:rPr>
              <a:t>2 rounds, 30 minutes each, with 6 concurrent groups.</a:t>
            </a:r>
          </a:p>
          <a:p>
            <a:pPr lvl="0"/>
            <a:r>
              <a:rPr lang="en-US" sz="1200" kern="1200" dirty="0">
                <a:solidFill>
                  <a:schemeClr val="tx1"/>
                </a:solidFill>
                <a:effectLst/>
                <a:latin typeface="+mn-lt"/>
                <a:ea typeface="+mn-ea"/>
                <a:cs typeface="+mn-cs"/>
              </a:rPr>
              <a:t>Group share-out and discussion (30 min). </a:t>
            </a:r>
          </a:p>
          <a:p>
            <a:pPr lvl="0"/>
            <a:r>
              <a:rPr lang="en-US" sz="1200" kern="1200" dirty="0">
                <a:solidFill>
                  <a:schemeClr val="tx1"/>
                </a:solidFill>
                <a:effectLst/>
                <a:latin typeface="+mn-lt"/>
                <a:ea typeface="+mn-ea"/>
                <a:cs typeface="+mn-cs"/>
              </a:rPr>
              <a:t>Designed to transition into planning future work and direction of the collaborative. </a:t>
            </a:r>
          </a:p>
          <a:p>
            <a:pPr lvl="0"/>
            <a:r>
              <a:rPr lang="en-US" sz="1200" kern="1200" dirty="0">
                <a:solidFill>
                  <a:schemeClr val="tx1"/>
                </a:solidFill>
                <a:effectLst/>
                <a:latin typeface="+mn-lt"/>
                <a:ea typeface="+mn-ea"/>
                <a:cs typeface="+mn-cs"/>
              </a:rPr>
              <a:t>Topics can be anything and might include: Persistence of Savings; Serving Smaller Customers; Pros &amp; Cons of Funding an Embedded Energy Manager; Best Practices in Program Design and Implementation; SEM Benchmarking)</a:t>
            </a:r>
          </a:p>
          <a:p>
            <a:pPr>
              <a:buClr>
                <a:srgbClr val="003399"/>
              </a:buClr>
            </a:pPr>
            <a:endParaRPr lang="en-US" sz="2400" dirty="0"/>
          </a:p>
        </p:txBody>
      </p:sp>
      <p:sp>
        <p:nvSpPr>
          <p:cNvPr id="4" name="Slide Number Placeholder 3"/>
          <p:cNvSpPr>
            <a:spLocks noGrp="1"/>
          </p:cNvSpPr>
          <p:nvPr>
            <p:ph type="sldNum" sz="quarter" idx="10"/>
          </p:nvPr>
        </p:nvSpPr>
        <p:spPr/>
        <p:txBody>
          <a:bodyPr/>
          <a:lstStyle/>
          <a:p>
            <a:fld id="{A14FD543-E135-47BA-A545-3A987ACAA5C7}" type="slidenum">
              <a:rPr lang="en-US" smtClean="0"/>
              <a:pPr/>
              <a:t>114</a:t>
            </a:fld>
            <a:endParaRPr lang="en-US" dirty="0"/>
          </a:p>
        </p:txBody>
      </p:sp>
    </p:spTree>
    <p:extLst>
      <p:ext uri="{BB962C8B-B14F-4D97-AF65-F5344CB8AC3E}">
        <p14:creationId xmlns:p14="http://schemas.microsoft.com/office/powerpoint/2010/main" val="15600230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Clr>
                <a:srgbClr val="003399"/>
              </a:buClr>
            </a:pPr>
            <a:r>
              <a:rPr lang="en-US" sz="2800" dirty="0"/>
              <a:t>Role of the Host</a:t>
            </a:r>
            <a:r>
              <a:rPr lang="en-US" sz="2400" dirty="0"/>
              <a:t>: To lead the conversation, keep it going, capture ideas</a:t>
            </a:r>
          </a:p>
          <a:p>
            <a:pPr lvl="0"/>
            <a:r>
              <a:rPr lang="en-US" sz="1200" kern="1200" dirty="0">
                <a:solidFill>
                  <a:schemeClr val="tx1"/>
                </a:solidFill>
                <a:effectLst/>
                <a:latin typeface="+mn-lt"/>
                <a:ea typeface="+mn-ea"/>
                <a:cs typeface="+mn-cs"/>
              </a:rPr>
              <a:t>Participants offer up topics that are most relevant to them which they would like to engage in deeper discussion. </a:t>
            </a:r>
          </a:p>
          <a:p>
            <a:pPr lvl="0"/>
            <a:r>
              <a:rPr lang="en-US" sz="1200" kern="1200" dirty="0">
                <a:solidFill>
                  <a:schemeClr val="tx1"/>
                </a:solidFill>
                <a:effectLst/>
                <a:latin typeface="+mn-lt"/>
                <a:ea typeface="+mn-ea"/>
                <a:cs typeface="+mn-cs"/>
              </a:rPr>
              <a:t>2 rounds, 30 minutes each, with 6 concurrent groups.</a:t>
            </a:r>
          </a:p>
          <a:p>
            <a:pPr lvl="0"/>
            <a:r>
              <a:rPr lang="en-US" sz="1200" kern="1200" dirty="0">
                <a:solidFill>
                  <a:schemeClr val="tx1"/>
                </a:solidFill>
                <a:effectLst/>
                <a:latin typeface="+mn-lt"/>
                <a:ea typeface="+mn-ea"/>
                <a:cs typeface="+mn-cs"/>
              </a:rPr>
              <a:t>Group share-out and discussion (30 min). </a:t>
            </a:r>
          </a:p>
          <a:p>
            <a:pPr lvl="0"/>
            <a:r>
              <a:rPr lang="en-US" sz="1200" kern="1200" dirty="0">
                <a:solidFill>
                  <a:schemeClr val="tx1"/>
                </a:solidFill>
                <a:effectLst/>
                <a:latin typeface="+mn-lt"/>
                <a:ea typeface="+mn-ea"/>
                <a:cs typeface="+mn-cs"/>
              </a:rPr>
              <a:t>Designed to transition into planning future work and direction of the collaborative. </a:t>
            </a:r>
          </a:p>
          <a:p>
            <a:pPr lvl="0"/>
            <a:r>
              <a:rPr lang="en-US" sz="1200" kern="1200" dirty="0">
                <a:solidFill>
                  <a:schemeClr val="tx1"/>
                </a:solidFill>
                <a:effectLst/>
                <a:latin typeface="+mn-lt"/>
                <a:ea typeface="+mn-ea"/>
                <a:cs typeface="+mn-cs"/>
              </a:rPr>
              <a:t>Topics can be anything and might include: Persistence of Savings; Serving Smaller Customers; Pros &amp; Cons of Funding an Embedded Energy Manager; Best Practices in Program Design and Implementation; SEM Benchmarking)</a:t>
            </a:r>
          </a:p>
          <a:p>
            <a:pPr>
              <a:buClr>
                <a:srgbClr val="003399"/>
              </a:buClr>
            </a:pPr>
            <a:endParaRPr lang="en-US" sz="2400" dirty="0"/>
          </a:p>
        </p:txBody>
      </p:sp>
      <p:sp>
        <p:nvSpPr>
          <p:cNvPr id="4" name="Slide Number Placeholder 3"/>
          <p:cNvSpPr>
            <a:spLocks noGrp="1"/>
          </p:cNvSpPr>
          <p:nvPr>
            <p:ph type="sldNum" sz="quarter" idx="10"/>
          </p:nvPr>
        </p:nvSpPr>
        <p:spPr/>
        <p:txBody>
          <a:bodyPr/>
          <a:lstStyle/>
          <a:p>
            <a:fld id="{A14FD543-E135-47BA-A545-3A987ACAA5C7}" type="slidenum">
              <a:rPr lang="en-US" smtClean="0"/>
              <a:pPr/>
              <a:t>115</a:t>
            </a:fld>
            <a:endParaRPr lang="en-US" dirty="0"/>
          </a:p>
        </p:txBody>
      </p:sp>
    </p:spTree>
    <p:extLst>
      <p:ext uri="{BB962C8B-B14F-4D97-AF65-F5344CB8AC3E}">
        <p14:creationId xmlns:p14="http://schemas.microsoft.com/office/powerpoint/2010/main" val="9762597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Clr>
                <a:srgbClr val="003399"/>
              </a:buClr>
            </a:pPr>
            <a:r>
              <a:rPr lang="en-US" sz="2800" dirty="0"/>
              <a:t>Role of the Host</a:t>
            </a:r>
            <a:r>
              <a:rPr lang="en-US" sz="2400" dirty="0"/>
              <a:t>: To lead the conversation, keep it going, capture ideas</a:t>
            </a:r>
          </a:p>
          <a:p>
            <a:pPr lvl="0"/>
            <a:r>
              <a:rPr lang="en-US" sz="1200" kern="1200" dirty="0">
                <a:solidFill>
                  <a:schemeClr val="tx1"/>
                </a:solidFill>
                <a:effectLst/>
                <a:latin typeface="+mn-lt"/>
                <a:ea typeface="+mn-ea"/>
                <a:cs typeface="+mn-cs"/>
              </a:rPr>
              <a:t>Participants offer up topics that are most relevant to them which they would like to engage in deeper discussion. </a:t>
            </a:r>
          </a:p>
          <a:p>
            <a:pPr lvl="0"/>
            <a:r>
              <a:rPr lang="en-US" sz="1200" kern="1200" dirty="0">
                <a:solidFill>
                  <a:schemeClr val="tx1"/>
                </a:solidFill>
                <a:effectLst/>
                <a:latin typeface="+mn-lt"/>
                <a:ea typeface="+mn-ea"/>
                <a:cs typeface="+mn-cs"/>
              </a:rPr>
              <a:t>2 rounds, 30 minutes each, with 6 concurrent groups.</a:t>
            </a:r>
          </a:p>
          <a:p>
            <a:pPr lvl="0"/>
            <a:r>
              <a:rPr lang="en-US" sz="1200" kern="1200" dirty="0">
                <a:solidFill>
                  <a:schemeClr val="tx1"/>
                </a:solidFill>
                <a:effectLst/>
                <a:latin typeface="+mn-lt"/>
                <a:ea typeface="+mn-ea"/>
                <a:cs typeface="+mn-cs"/>
              </a:rPr>
              <a:t>Group share-out and discussion (30 min). </a:t>
            </a:r>
          </a:p>
          <a:p>
            <a:pPr lvl="0"/>
            <a:r>
              <a:rPr lang="en-US" sz="1200" kern="1200" dirty="0">
                <a:solidFill>
                  <a:schemeClr val="tx1"/>
                </a:solidFill>
                <a:effectLst/>
                <a:latin typeface="+mn-lt"/>
                <a:ea typeface="+mn-ea"/>
                <a:cs typeface="+mn-cs"/>
              </a:rPr>
              <a:t>Designed to transition into planning future work and direction of the collaborative. </a:t>
            </a:r>
          </a:p>
          <a:p>
            <a:pPr lvl="0"/>
            <a:r>
              <a:rPr lang="en-US" sz="1200" kern="1200" dirty="0">
                <a:solidFill>
                  <a:schemeClr val="tx1"/>
                </a:solidFill>
                <a:effectLst/>
                <a:latin typeface="+mn-lt"/>
                <a:ea typeface="+mn-ea"/>
                <a:cs typeface="+mn-cs"/>
              </a:rPr>
              <a:t>Topics can be anything and might include: Persistence of Savings; Serving Smaller Customers; Pros &amp; Cons of Funding an Embedded Energy Manager; Best Practices in Program Design and Implementation; SEM Benchmarking)</a:t>
            </a:r>
          </a:p>
          <a:p>
            <a:pPr>
              <a:buClr>
                <a:srgbClr val="003399"/>
              </a:buClr>
            </a:pPr>
            <a:endParaRPr lang="en-US" sz="2400" dirty="0"/>
          </a:p>
        </p:txBody>
      </p:sp>
      <p:sp>
        <p:nvSpPr>
          <p:cNvPr id="4" name="Slide Number Placeholder 3"/>
          <p:cNvSpPr>
            <a:spLocks noGrp="1"/>
          </p:cNvSpPr>
          <p:nvPr>
            <p:ph type="sldNum" sz="quarter" idx="10"/>
          </p:nvPr>
        </p:nvSpPr>
        <p:spPr/>
        <p:txBody>
          <a:bodyPr/>
          <a:lstStyle/>
          <a:p>
            <a:fld id="{A14FD543-E135-47BA-A545-3A987ACAA5C7}" type="slidenum">
              <a:rPr lang="en-US" smtClean="0"/>
              <a:pPr/>
              <a:t>116</a:t>
            </a:fld>
            <a:endParaRPr lang="en-US" dirty="0"/>
          </a:p>
        </p:txBody>
      </p:sp>
    </p:spTree>
    <p:extLst>
      <p:ext uri="{BB962C8B-B14F-4D97-AF65-F5344CB8AC3E}">
        <p14:creationId xmlns:p14="http://schemas.microsoft.com/office/powerpoint/2010/main" val="2698885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Brainstorming of</a:t>
            </a:r>
            <a:r>
              <a:rPr lang="en-US" baseline="0" dirty="0"/>
              <a:t> potential alternatives to fully-specified forecasting regressions</a:t>
            </a:r>
          </a:p>
          <a:p>
            <a:r>
              <a:rPr lang="en-US" baseline="0" dirty="0"/>
              <a:t>As we worked through paper and reviewed new resources (SEP 2017, CA Guidelines), we realized a few things.</a:t>
            </a:r>
          </a:p>
          <a:p>
            <a:r>
              <a:rPr lang="en-US" baseline="0" dirty="0"/>
              <a:t>1</a:t>
            </a:r>
            <a:r>
              <a:rPr lang="en-US" baseline="30000" dirty="0"/>
              <a:t>st</a:t>
            </a:r>
            <a:r>
              <a:rPr lang="en-US" baseline="0" dirty="0"/>
              <a:t> – many methods have the same criteria and statistics, meaning they could be pulled to a summary section.</a:t>
            </a:r>
          </a:p>
          <a:p>
            <a:r>
              <a:rPr lang="en-US" baseline="0" dirty="0"/>
              <a:t>2</a:t>
            </a:r>
            <a:r>
              <a:rPr lang="en-US" baseline="30000" dirty="0"/>
              <a:t>nd</a:t>
            </a:r>
            <a:r>
              <a:rPr lang="en-US" baseline="0" dirty="0"/>
              <a:t> – with the recent publications, a strong value for the paper would be method selection guidance.</a:t>
            </a:r>
            <a:endParaRPr lang="en-US" dirty="0"/>
          </a:p>
        </p:txBody>
      </p:sp>
      <p:sp>
        <p:nvSpPr>
          <p:cNvPr id="4" name="Slide Number Placeholder 3"/>
          <p:cNvSpPr>
            <a:spLocks noGrp="1"/>
          </p:cNvSpPr>
          <p:nvPr>
            <p:ph type="sldNum" sz="quarter" idx="10"/>
          </p:nvPr>
        </p:nvSpPr>
        <p:spPr/>
        <p:txBody>
          <a:bodyPr/>
          <a:lstStyle/>
          <a:p>
            <a:pPr>
              <a:defRPr/>
            </a:pPr>
            <a:fld id="{6D2DE5C6-571C-40FB-9347-EB0144E0E6B5}"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30851560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Clr>
                <a:srgbClr val="003399"/>
              </a:buClr>
            </a:pPr>
            <a:r>
              <a:rPr lang="en-US" sz="2800" dirty="0"/>
              <a:t>Role of the Host</a:t>
            </a:r>
            <a:r>
              <a:rPr lang="en-US" sz="2400" dirty="0"/>
              <a:t>: To lead the conversation, keep it going, capture ideas</a:t>
            </a:r>
          </a:p>
          <a:p>
            <a:pPr lvl="0"/>
            <a:r>
              <a:rPr lang="en-US" sz="1200" kern="1200" dirty="0">
                <a:solidFill>
                  <a:schemeClr val="tx1"/>
                </a:solidFill>
                <a:effectLst/>
                <a:latin typeface="+mn-lt"/>
                <a:ea typeface="+mn-ea"/>
                <a:cs typeface="+mn-cs"/>
              </a:rPr>
              <a:t>Participants offer up topics that are most relevant to them which they would like to engage in deeper discussion. </a:t>
            </a:r>
          </a:p>
          <a:p>
            <a:pPr lvl="0"/>
            <a:r>
              <a:rPr lang="en-US" sz="1200" kern="1200" dirty="0">
                <a:solidFill>
                  <a:schemeClr val="tx1"/>
                </a:solidFill>
                <a:effectLst/>
                <a:latin typeface="+mn-lt"/>
                <a:ea typeface="+mn-ea"/>
                <a:cs typeface="+mn-cs"/>
              </a:rPr>
              <a:t>2 rounds, 30 minutes each, with 6 concurrent groups.</a:t>
            </a:r>
          </a:p>
          <a:p>
            <a:pPr lvl="0"/>
            <a:r>
              <a:rPr lang="en-US" sz="1200" kern="1200" dirty="0">
                <a:solidFill>
                  <a:schemeClr val="tx1"/>
                </a:solidFill>
                <a:effectLst/>
                <a:latin typeface="+mn-lt"/>
                <a:ea typeface="+mn-ea"/>
                <a:cs typeface="+mn-cs"/>
              </a:rPr>
              <a:t>Group share-out and discussion (30 min). </a:t>
            </a:r>
          </a:p>
          <a:p>
            <a:pPr lvl="0"/>
            <a:r>
              <a:rPr lang="en-US" sz="1200" kern="1200" dirty="0">
                <a:solidFill>
                  <a:schemeClr val="tx1"/>
                </a:solidFill>
                <a:effectLst/>
                <a:latin typeface="+mn-lt"/>
                <a:ea typeface="+mn-ea"/>
                <a:cs typeface="+mn-cs"/>
              </a:rPr>
              <a:t>Designed to transition into planning future work and direction of the collaborative. </a:t>
            </a:r>
          </a:p>
          <a:p>
            <a:pPr lvl="0"/>
            <a:r>
              <a:rPr lang="en-US" sz="1200" kern="1200" dirty="0">
                <a:solidFill>
                  <a:schemeClr val="tx1"/>
                </a:solidFill>
                <a:effectLst/>
                <a:latin typeface="+mn-lt"/>
                <a:ea typeface="+mn-ea"/>
                <a:cs typeface="+mn-cs"/>
              </a:rPr>
              <a:t>Topics can be anything and might include: Persistence of Savings; Serving Smaller Customers; Pros &amp; Cons of Funding an Embedded Energy Manager; Best Practices in Program Design and Implementation; SEM Benchmarking)</a:t>
            </a:r>
          </a:p>
          <a:p>
            <a:pPr>
              <a:buClr>
                <a:srgbClr val="003399"/>
              </a:buClr>
            </a:pPr>
            <a:endParaRPr lang="en-US" sz="2400" dirty="0"/>
          </a:p>
        </p:txBody>
      </p:sp>
      <p:sp>
        <p:nvSpPr>
          <p:cNvPr id="4" name="Slide Number Placeholder 3"/>
          <p:cNvSpPr>
            <a:spLocks noGrp="1"/>
          </p:cNvSpPr>
          <p:nvPr>
            <p:ph type="sldNum" sz="quarter" idx="10"/>
          </p:nvPr>
        </p:nvSpPr>
        <p:spPr/>
        <p:txBody>
          <a:bodyPr/>
          <a:lstStyle/>
          <a:p>
            <a:fld id="{A14FD543-E135-47BA-A545-3A987ACAA5C7}" type="slidenum">
              <a:rPr lang="en-US" smtClean="0"/>
              <a:pPr/>
              <a:t>117</a:t>
            </a:fld>
            <a:endParaRPr lang="en-US" dirty="0"/>
          </a:p>
        </p:txBody>
      </p:sp>
    </p:spTree>
    <p:extLst>
      <p:ext uri="{BB962C8B-B14F-4D97-AF65-F5344CB8AC3E}">
        <p14:creationId xmlns:p14="http://schemas.microsoft.com/office/powerpoint/2010/main" val="32531224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Clr>
                <a:srgbClr val="003399"/>
              </a:buClr>
            </a:pPr>
            <a:r>
              <a:rPr lang="en-US" sz="2800" dirty="0"/>
              <a:t>Role of the Host</a:t>
            </a:r>
            <a:r>
              <a:rPr lang="en-US" sz="2400" dirty="0"/>
              <a:t>: To lead the conversation, keep it going, capture ideas</a:t>
            </a:r>
          </a:p>
          <a:p>
            <a:pPr lvl="0"/>
            <a:r>
              <a:rPr lang="en-US" sz="1200" kern="1200" dirty="0">
                <a:solidFill>
                  <a:schemeClr val="tx1"/>
                </a:solidFill>
                <a:effectLst/>
                <a:latin typeface="+mn-lt"/>
                <a:ea typeface="+mn-ea"/>
                <a:cs typeface="+mn-cs"/>
              </a:rPr>
              <a:t>Participants offer up topics that are most relevant to them which they would like to engage in deeper discussion. </a:t>
            </a:r>
          </a:p>
          <a:p>
            <a:pPr lvl="0"/>
            <a:r>
              <a:rPr lang="en-US" sz="1200" kern="1200" dirty="0">
                <a:solidFill>
                  <a:schemeClr val="tx1"/>
                </a:solidFill>
                <a:effectLst/>
                <a:latin typeface="+mn-lt"/>
                <a:ea typeface="+mn-ea"/>
                <a:cs typeface="+mn-cs"/>
              </a:rPr>
              <a:t>2 rounds, 30 minutes each, with 6 concurrent groups.</a:t>
            </a:r>
          </a:p>
          <a:p>
            <a:pPr lvl="0"/>
            <a:r>
              <a:rPr lang="en-US" sz="1200" kern="1200" dirty="0">
                <a:solidFill>
                  <a:schemeClr val="tx1"/>
                </a:solidFill>
                <a:effectLst/>
                <a:latin typeface="+mn-lt"/>
                <a:ea typeface="+mn-ea"/>
                <a:cs typeface="+mn-cs"/>
              </a:rPr>
              <a:t>Group share-out and discussion (30 min). </a:t>
            </a:r>
          </a:p>
          <a:p>
            <a:pPr lvl="0"/>
            <a:r>
              <a:rPr lang="en-US" sz="1200" kern="1200" dirty="0">
                <a:solidFill>
                  <a:schemeClr val="tx1"/>
                </a:solidFill>
                <a:effectLst/>
                <a:latin typeface="+mn-lt"/>
                <a:ea typeface="+mn-ea"/>
                <a:cs typeface="+mn-cs"/>
              </a:rPr>
              <a:t>Designed to transition into planning future work and direction of the collaborative. </a:t>
            </a:r>
          </a:p>
          <a:p>
            <a:pPr lvl="0"/>
            <a:r>
              <a:rPr lang="en-US" sz="1200" kern="1200" dirty="0">
                <a:solidFill>
                  <a:schemeClr val="tx1"/>
                </a:solidFill>
                <a:effectLst/>
                <a:latin typeface="+mn-lt"/>
                <a:ea typeface="+mn-ea"/>
                <a:cs typeface="+mn-cs"/>
              </a:rPr>
              <a:t>Topics can be anything and might include: Persistence of Savings; Serving Smaller Customers; Pros &amp; Cons of Funding an Embedded Energy Manager; Best Practices in Program Design and Implementation; SEM Benchmarking)</a:t>
            </a:r>
          </a:p>
          <a:p>
            <a:pPr>
              <a:buClr>
                <a:srgbClr val="003399"/>
              </a:buClr>
            </a:pPr>
            <a:endParaRPr lang="en-US" sz="2400" dirty="0"/>
          </a:p>
        </p:txBody>
      </p:sp>
      <p:sp>
        <p:nvSpPr>
          <p:cNvPr id="4" name="Slide Number Placeholder 3"/>
          <p:cNvSpPr>
            <a:spLocks noGrp="1"/>
          </p:cNvSpPr>
          <p:nvPr>
            <p:ph type="sldNum" sz="quarter" idx="10"/>
          </p:nvPr>
        </p:nvSpPr>
        <p:spPr/>
        <p:txBody>
          <a:bodyPr/>
          <a:lstStyle/>
          <a:p>
            <a:fld id="{A14FD543-E135-47BA-A545-3A987ACAA5C7}" type="slidenum">
              <a:rPr lang="en-US" smtClean="0"/>
              <a:pPr/>
              <a:t>118</a:t>
            </a:fld>
            <a:endParaRPr lang="en-US" dirty="0"/>
          </a:p>
        </p:txBody>
      </p:sp>
    </p:spTree>
    <p:extLst>
      <p:ext uri="{BB962C8B-B14F-4D97-AF65-F5344CB8AC3E}">
        <p14:creationId xmlns:p14="http://schemas.microsoft.com/office/powerpoint/2010/main" val="8005089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Clr>
                <a:srgbClr val="003399"/>
              </a:buClr>
            </a:pPr>
            <a:r>
              <a:rPr lang="en-US" sz="2800" dirty="0"/>
              <a:t>Role of the Host</a:t>
            </a:r>
            <a:r>
              <a:rPr lang="en-US" sz="2400" dirty="0"/>
              <a:t>: To lead the conversation, keep it going, capture ideas</a:t>
            </a:r>
          </a:p>
          <a:p>
            <a:pPr lvl="0"/>
            <a:r>
              <a:rPr lang="en-US" sz="1200" kern="1200" dirty="0">
                <a:solidFill>
                  <a:schemeClr val="tx1"/>
                </a:solidFill>
                <a:effectLst/>
                <a:latin typeface="+mn-lt"/>
                <a:ea typeface="+mn-ea"/>
                <a:cs typeface="+mn-cs"/>
              </a:rPr>
              <a:t>Participants offer up topics that are most relevant to them which they would like to engage in deeper discussion. </a:t>
            </a:r>
          </a:p>
          <a:p>
            <a:pPr lvl="0"/>
            <a:r>
              <a:rPr lang="en-US" sz="1200" kern="1200" dirty="0">
                <a:solidFill>
                  <a:schemeClr val="tx1"/>
                </a:solidFill>
                <a:effectLst/>
                <a:latin typeface="+mn-lt"/>
                <a:ea typeface="+mn-ea"/>
                <a:cs typeface="+mn-cs"/>
              </a:rPr>
              <a:t>2 rounds, 30 minutes each, with 6 concurrent groups.</a:t>
            </a:r>
          </a:p>
          <a:p>
            <a:pPr lvl="0"/>
            <a:r>
              <a:rPr lang="en-US" sz="1200" kern="1200" dirty="0">
                <a:solidFill>
                  <a:schemeClr val="tx1"/>
                </a:solidFill>
                <a:effectLst/>
                <a:latin typeface="+mn-lt"/>
                <a:ea typeface="+mn-ea"/>
                <a:cs typeface="+mn-cs"/>
              </a:rPr>
              <a:t>Group share-out and discussion (30 min). </a:t>
            </a:r>
          </a:p>
          <a:p>
            <a:pPr lvl="0"/>
            <a:r>
              <a:rPr lang="en-US" sz="1200" kern="1200" dirty="0">
                <a:solidFill>
                  <a:schemeClr val="tx1"/>
                </a:solidFill>
                <a:effectLst/>
                <a:latin typeface="+mn-lt"/>
                <a:ea typeface="+mn-ea"/>
                <a:cs typeface="+mn-cs"/>
              </a:rPr>
              <a:t>Designed to transition into planning future work and direction of the collaborative. </a:t>
            </a:r>
          </a:p>
          <a:p>
            <a:pPr lvl="0"/>
            <a:r>
              <a:rPr lang="en-US" sz="1200" kern="1200" dirty="0">
                <a:solidFill>
                  <a:schemeClr val="tx1"/>
                </a:solidFill>
                <a:effectLst/>
                <a:latin typeface="+mn-lt"/>
                <a:ea typeface="+mn-ea"/>
                <a:cs typeface="+mn-cs"/>
              </a:rPr>
              <a:t>Topics can be anything and might include: Persistence of Savings; Serving Smaller Customers; Pros &amp; Cons of Funding an Embedded Energy Manager; Best Practices in Program Design and Implementation; SEM Benchmarking)</a:t>
            </a:r>
          </a:p>
          <a:p>
            <a:pPr>
              <a:buClr>
                <a:srgbClr val="003399"/>
              </a:buClr>
            </a:pPr>
            <a:endParaRPr lang="en-US" sz="2400" dirty="0"/>
          </a:p>
        </p:txBody>
      </p:sp>
      <p:sp>
        <p:nvSpPr>
          <p:cNvPr id="4" name="Slide Number Placeholder 3"/>
          <p:cNvSpPr>
            <a:spLocks noGrp="1"/>
          </p:cNvSpPr>
          <p:nvPr>
            <p:ph type="sldNum" sz="quarter" idx="10"/>
          </p:nvPr>
        </p:nvSpPr>
        <p:spPr/>
        <p:txBody>
          <a:bodyPr/>
          <a:lstStyle/>
          <a:p>
            <a:fld id="{A14FD543-E135-47BA-A545-3A987ACAA5C7}" type="slidenum">
              <a:rPr lang="en-US" smtClean="0"/>
              <a:pPr/>
              <a:t>119</a:t>
            </a:fld>
            <a:endParaRPr lang="en-US" dirty="0"/>
          </a:p>
        </p:txBody>
      </p:sp>
    </p:spTree>
    <p:extLst>
      <p:ext uri="{BB962C8B-B14F-4D97-AF65-F5344CB8AC3E}">
        <p14:creationId xmlns:p14="http://schemas.microsoft.com/office/powerpoint/2010/main" val="10913246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Clr>
                <a:srgbClr val="003399"/>
              </a:buClr>
            </a:pPr>
            <a:r>
              <a:rPr lang="en-US" sz="2800" dirty="0"/>
              <a:t>Role of the Host</a:t>
            </a:r>
            <a:r>
              <a:rPr lang="en-US" sz="2400" dirty="0"/>
              <a:t>: To lead the conversation, keep it going, capture ideas</a:t>
            </a:r>
          </a:p>
          <a:p>
            <a:pPr lvl="0"/>
            <a:r>
              <a:rPr lang="en-US" sz="1200" kern="1200" dirty="0">
                <a:solidFill>
                  <a:schemeClr val="tx1"/>
                </a:solidFill>
                <a:effectLst/>
                <a:latin typeface="+mn-lt"/>
                <a:ea typeface="+mn-ea"/>
                <a:cs typeface="+mn-cs"/>
              </a:rPr>
              <a:t>Participants offer up topics that are most relevant to them which they would like to engage in deeper discussion. </a:t>
            </a:r>
          </a:p>
          <a:p>
            <a:pPr lvl="0"/>
            <a:r>
              <a:rPr lang="en-US" sz="1200" kern="1200" dirty="0">
                <a:solidFill>
                  <a:schemeClr val="tx1"/>
                </a:solidFill>
                <a:effectLst/>
                <a:latin typeface="+mn-lt"/>
                <a:ea typeface="+mn-ea"/>
                <a:cs typeface="+mn-cs"/>
              </a:rPr>
              <a:t>2 rounds, 30 minutes each, with 6 concurrent groups.</a:t>
            </a:r>
          </a:p>
          <a:p>
            <a:pPr lvl="0"/>
            <a:r>
              <a:rPr lang="en-US" sz="1200" kern="1200" dirty="0">
                <a:solidFill>
                  <a:schemeClr val="tx1"/>
                </a:solidFill>
                <a:effectLst/>
                <a:latin typeface="+mn-lt"/>
                <a:ea typeface="+mn-ea"/>
                <a:cs typeface="+mn-cs"/>
              </a:rPr>
              <a:t>Group share-out and discussion (30 min). </a:t>
            </a:r>
          </a:p>
          <a:p>
            <a:pPr lvl="0"/>
            <a:r>
              <a:rPr lang="en-US" sz="1200" kern="1200" dirty="0">
                <a:solidFill>
                  <a:schemeClr val="tx1"/>
                </a:solidFill>
                <a:effectLst/>
                <a:latin typeface="+mn-lt"/>
                <a:ea typeface="+mn-ea"/>
                <a:cs typeface="+mn-cs"/>
              </a:rPr>
              <a:t>Designed to transition into planning future work and direction of the collaborative. </a:t>
            </a:r>
          </a:p>
          <a:p>
            <a:pPr lvl="0"/>
            <a:r>
              <a:rPr lang="en-US" sz="1200" kern="1200" dirty="0">
                <a:solidFill>
                  <a:schemeClr val="tx1"/>
                </a:solidFill>
                <a:effectLst/>
                <a:latin typeface="+mn-lt"/>
                <a:ea typeface="+mn-ea"/>
                <a:cs typeface="+mn-cs"/>
              </a:rPr>
              <a:t>Topics can be anything and might include: Persistence of Savings; Serving Smaller Customers; Pros &amp; Cons of Funding an Embedded Energy Manager; Best Practices in Program Design and Implementation; SEM Benchmarking)</a:t>
            </a:r>
          </a:p>
          <a:p>
            <a:pPr>
              <a:buClr>
                <a:srgbClr val="003399"/>
              </a:buClr>
            </a:pPr>
            <a:endParaRPr lang="en-US" sz="2400" dirty="0"/>
          </a:p>
        </p:txBody>
      </p:sp>
      <p:sp>
        <p:nvSpPr>
          <p:cNvPr id="4" name="Slide Number Placeholder 3"/>
          <p:cNvSpPr>
            <a:spLocks noGrp="1"/>
          </p:cNvSpPr>
          <p:nvPr>
            <p:ph type="sldNum" sz="quarter" idx="10"/>
          </p:nvPr>
        </p:nvSpPr>
        <p:spPr/>
        <p:txBody>
          <a:bodyPr/>
          <a:lstStyle/>
          <a:p>
            <a:fld id="{A14FD543-E135-47BA-A545-3A987ACAA5C7}" type="slidenum">
              <a:rPr lang="en-US" smtClean="0"/>
              <a:pPr/>
              <a:t>120</a:t>
            </a:fld>
            <a:endParaRPr lang="en-US" dirty="0"/>
          </a:p>
        </p:txBody>
      </p:sp>
    </p:spTree>
    <p:extLst>
      <p:ext uri="{BB962C8B-B14F-4D97-AF65-F5344CB8AC3E}">
        <p14:creationId xmlns:p14="http://schemas.microsoft.com/office/powerpoint/2010/main" val="18981078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Clr>
                <a:srgbClr val="003399"/>
              </a:buClr>
            </a:pPr>
            <a:r>
              <a:rPr lang="en-US" sz="2800" dirty="0"/>
              <a:t>Role of the Host</a:t>
            </a:r>
            <a:r>
              <a:rPr lang="en-US" sz="2400" dirty="0"/>
              <a:t>: To lead the conversation, keep it going, capture ideas</a:t>
            </a:r>
          </a:p>
          <a:p>
            <a:pPr lvl="0"/>
            <a:r>
              <a:rPr lang="en-US" sz="1200" kern="1200" dirty="0">
                <a:solidFill>
                  <a:schemeClr val="tx1"/>
                </a:solidFill>
                <a:effectLst/>
                <a:latin typeface="+mn-lt"/>
                <a:ea typeface="+mn-ea"/>
                <a:cs typeface="+mn-cs"/>
              </a:rPr>
              <a:t>Participants offer up topics that are most relevant to them which they would like to engage in deeper discussion. </a:t>
            </a:r>
          </a:p>
          <a:p>
            <a:pPr lvl="0"/>
            <a:r>
              <a:rPr lang="en-US" sz="1200" kern="1200" dirty="0">
                <a:solidFill>
                  <a:schemeClr val="tx1"/>
                </a:solidFill>
                <a:effectLst/>
                <a:latin typeface="+mn-lt"/>
                <a:ea typeface="+mn-ea"/>
                <a:cs typeface="+mn-cs"/>
              </a:rPr>
              <a:t>2 rounds, 30 minutes each, with 6 concurrent groups.</a:t>
            </a:r>
          </a:p>
          <a:p>
            <a:pPr lvl="0"/>
            <a:r>
              <a:rPr lang="en-US" sz="1200" kern="1200" dirty="0">
                <a:solidFill>
                  <a:schemeClr val="tx1"/>
                </a:solidFill>
                <a:effectLst/>
                <a:latin typeface="+mn-lt"/>
                <a:ea typeface="+mn-ea"/>
                <a:cs typeface="+mn-cs"/>
              </a:rPr>
              <a:t>Group share-out and discussion (30 min). </a:t>
            </a:r>
          </a:p>
          <a:p>
            <a:pPr lvl="0"/>
            <a:r>
              <a:rPr lang="en-US" sz="1200" kern="1200" dirty="0">
                <a:solidFill>
                  <a:schemeClr val="tx1"/>
                </a:solidFill>
                <a:effectLst/>
                <a:latin typeface="+mn-lt"/>
                <a:ea typeface="+mn-ea"/>
                <a:cs typeface="+mn-cs"/>
              </a:rPr>
              <a:t>Designed to transition into planning future work and direction of the collaborative. </a:t>
            </a:r>
          </a:p>
          <a:p>
            <a:pPr lvl="0"/>
            <a:r>
              <a:rPr lang="en-US" sz="1200" kern="1200" dirty="0">
                <a:solidFill>
                  <a:schemeClr val="tx1"/>
                </a:solidFill>
                <a:effectLst/>
                <a:latin typeface="+mn-lt"/>
                <a:ea typeface="+mn-ea"/>
                <a:cs typeface="+mn-cs"/>
              </a:rPr>
              <a:t>Topics can be anything and might include: Persistence of Savings; Serving Smaller Customers; Pros &amp; Cons of Funding an Embedded Energy Manager; Best Practices in Program Design and Implementation; SEM Benchmarking)</a:t>
            </a:r>
          </a:p>
          <a:p>
            <a:pPr>
              <a:buClr>
                <a:srgbClr val="003399"/>
              </a:buClr>
            </a:pPr>
            <a:endParaRPr lang="en-US" sz="2400" dirty="0"/>
          </a:p>
        </p:txBody>
      </p:sp>
      <p:sp>
        <p:nvSpPr>
          <p:cNvPr id="4" name="Slide Number Placeholder 3"/>
          <p:cNvSpPr>
            <a:spLocks noGrp="1"/>
          </p:cNvSpPr>
          <p:nvPr>
            <p:ph type="sldNum" sz="quarter" idx="10"/>
          </p:nvPr>
        </p:nvSpPr>
        <p:spPr/>
        <p:txBody>
          <a:bodyPr/>
          <a:lstStyle/>
          <a:p>
            <a:fld id="{A14FD543-E135-47BA-A545-3A987ACAA5C7}" type="slidenum">
              <a:rPr lang="en-US" smtClean="0"/>
              <a:pPr/>
              <a:t>121</a:t>
            </a:fld>
            <a:endParaRPr lang="en-US" dirty="0"/>
          </a:p>
        </p:txBody>
      </p:sp>
    </p:spTree>
    <p:extLst>
      <p:ext uri="{BB962C8B-B14F-4D97-AF65-F5344CB8AC3E}">
        <p14:creationId xmlns:p14="http://schemas.microsoft.com/office/powerpoint/2010/main" val="21316834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Clr>
                <a:srgbClr val="003399"/>
              </a:buClr>
            </a:pPr>
            <a:r>
              <a:rPr lang="en-US" sz="2800" dirty="0"/>
              <a:t>Role of the Host</a:t>
            </a:r>
            <a:r>
              <a:rPr lang="en-US" sz="2400" dirty="0"/>
              <a:t>: To lead the conversation, keep it going, capture ideas</a:t>
            </a:r>
          </a:p>
          <a:p>
            <a:pPr lvl="0"/>
            <a:r>
              <a:rPr lang="en-US" sz="1200" kern="1200" dirty="0">
                <a:solidFill>
                  <a:schemeClr val="tx1"/>
                </a:solidFill>
                <a:effectLst/>
                <a:latin typeface="+mn-lt"/>
                <a:ea typeface="+mn-ea"/>
                <a:cs typeface="+mn-cs"/>
              </a:rPr>
              <a:t>Participants offer up topics that are most relevant to them which they would like to engage in deeper discussion. </a:t>
            </a:r>
          </a:p>
          <a:p>
            <a:pPr lvl="0"/>
            <a:r>
              <a:rPr lang="en-US" sz="1200" kern="1200" dirty="0">
                <a:solidFill>
                  <a:schemeClr val="tx1"/>
                </a:solidFill>
                <a:effectLst/>
                <a:latin typeface="+mn-lt"/>
                <a:ea typeface="+mn-ea"/>
                <a:cs typeface="+mn-cs"/>
              </a:rPr>
              <a:t>2 rounds, 30 minutes each, with 6 concurrent groups.</a:t>
            </a:r>
          </a:p>
          <a:p>
            <a:pPr lvl="0"/>
            <a:r>
              <a:rPr lang="en-US" sz="1200" kern="1200" dirty="0">
                <a:solidFill>
                  <a:schemeClr val="tx1"/>
                </a:solidFill>
                <a:effectLst/>
                <a:latin typeface="+mn-lt"/>
                <a:ea typeface="+mn-ea"/>
                <a:cs typeface="+mn-cs"/>
              </a:rPr>
              <a:t>Group share-out and discussion (30 min). </a:t>
            </a:r>
          </a:p>
          <a:p>
            <a:pPr lvl="0"/>
            <a:r>
              <a:rPr lang="en-US" sz="1200" kern="1200" dirty="0">
                <a:solidFill>
                  <a:schemeClr val="tx1"/>
                </a:solidFill>
                <a:effectLst/>
                <a:latin typeface="+mn-lt"/>
                <a:ea typeface="+mn-ea"/>
                <a:cs typeface="+mn-cs"/>
              </a:rPr>
              <a:t>Designed to transition into planning future work and direction of the collaborative. </a:t>
            </a:r>
          </a:p>
          <a:p>
            <a:pPr lvl="0"/>
            <a:r>
              <a:rPr lang="en-US" sz="1200" kern="1200" dirty="0">
                <a:solidFill>
                  <a:schemeClr val="tx1"/>
                </a:solidFill>
                <a:effectLst/>
                <a:latin typeface="+mn-lt"/>
                <a:ea typeface="+mn-ea"/>
                <a:cs typeface="+mn-cs"/>
              </a:rPr>
              <a:t>Topics can be anything and might include: Persistence of Savings; Serving Smaller Customers; Pros &amp; Cons of Funding an Embedded Energy Manager; Best Practices in Program Design and Implementation; SEM Benchmarking)</a:t>
            </a:r>
          </a:p>
          <a:p>
            <a:pPr>
              <a:buClr>
                <a:srgbClr val="003399"/>
              </a:buClr>
            </a:pPr>
            <a:endParaRPr lang="en-US" sz="2400" dirty="0"/>
          </a:p>
        </p:txBody>
      </p:sp>
      <p:sp>
        <p:nvSpPr>
          <p:cNvPr id="4" name="Slide Number Placeholder 3"/>
          <p:cNvSpPr>
            <a:spLocks noGrp="1"/>
          </p:cNvSpPr>
          <p:nvPr>
            <p:ph type="sldNum" sz="quarter" idx="10"/>
          </p:nvPr>
        </p:nvSpPr>
        <p:spPr/>
        <p:txBody>
          <a:bodyPr/>
          <a:lstStyle/>
          <a:p>
            <a:fld id="{A14FD543-E135-47BA-A545-3A987ACAA5C7}" type="slidenum">
              <a:rPr lang="en-US" smtClean="0"/>
              <a:pPr/>
              <a:t>123</a:t>
            </a:fld>
            <a:endParaRPr lang="en-US" dirty="0"/>
          </a:p>
        </p:txBody>
      </p:sp>
    </p:spTree>
    <p:extLst>
      <p:ext uri="{BB962C8B-B14F-4D97-AF65-F5344CB8AC3E}">
        <p14:creationId xmlns:p14="http://schemas.microsoft.com/office/powerpoint/2010/main" val="32779225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NW Collaborative and future collaboration with North American group </a:t>
            </a:r>
          </a:p>
          <a:p>
            <a:endParaRPr lang="en-US" dirty="0"/>
          </a:p>
          <a:p>
            <a:r>
              <a:rPr lang="en-US" dirty="0"/>
              <a:t>Organized </a:t>
            </a:r>
            <a:r>
              <a:rPr lang="en-US"/>
              <a:t>working groups </a:t>
            </a:r>
            <a:r>
              <a:rPr lang="en-US" dirty="0"/>
              <a:t>– current and new</a:t>
            </a:r>
          </a:p>
        </p:txBody>
      </p:sp>
      <p:sp>
        <p:nvSpPr>
          <p:cNvPr id="4" name="Slide Number Placeholder 3"/>
          <p:cNvSpPr>
            <a:spLocks noGrp="1"/>
          </p:cNvSpPr>
          <p:nvPr>
            <p:ph type="sldNum" sz="quarter" idx="10"/>
          </p:nvPr>
        </p:nvSpPr>
        <p:spPr/>
        <p:txBody>
          <a:bodyPr/>
          <a:lstStyle/>
          <a:p>
            <a:fld id="{A14FD543-E135-47BA-A545-3A987ACAA5C7}" type="slidenum">
              <a:rPr lang="en-US" smtClean="0"/>
              <a:pPr/>
              <a:t>125</a:t>
            </a:fld>
            <a:endParaRPr lang="en-US" dirty="0"/>
          </a:p>
        </p:txBody>
      </p:sp>
    </p:spTree>
    <p:extLst>
      <p:ext uri="{BB962C8B-B14F-4D97-AF65-F5344CB8AC3E}">
        <p14:creationId xmlns:p14="http://schemas.microsoft.com/office/powerpoint/2010/main" val="13972466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final slide with Funders</a:t>
            </a:r>
          </a:p>
        </p:txBody>
      </p:sp>
      <p:sp>
        <p:nvSpPr>
          <p:cNvPr id="4" name="Slide Number Placeholder 3"/>
          <p:cNvSpPr>
            <a:spLocks noGrp="1"/>
          </p:cNvSpPr>
          <p:nvPr>
            <p:ph type="sldNum" sz="quarter" idx="10"/>
          </p:nvPr>
        </p:nvSpPr>
        <p:spPr/>
        <p:txBody>
          <a:bodyPr/>
          <a:lstStyle/>
          <a:p>
            <a:fld id="{1893713C-0993-4EA7-B7E8-F000E0C20041}" type="slidenum">
              <a:rPr lang="en-US" smtClean="0">
                <a:solidFill>
                  <a:prstClr val="black"/>
                </a:solidFill>
              </a:rPr>
              <a:pPr/>
              <a:t>126</a:t>
            </a:fld>
            <a:endParaRPr lang="en-US" dirty="0">
              <a:solidFill>
                <a:prstClr val="black"/>
              </a:solidFill>
            </a:endParaRPr>
          </a:p>
        </p:txBody>
      </p:sp>
    </p:spTree>
    <p:extLst>
      <p:ext uri="{BB962C8B-B14F-4D97-AF65-F5344CB8AC3E}">
        <p14:creationId xmlns:p14="http://schemas.microsoft.com/office/powerpoint/2010/main" val="178388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 as we worked through</a:t>
            </a:r>
            <a:r>
              <a:rPr lang="en-US" baseline="0" dirty="0"/>
              <a:t> and fine-tuned sections, it became apparent that some methods are actually analytical options applicable to most or all methods.</a:t>
            </a:r>
            <a:endParaRPr lang="en-US" dirty="0"/>
          </a:p>
          <a:p>
            <a:endParaRPr lang="en-US" dirty="0"/>
          </a:p>
        </p:txBody>
      </p:sp>
      <p:sp>
        <p:nvSpPr>
          <p:cNvPr id="4" name="Slide Number Placeholder 3"/>
          <p:cNvSpPr>
            <a:spLocks noGrp="1"/>
          </p:cNvSpPr>
          <p:nvPr>
            <p:ph type="sldNum" sz="quarter" idx="10"/>
          </p:nvPr>
        </p:nvSpPr>
        <p:spPr/>
        <p:txBody>
          <a:bodyPr/>
          <a:lstStyle/>
          <a:p>
            <a:fld id="{A14FD543-E135-47BA-A545-3A987ACAA5C7}" type="slidenum">
              <a:rPr lang="en-US" smtClean="0"/>
              <a:pPr/>
              <a:t>19</a:t>
            </a:fld>
            <a:endParaRPr lang="en-US" dirty="0"/>
          </a:p>
        </p:txBody>
      </p:sp>
    </p:spTree>
    <p:extLst>
      <p:ext uri="{BB962C8B-B14F-4D97-AF65-F5344CB8AC3E}">
        <p14:creationId xmlns:p14="http://schemas.microsoft.com/office/powerpoint/2010/main" val="164226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Variable selection – reduced form</a:t>
            </a:r>
            <a:r>
              <a:rPr lang="en-US" baseline="0" dirty="0"/>
              <a:t> or fully-specified could be applied to any regression model.</a:t>
            </a:r>
          </a:p>
          <a:p>
            <a:r>
              <a:rPr lang="en-US" baseline="0" dirty="0"/>
              <a:t>KPI models are essentially very reduced form forecasting models with the additional complexity of maintaining multiple models. KPIs are extremely useful tools to evaluate energy savings and systems performance.</a:t>
            </a:r>
          </a:p>
          <a:p>
            <a:endParaRPr lang="en-US" baseline="0" dirty="0"/>
          </a:p>
          <a:p>
            <a:r>
              <a:rPr lang="en-US" baseline="0" dirty="0"/>
              <a:t>Call for reviews – Likely early November</a:t>
            </a:r>
          </a:p>
          <a:p>
            <a:endParaRPr lang="en-US" baseline="0" dirty="0"/>
          </a:p>
          <a:p>
            <a:r>
              <a:rPr lang="en-US" baseline="0" dirty="0"/>
              <a:t>Hand to Julia</a:t>
            </a:r>
            <a:endParaRPr lang="en-US" dirty="0"/>
          </a:p>
        </p:txBody>
      </p:sp>
      <p:sp>
        <p:nvSpPr>
          <p:cNvPr id="4" name="Slide Number Placeholder 3"/>
          <p:cNvSpPr>
            <a:spLocks noGrp="1"/>
          </p:cNvSpPr>
          <p:nvPr>
            <p:ph type="sldNum" sz="quarter" idx="10"/>
          </p:nvPr>
        </p:nvSpPr>
        <p:spPr/>
        <p:txBody>
          <a:bodyPr/>
          <a:lstStyle/>
          <a:p>
            <a:pPr>
              <a:defRPr/>
            </a:pPr>
            <a:fld id="{6D2DE5C6-571C-40FB-9347-EB0144E0E6B5}"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37959035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hyperlink" Target="http://www.flickr.com/photos/80651083@N00/200543539/in/set-72157594213337828/"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9" name="Rectangle 38"/>
          <p:cNvSpPr/>
          <p:nvPr userDrawn="1"/>
        </p:nvSpPr>
        <p:spPr>
          <a:xfrm>
            <a:off x="0" y="4953000"/>
            <a:ext cx="12192000" cy="1905000"/>
          </a:xfrm>
          <a:prstGeom prst="rect">
            <a:avLst/>
          </a:prstGeom>
          <a:solidFill>
            <a:srgbClr val="FCB5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nvGrpSpPr>
          <p:cNvPr id="68" name="Group 67"/>
          <p:cNvGrpSpPr/>
          <p:nvPr userDrawn="1"/>
        </p:nvGrpSpPr>
        <p:grpSpPr>
          <a:xfrm>
            <a:off x="0" y="1848994"/>
            <a:ext cx="12192000" cy="1804987"/>
            <a:chOff x="0" y="1848993"/>
            <a:chExt cx="9144000" cy="1804987"/>
          </a:xfrm>
        </p:grpSpPr>
        <p:pic>
          <p:nvPicPr>
            <p:cNvPr id="70" name="Picture 8" descr="Manastash Ridg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08719" y="1848993"/>
              <a:ext cx="2635281" cy="180498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3400" y="1848993"/>
              <a:ext cx="2711854" cy="180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6" descr="http://lh3.ggpht.com/abramsv/SDJrVwM91_I/AAAAAAAARZw/c6O1HfQCyNQ/s720/wertertqtq.jpg">
              <a:hlinkClick r:id="rId4"/>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0" y="1848993"/>
              <a:ext cx="2689426" cy="180498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http://t2.gstatic.com/images?q=tbn:ANd9GcRLFPTHdpBARqoFLdVIgGGjnUaq4Cy8QJx33JWGPIZOW8msvpFU8z0Ff-I7"/>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285146" y="1848993"/>
              <a:ext cx="2436540" cy="1801368"/>
            </a:xfrm>
            <a:prstGeom prst="rect">
              <a:avLst/>
            </a:prstGeom>
            <a:noFill/>
            <a:extLst>
              <a:ext uri="{909E8E84-426E-40DD-AFC4-6F175D3DCCD1}">
                <a14:hiddenFill xmlns:a14="http://schemas.microsoft.com/office/drawing/2010/main">
                  <a:solidFill>
                    <a:srgbClr val="FFFFFF"/>
                  </a:solidFill>
                </a14:hiddenFill>
              </a:ext>
            </a:extLst>
          </p:spPr>
        </p:pic>
      </p:grpSp>
      <p:sp>
        <p:nvSpPr>
          <p:cNvPr id="65" name="Subtitle 2"/>
          <p:cNvSpPr>
            <a:spLocks noGrp="1"/>
          </p:cNvSpPr>
          <p:nvPr>
            <p:ph type="subTitle" idx="1" hasCustomPrompt="1"/>
          </p:nvPr>
        </p:nvSpPr>
        <p:spPr>
          <a:xfrm>
            <a:off x="0" y="3650360"/>
            <a:ext cx="12192000" cy="1302640"/>
          </a:xfrm>
          <a:solidFill>
            <a:schemeClr val="bg1"/>
          </a:solidFill>
        </p:spPr>
        <p:txBody>
          <a:bodyPr anchor="ctr" anchorCtr="0"/>
          <a:lstStyle>
            <a:lvl1pPr marL="0" indent="0" algn="ctr">
              <a:spcBef>
                <a:spcPts val="0"/>
              </a:spcBef>
              <a:buNone/>
              <a:defRPr sz="28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a:t>
            </a:r>
          </a:p>
        </p:txBody>
      </p:sp>
      <p:sp>
        <p:nvSpPr>
          <p:cNvPr id="2" name="Title 1"/>
          <p:cNvSpPr>
            <a:spLocks noGrp="1"/>
          </p:cNvSpPr>
          <p:nvPr userDrawn="1">
            <p:ph type="ctrTitle" hasCustomPrompt="1"/>
          </p:nvPr>
        </p:nvSpPr>
        <p:spPr>
          <a:xfrm>
            <a:off x="0" y="1"/>
            <a:ext cx="12192000" cy="1848993"/>
          </a:xfrm>
          <a:solidFill>
            <a:srgbClr val="003399"/>
          </a:solidFill>
          <a:ln>
            <a:noFill/>
          </a:ln>
        </p:spPr>
        <p:txBody>
          <a:bodyPr anchor="ctr" anchorCtr="0">
            <a:normAutofit/>
          </a:bodyPr>
          <a:lstStyle>
            <a:lvl1pPr>
              <a:defRPr sz="4000" b="1" i="0" baseline="0">
                <a:solidFill>
                  <a:schemeClr val="bg1"/>
                </a:solidFill>
              </a:defRPr>
            </a:lvl1pPr>
          </a:lstStyle>
          <a:p>
            <a:r>
              <a:rPr lang="en-US" dirty="0"/>
              <a:t>Title</a:t>
            </a:r>
          </a:p>
        </p:txBody>
      </p:sp>
      <p:grpSp>
        <p:nvGrpSpPr>
          <p:cNvPr id="3" name="Group 2"/>
          <p:cNvGrpSpPr/>
          <p:nvPr userDrawn="1"/>
        </p:nvGrpSpPr>
        <p:grpSpPr>
          <a:xfrm>
            <a:off x="3352800" y="5219700"/>
            <a:ext cx="5562600" cy="1371600"/>
            <a:chOff x="1600200" y="5219700"/>
            <a:chExt cx="5243238" cy="1371600"/>
          </a:xfrm>
        </p:grpSpPr>
        <p:sp>
          <p:nvSpPr>
            <p:cNvPr id="75" name="Rectangle 74"/>
            <p:cNvSpPr/>
            <p:nvPr/>
          </p:nvSpPr>
          <p:spPr>
            <a:xfrm>
              <a:off x="3741242" y="5443835"/>
              <a:ext cx="3102196" cy="923330"/>
            </a:xfrm>
            <a:prstGeom prst="rect">
              <a:avLst/>
            </a:prstGeom>
          </p:spPr>
          <p:txBody>
            <a:bodyPr wrap="none">
              <a:spAutoFit/>
            </a:bodyPr>
            <a:lstStyle/>
            <a:p>
              <a:pPr algn="ctr"/>
              <a:r>
                <a:rPr lang="en-US" sz="1400" cap="small" dirty="0">
                  <a:solidFill>
                    <a:srgbClr val="003399"/>
                  </a:solidFill>
                  <a:latin typeface="Tw Cen MT" pitchFamily="34" charset="0"/>
                  <a:cs typeface="Arial" pitchFamily="34" charset="0"/>
                </a:rPr>
                <a:t>n o r t h w e s t</a:t>
              </a:r>
            </a:p>
            <a:p>
              <a:pPr algn="ctr"/>
              <a:r>
                <a:rPr lang="en-US" sz="2400" b="1" cap="small" dirty="0">
                  <a:solidFill>
                    <a:prstClr val="black"/>
                  </a:solidFill>
                  <a:latin typeface="Tw Cen MT" pitchFamily="34" charset="0"/>
                  <a:cs typeface="Arial" pitchFamily="34" charset="0"/>
                </a:rPr>
                <a:t>Strategic Energy Management </a:t>
              </a:r>
            </a:p>
            <a:p>
              <a:pPr algn="ctr"/>
              <a:r>
                <a:rPr lang="en-US" sz="1600" b="1" dirty="0">
                  <a:solidFill>
                    <a:srgbClr val="003399"/>
                  </a:solidFill>
                  <a:latin typeface="Tw Cen MT" pitchFamily="34" charset="0"/>
                  <a:cs typeface="Arial" pitchFamily="34" charset="0"/>
                </a:rPr>
                <a:t>C O L L A B O R A T I V E</a:t>
              </a:r>
            </a:p>
          </p:txBody>
        </p:sp>
        <p:grpSp>
          <p:nvGrpSpPr>
            <p:cNvPr id="76" name="Group 75"/>
            <p:cNvGrpSpPr/>
            <p:nvPr/>
          </p:nvGrpSpPr>
          <p:grpSpPr>
            <a:xfrm>
              <a:off x="1600200" y="5219700"/>
              <a:ext cx="1371600" cy="1371600"/>
              <a:chOff x="1455045" y="3805155"/>
              <a:chExt cx="1554480" cy="1554480"/>
            </a:xfrm>
          </p:grpSpPr>
          <p:sp>
            <p:nvSpPr>
              <p:cNvPr id="77" name="Freeform 76"/>
              <p:cNvSpPr>
                <a:spLocks noChangeAspect="1"/>
              </p:cNvSpPr>
              <p:nvPr/>
            </p:nvSpPr>
            <p:spPr bwMode="auto">
              <a:xfrm rot="284079">
                <a:off x="1455045" y="3805155"/>
                <a:ext cx="1554480" cy="1554480"/>
              </a:xfrm>
              <a:custGeom>
                <a:avLst/>
                <a:gdLst>
                  <a:gd name="T0" fmla="*/ 539 w 567"/>
                  <a:gd name="T1" fmla="*/ 403 h 566"/>
                  <a:gd name="T2" fmla="*/ 501 w 567"/>
                  <a:gd name="T3" fmla="*/ 348 h 566"/>
                  <a:gd name="T4" fmla="*/ 505 w 567"/>
                  <a:gd name="T5" fmla="*/ 329 h 566"/>
                  <a:gd name="T6" fmla="*/ 508 w 567"/>
                  <a:gd name="T7" fmla="*/ 312 h 566"/>
                  <a:gd name="T8" fmla="*/ 567 w 567"/>
                  <a:gd name="T9" fmla="*/ 281 h 566"/>
                  <a:gd name="T10" fmla="*/ 565 w 567"/>
                  <a:gd name="T11" fmla="*/ 250 h 566"/>
                  <a:gd name="T12" fmla="*/ 500 w 567"/>
                  <a:gd name="T13" fmla="*/ 219 h 566"/>
                  <a:gd name="T14" fmla="*/ 487 w 567"/>
                  <a:gd name="T15" fmla="*/ 185 h 566"/>
                  <a:gd name="T16" fmla="*/ 516 w 567"/>
                  <a:gd name="T17" fmla="*/ 122 h 566"/>
                  <a:gd name="T18" fmla="*/ 447 w 567"/>
                  <a:gd name="T19" fmla="*/ 127 h 566"/>
                  <a:gd name="T20" fmla="*/ 434 w 567"/>
                  <a:gd name="T21" fmla="*/ 114 h 566"/>
                  <a:gd name="T22" fmla="*/ 421 w 567"/>
                  <a:gd name="T23" fmla="*/ 102 h 566"/>
                  <a:gd name="T24" fmla="*/ 423 w 567"/>
                  <a:gd name="T25" fmla="*/ 37 h 566"/>
                  <a:gd name="T26" fmla="*/ 409 w 567"/>
                  <a:gd name="T27" fmla="*/ 30 h 566"/>
                  <a:gd name="T28" fmla="*/ 395 w 567"/>
                  <a:gd name="T29" fmla="*/ 23 h 566"/>
                  <a:gd name="T30" fmla="*/ 348 w 567"/>
                  <a:gd name="T31" fmla="*/ 65 h 566"/>
                  <a:gd name="T32" fmla="*/ 330 w 567"/>
                  <a:gd name="T33" fmla="*/ 61 h 566"/>
                  <a:gd name="T34" fmla="*/ 312 w 567"/>
                  <a:gd name="T35" fmla="*/ 59 h 566"/>
                  <a:gd name="T36" fmla="*/ 281 w 567"/>
                  <a:gd name="T37" fmla="*/ 0 h 566"/>
                  <a:gd name="T38" fmla="*/ 266 w 567"/>
                  <a:gd name="T39" fmla="*/ 0 h 566"/>
                  <a:gd name="T40" fmla="*/ 250 w 567"/>
                  <a:gd name="T41" fmla="*/ 2 h 566"/>
                  <a:gd name="T42" fmla="*/ 230 w 567"/>
                  <a:gd name="T43" fmla="*/ 62 h 566"/>
                  <a:gd name="T44" fmla="*/ 213 w 567"/>
                  <a:gd name="T45" fmla="*/ 68 h 566"/>
                  <a:gd name="T46" fmla="*/ 196 w 567"/>
                  <a:gd name="T47" fmla="*/ 74 h 566"/>
                  <a:gd name="T48" fmla="*/ 139 w 567"/>
                  <a:gd name="T49" fmla="*/ 39 h 566"/>
                  <a:gd name="T50" fmla="*/ 114 w 567"/>
                  <a:gd name="T51" fmla="*/ 56 h 566"/>
                  <a:gd name="T52" fmla="*/ 119 w 567"/>
                  <a:gd name="T53" fmla="*/ 128 h 566"/>
                  <a:gd name="T54" fmla="*/ 96 w 567"/>
                  <a:gd name="T55" fmla="*/ 155 h 566"/>
                  <a:gd name="T56" fmla="*/ 28 w 567"/>
                  <a:gd name="T57" fmla="*/ 161 h 566"/>
                  <a:gd name="T58" fmla="*/ 66 w 567"/>
                  <a:gd name="T59" fmla="*/ 219 h 566"/>
                  <a:gd name="T60" fmla="*/ 61 w 567"/>
                  <a:gd name="T61" fmla="*/ 236 h 566"/>
                  <a:gd name="T62" fmla="*/ 59 w 567"/>
                  <a:gd name="T63" fmla="*/ 253 h 566"/>
                  <a:gd name="T64" fmla="*/ 0 w 567"/>
                  <a:gd name="T65" fmla="*/ 286 h 566"/>
                  <a:gd name="T66" fmla="*/ 1 w 567"/>
                  <a:gd name="T67" fmla="*/ 317 h 566"/>
                  <a:gd name="T68" fmla="*/ 66 w 567"/>
                  <a:gd name="T69" fmla="*/ 348 h 566"/>
                  <a:gd name="T70" fmla="*/ 78 w 567"/>
                  <a:gd name="T71" fmla="*/ 380 h 566"/>
                  <a:gd name="T72" fmla="*/ 49 w 567"/>
                  <a:gd name="T73" fmla="*/ 443 h 566"/>
                  <a:gd name="T74" fmla="*/ 119 w 567"/>
                  <a:gd name="T75" fmla="*/ 439 h 566"/>
                  <a:gd name="T76" fmla="*/ 131 w 567"/>
                  <a:gd name="T77" fmla="*/ 451 h 566"/>
                  <a:gd name="T78" fmla="*/ 145 w 567"/>
                  <a:gd name="T79" fmla="*/ 462 h 566"/>
                  <a:gd name="T80" fmla="*/ 143 w 567"/>
                  <a:gd name="T81" fmla="*/ 529 h 566"/>
                  <a:gd name="T82" fmla="*/ 157 w 567"/>
                  <a:gd name="T83" fmla="*/ 536 h 566"/>
                  <a:gd name="T84" fmla="*/ 170 w 567"/>
                  <a:gd name="T85" fmla="*/ 542 h 566"/>
                  <a:gd name="T86" fmla="*/ 219 w 567"/>
                  <a:gd name="T87" fmla="*/ 500 h 566"/>
                  <a:gd name="T88" fmla="*/ 236 w 567"/>
                  <a:gd name="T89" fmla="*/ 504 h 566"/>
                  <a:gd name="T90" fmla="*/ 255 w 567"/>
                  <a:gd name="T91" fmla="*/ 507 h 566"/>
                  <a:gd name="T92" fmla="*/ 286 w 567"/>
                  <a:gd name="T93" fmla="*/ 566 h 566"/>
                  <a:gd name="T94" fmla="*/ 301 w 567"/>
                  <a:gd name="T95" fmla="*/ 566 h 566"/>
                  <a:gd name="T96" fmla="*/ 317 w 567"/>
                  <a:gd name="T97" fmla="*/ 563 h 566"/>
                  <a:gd name="T98" fmla="*/ 336 w 567"/>
                  <a:gd name="T99" fmla="*/ 502 h 566"/>
                  <a:gd name="T100" fmla="*/ 354 w 567"/>
                  <a:gd name="T101" fmla="*/ 498 h 566"/>
                  <a:gd name="T102" fmla="*/ 371 w 567"/>
                  <a:gd name="T103" fmla="*/ 491 h 566"/>
                  <a:gd name="T104" fmla="*/ 426 w 567"/>
                  <a:gd name="T105" fmla="*/ 526 h 566"/>
                  <a:gd name="T106" fmla="*/ 440 w 567"/>
                  <a:gd name="T107" fmla="*/ 518 h 566"/>
                  <a:gd name="T108" fmla="*/ 453 w 567"/>
                  <a:gd name="T109" fmla="*/ 509 h 566"/>
                  <a:gd name="T110" fmla="*/ 439 w 567"/>
                  <a:gd name="T111" fmla="*/ 447 h 566"/>
                  <a:gd name="T112" fmla="*/ 463 w 567"/>
                  <a:gd name="T113" fmla="*/ 42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7" h="566">
                    <a:moveTo>
                      <a:pt x="530" y="422"/>
                    </a:moveTo>
                    <a:lnTo>
                      <a:pt x="535" y="412"/>
                    </a:lnTo>
                    <a:lnTo>
                      <a:pt x="539" y="403"/>
                    </a:lnTo>
                    <a:lnTo>
                      <a:pt x="544" y="394"/>
                    </a:lnTo>
                    <a:lnTo>
                      <a:pt x="547" y="385"/>
                    </a:lnTo>
                    <a:lnTo>
                      <a:pt x="501" y="348"/>
                    </a:lnTo>
                    <a:lnTo>
                      <a:pt x="502" y="342"/>
                    </a:lnTo>
                    <a:lnTo>
                      <a:pt x="504" y="335"/>
                    </a:lnTo>
                    <a:lnTo>
                      <a:pt x="505" y="329"/>
                    </a:lnTo>
                    <a:lnTo>
                      <a:pt x="506" y="324"/>
                    </a:lnTo>
                    <a:lnTo>
                      <a:pt x="507" y="318"/>
                    </a:lnTo>
                    <a:lnTo>
                      <a:pt x="508" y="312"/>
                    </a:lnTo>
                    <a:lnTo>
                      <a:pt x="509" y="306"/>
                    </a:lnTo>
                    <a:lnTo>
                      <a:pt x="509" y="301"/>
                    </a:lnTo>
                    <a:lnTo>
                      <a:pt x="567" y="281"/>
                    </a:lnTo>
                    <a:lnTo>
                      <a:pt x="567" y="271"/>
                    </a:lnTo>
                    <a:lnTo>
                      <a:pt x="566" y="260"/>
                    </a:lnTo>
                    <a:lnTo>
                      <a:pt x="565" y="250"/>
                    </a:lnTo>
                    <a:lnTo>
                      <a:pt x="563" y="239"/>
                    </a:lnTo>
                    <a:lnTo>
                      <a:pt x="504" y="230"/>
                    </a:lnTo>
                    <a:lnTo>
                      <a:pt x="500" y="219"/>
                    </a:lnTo>
                    <a:lnTo>
                      <a:pt x="497" y="207"/>
                    </a:lnTo>
                    <a:lnTo>
                      <a:pt x="492" y="196"/>
                    </a:lnTo>
                    <a:lnTo>
                      <a:pt x="487" y="185"/>
                    </a:lnTo>
                    <a:lnTo>
                      <a:pt x="528" y="139"/>
                    </a:lnTo>
                    <a:lnTo>
                      <a:pt x="522" y="131"/>
                    </a:lnTo>
                    <a:lnTo>
                      <a:pt x="516" y="122"/>
                    </a:lnTo>
                    <a:lnTo>
                      <a:pt x="510" y="114"/>
                    </a:lnTo>
                    <a:lnTo>
                      <a:pt x="505" y="106"/>
                    </a:lnTo>
                    <a:lnTo>
                      <a:pt x="447" y="127"/>
                    </a:lnTo>
                    <a:lnTo>
                      <a:pt x="444" y="122"/>
                    </a:lnTo>
                    <a:lnTo>
                      <a:pt x="439" y="118"/>
                    </a:lnTo>
                    <a:lnTo>
                      <a:pt x="434" y="114"/>
                    </a:lnTo>
                    <a:lnTo>
                      <a:pt x="430" y="110"/>
                    </a:lnTo>
                    <a:lnTo>
                      <a:pt x="425" y="106"/>
                    </a:lnTo>
                    <a:lnTo>
                      <a:pt x="421" y="102"/>
                    </a:lnTo>
                    <a:lnTo>
                      <a:pt x="416" y="99"/>
                    </a:lnTo>
                    <a:lnTo>
                      <a:pt x="411" y="95"/>
                    </a:lnTo>
                    <a:lnTo>
                      <a:pt x="423" y="37"/>
                    </a:lnTo>
                    <a:lnTo>
                      <a:pt x="418" y="34"/>
                    </a:lnTo>
                    <a:lnTo>
                      <a:pt x="414" y="32"/>
                    </a:lnTo>
                    <a:lnTo>
                      <a:pt x="409" y="30"/>
                    </a:lnTo>
                    <a:lnTo>
                      <a:pt x="404" y="27"/>
                    </a:lnTo>
                    <a:lnTo>
                      <a:pt x="400" y="25"/>
                    </a:lnTo>
                    <a:lnTo>
                      <a:pt x="395" y="23"/>
                    </a:lnTo>
                    <a:lnTo>
                      <a:pt x="391" y="22"/>
                    </a:lnTo>
                    <a:lnTo>
                      <a:pt x="386" y="19"/>
                    </a:lnTo>
                    <a:lnTo>
                      <a:pt x="348" y="65"/>
                    </a:lnTo>
                    <a:lnTo>
                      <a:pt x="342" y="64"/>
                    </a:lnTo>
                    <a:lnTo>
                      <a:pt x="336" y="62"/>
                    </a:lnTo>
                    <a:lnTo>
                      <a:pt x="330" y="61"/>
                    </a:lnTo>
                    <a:lnTo>
                      <a:pt x="324" y="60"/>
                    </a:lnTo>
                    <a:lnTo>
                      <a:pt x="318" y="59"/>
                    </a:lnTo>
                    <a:lnTo>
                      <a:pt x="312" y="59"/>
                    </a:lnTo>
                    <a:lnTo>
                      <a:pt x="306" y="57"/>
                    </a:lnTo>
                    <a:lnTo>
                      <a:pt x="301" y="57"/>
                    </a:lnTo>
                    <a:lnTo>
                      <a:pt x="281" y="0"/>
                    </a:lnTo>
                    <a:lnTo>
                      <a:pt x="276" y="0"/>
                    </a:lnTo>
                    <a:lnTo>
                      <a:pt x="271" y="0"/>
                    </a:lnTo>
                    <a:lnTo>
                      <a:pt x="266" y="0"/>
                    </a:lnTo>
                    <a:lnTo>
                      <a:pt x="260" y="1"/>
                    </a:lnTo>
                    <a:lnTo>
                      <a:pt x="256" y="1"/>
                    </a:lnTo>
                    <a:lnTo>
                      <a:pt x="250" y="2"/>
                    </a:lnTo>
                    <a:lnTo>
                      <a:pt x="245" y="2"/>
                    </a:lnTo>
                    <a:lnTo>
                      <a:pt x="240" y="3"/>
                    </a:lnTo>
                    <a:lnTo>
                      <a:pt x="230" y="62"/>
                    </a:lnTo>
                    <a:lnTo>
                      <a:pt x="225" y="64"/>
                    </a:lnTo>
                    <a:lnTo>
                      <a:pt x="219" y="65"/>
                    </a:lnTo>
                    <a:lnTo>
                      <a:pt x="213" y="68"/>
                    </a:lnTo>
                    <a:lnTo>
                      <a:pt x="207" y="69"/>
                    </a:lnTo>
                    <a:lnTo>
                      <a:pt x="202" y="71"/>
                    </a:lnTo>
                    <a:lnTo>
                      <a:pt x="196" y="74"/>
                    </a:lnTo>
                    <a:lnTo>
                      <a:pt x="191" y="76"/>
                    </a:lnTo>
                    <a:lnTo>
                      <a:pt x="185" y="78"/>
                    </a:lnTo>
                    <a:lnTo>
                      <a:pt x="139" y="39"/>
                    </a:lnTo>
                    <a:lnTo>
                      <a:pt x="131" y="45"/>
                    </a:lnTo>
                    <a:lnTo>
                      <a:pt x="122" y="50"/>
                    </a:lnTo>
                    <a:lnTo>
                      <a:pt x="114" y="56"/>
                    </a:lnTo>
                    <a:lnTo>
                      <a:pt x="106" y="62"/>
                    </a:lnTo>
                    <a:lnTo>
                      <a:pt x="127" y="118"/>
                    </a:lnTo>
                    <a:lnTo>
                      <a:pt x="119" y="128"/>
                    </a:lnTo>
                    <a:lnTo>
                      <a:pt x="111" y="136"/>
                    </a:lnTo>
                    <a:lnTo>
                      <a:pt x="102" y="145"/>
                    </a:lnTo>
                    <a:lnTo>
                      <a:pt x="96" y="155"/>
                    </a:lnTo>
                    <a:lnTo>
                      <a:pt x="37" y="143"/>
                    </a:lnTo>
                    <a:lnTo>
                      <a:pt x="32" y="152"/>
                    </a:lnTo>
                    <a:lnTo>
                      <a:pt x="28" y="161"/>
                    </a:lnTo>
                    <a:lnTo>
                      <a:pt x="23" y="171"/>
                    </a:lnTo>
                    <a:lnTo>
                      <a:pt x="18" y="181"/>
                    </a:lnTo>
                    <a:lnTo>
                      <a:pt x="66" y="219"/>
                    </a:lnTo>
                    <a:lnTo>
                      <a:pt x="64" y="224"/>
                    </a:lnTo>
                    <a:lnTo>
                      <a:pt x="62" y="230"/>
                    </a:lnTo>
                    <a:lnTo>
                      <a:pt x="61" y="236"/>
                    </a:lnTo>
                    <a:lnTo>
                      <a:pt x="60" y="242"/>
                    </a:lnTo>
                    <a:lnTo>
                      <a:pt x="59" y="248"/>
                    </a:lnTo>
                    <a:lnTo>
                      <a:pt x="59" y="253"/>
                    </a:lnTo>
                    <a:lnTo>
                      <a:pt x="58" y="260"/>
                    </a:lnTo>
                    <a:lnTo>
                      <a:pt x="56" y="266"/>
                    </a:lnTo>
                    <a:lnTo>
                      <a:pt x="0" y="286"/>
                    </a:lnTo>
                    <a:lnTo>
                      <a:pt x="0" y="296"/>
                    </a:lnTo>
                    <a:lnTo>
                      <a:pt x="1" y="306"/>
                    </a:lnTo>
                    <a:lnTo>
                      <a:pt x="1" y="317"/>
                    </a:lnTo>
                    <a:lnTo>
                      <a:pt x="2" y="326"/>
                    </a:lnTo>
                    <a:lnTo>
                      <a:pt x="62" y="336"/>
                    </a:lnTo>
                    <a:lnTo>
                      <a:pt x="66" y="348"/>
                    </a:lnTo>
                    <a:lnTo>
                      <a:pt x="69" y="359"/>
                    </a:lnTo>
                    <a:lnTo>
                      <a:pt x="74" y="370"/>
                    </a:lnTo>
                    <a:lnTo>
                      <a:pt x="78" y="380"/>
                    </a:lnTo>
                    <a:lnTo>
                      <a:pt x="39" y="426"/>
                    </a:lnTo>
                    <a:lnTo>
                      <a:pt x="45" y="434"/>
                    </a:lnTo>
                    <a:lnTo>
                      <a:pt x="49" y="443"/>
                    </a:lnTo>
                    <a:lnTo>
                      <a:pt x="55" y="451"/>
                    </a:lnTo>
                    <a:lnTo>
                      <a:pt x="62" y="460"/>
                    </a:lnTo>
                    <a:lnTo>
                      <a:pt x="119" y="439"/>
                    </a:lnTo>
                    <a:lnTo>
                      <a:pt x="123" y="443"/>
                    </a:lnTo>
                    <a:lnTo>
                      <a:pt x="128" y="447"/>
                    </a:lnTo>
                    <a:lnTo>
                      <a:pt x="131" y="451"/>
                    </a:lnTo>
                    <a:lnTo>
                      <a:pt x="136" y="455"/>
                    </a:lnTo>
                    <a:lnTo>
                      <a:pt x="141" y="458"/>
                    </a:lnTo>
                    <a:lnTo>
                      <a:pt x="145" y="462"/>
                    </a:lnTo>
                    <a:lnTo>
                      <a:pt x="151" y="465"/>
                    </a:lnTo>
                    <a:lnTo>
                      <a:pt x="156" y="469"/>
                    </a:lnTo>
                    <a:lnTo>
                      <a:pt x="143" y="529"/>
                    </a:lnTo>
                    <a:lnTo>
                      <a:pt x="147" y="531"/>
                    </a:lnTo>
                    <a:lnTo>
                      <a:pt x="152" y="533"/>
                    </a:lnTo>
                    <a:lnTo>
                      <a:pt x="157" y="536"/>
                    </a:lnTo>
                    <a:lnTo>
                      <a:pt x="161" y="538"/>
                    </a:lnTo>
                    <a:lnTo>
                      <a:pt x="166" y="540"/>
                    </a:lnTo>
                    <a:lnTo>
                      <a:pt x="170" y="542"/>
                    </a:lnTo>
                    <a:lnTo>
                      <a:pt x="176" y="544"/>
                    </a:lnTo>
                    <a:lnTo>
                      <a:pt x="181" y="546"/>
                    </a:lnTo>
                    <a:lnTo>
                      <a:pt x="219" y="500"/>
                    </a:lnTo>
                    <a:lnTo>
                      <a:pt x="225" y="501"/>
                    </a:lnTo>
                    <a:lnTo>
                      <a:pt x="230" y="502"/>
                    </a:lnTo>
                    <a:lnTo>
                      <a:pt x="236" y="504"/>
                    </a:lnTo>
                    <a:lnTo>
                      <a:pt x="242" y="506"/>
                    </a:lnTo>
                    <a:lnTo>
                      <a:pt x="248" y="507"/>
                    </a:lnTo>
                    <a:lnTo>
                      <a:pt x="255" y="507"/>
                    </a:lnTo>
                    <a:lnTo>
                      <a:pt x="260" y="508"/>
                    </a:lnTo>
                    <a:lnTo>
                      <a:pt x="266" y="508"/>
                    </a:lnTo>
                    <a:lnTo>
                      <a:pt x="286" y="566"/>
                    </a:lnTo>
                    <a:lnTo>
                      <a:pt x="290" y="566"/>
                    </a:lnTo>
                    <a:lnTo>
                      <a:pt x="296" y="566"/>
                    </a:lnTo>
                    <a:lnTo>
                      <a:pt x="301" y="566"/>
                    </a:lnTo>
                    <a:lnTo>
                      <a:pt x="306" y="564"/>
                    </a:lnTo>
                    <a:lnTo>
                      <a:pt x="311" y="564"/>
                    </a:lnTo>
                    <a:lnTo>
                      <a:pt x="317" y="563"/>
                    </a:lnTo>
                    <a:lnTo>
                      <a:pt x="321" y="563"/>
                    </a:lnTo>
                    <a:lnTo>
                      <a:pt x="326" y="562"/>
                    </a:lnTo>
                    <a:lnTo>
                      <a:pt x="336" y="502"/>
                    </a:lnTo>
                    <a:lnTo>
                      <a:pt x="342" y="501"/>
                    </a:lnTo>
                    <a:lnTo>
                      <a:pt x="348" y="499"/>
                    </a:lnTo>
                    <a:lnTo>
                      <a:pt x="354" y="498"/>
                    </a:lnTo>
                    <a:lnTo>
                      <a:pt x="359" y="495"/>
                    </a:lnTo>
                    <a:lnTo>
                      <a:pt x="365" y="493"/>
                    </a:lnTo>
                    <a:lnTo>
                      <a:pt x="371" y="491"/>
                    </a:lnTo>
                    <a:lnTo>
                      <a:pt x="376" y="488"/>
                    </a:lnTo>
                    <a:lnTo>
                      <a:pt x="381" y="486"/>
                    </a:lnTo>
                    <a:lnTo>
                      <a:pt x="426" y="526"/>
                    </a:lnTo>
                    <a:lnTo>
                      <a:pt x="431" y="524"/>
                    </a:lnTo>
                    <a:lnTo>
                      <a:pt x="436" y="521"/>
                    </a:lnTo>
                    <a:lnTo>
                      <a:pt x="440" y="518"/>
                    </a:lnTo>
                    <a:lnTo>
                      <a:pt x="445" y="515"/>
                    </a:lnTo>
                    <a:lnTo>
                      <a:pt x="448" y="513"/>
                    </a:lnTo>
                    <a:lnTo>
                      <a:pt x="453" y="509"/>
                    </a:lnTo>
                    <a:lnTo>
                      <a:pt x="457" y="507"/>
                    </a:lnTo>
                    <a:lnTo>
                      <a:pt x="461" y="503"/>
                    </a:lnTo>
                    <a:lnTo>
                      <a:pt x="439" y="447"/>
                    </a:lnTo>
                    <a:lnTo>
                      <a:pt x="447" y="438"/>
                    </a:lnTo>
                    <a:lnTo>
                      <a:pt x="455" y="430"/>
                    </a:lnTo>
                    <a:lnTo>
                      <a:pt x="463" y="420"/>
                    </a:lnTo>
                    <a:lnTo>
                      <a:pt x="470" y="410"/>
                    </a:lnTo>
                    <a:lnTo>
                      <a:pt x="530" y="422"/>
                    </a:lnTo>
                    <a:close/>
                  </a:path>
                </a:pathLst>
              </a:custGeom>
              <a:solidFill>
                <a:srgbClr val="003399"/>
              </a:solidFill>
              <a:ln>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grpSp>
            <p:nvGrpSpPr>
              <p:cNvPr id="78" name="Group 77"/>
              <p:cNvGrpSpPr/>
              <p:nvPr/>
            </p:nvGrpSpPr>
            <p:grpSpPr>
              <a:xfrm>
                <a:off x="1795929" y="4114800"/>
                <a:ext cx="872713" cy="885956"/>
                <a:chOff x="1771868" y="4114800"/>
                <a:chExt cx="872713" cy="885956"/>
              </a:xfrm>
            </p:grpSpPr>
            <p:sp>
              <p:nvSpPr>
                <p:cNvPr id="79" name="Freeform 51"/>
                <p:cNvSpPr>
                  <a:spLocks/>
                </p:cNvSpPr>
                <p:nvPr/>
              </p:nvSpPr>
              <p:spPr bwMode="auto">
                <a:xfrm rot="11815173" flipH="1" flipV="1">
                  <a:off x="1771868" y="4430089"/>
                  <a:ext cx="350432" cy="570069"/>
                </a:xfrm>
                <a:custGeom>
                  <a:avLst/>
                  <a:gdLst>
                    <a:gd name="T0" fmla="*/ 612 w 848"/>
                    <a:gd name="T1" fmla="*/ 0 h 1356"/>
                    <a:gd name="T2" fmla="*/ 317 w 848"/>
                    <a:gd name="T3" fmla="*/ 502 h 1356"/>
                    <a:gd name="T4" fmla="*/ 484 w 848"/>
                    <a:gd name="T5" fmla="*/ 483 h 1356"/>
                    <a:gd name="T6" fmla="*/ 101 w 848"/>
                    <a:gd name="T7" fmla="*/ 904 h 1356"/>
                    <a:gd name="T8" fmla="*/ 334 w 848"/>
                    <a:gd name="T9" fmla="*/ 839 h 1356"/>
                    <a:gd name="T10" fmla="*/ 0 w 848"/>
                    <a:gd name="T11" fmla="*/ 1356 h 1356"/>
                    <a:gd name="T12" fmla="*/ 564 w 848"/>
                    <a:gd name="T13" fmla="*/ 728 h 1356"/>
                    <a:gd name="T14" fmla="*/ 406 w 848"/>
                    <a:gd name="T15" fmla="*/ 719 h 1356"/>
                    <a:gd name="T16" fmla="*/ 848 w 848"/>
                    <a:gd name="T17" fmla="*/ 325 h 1356"/>
                    <a:gd name="T18" fmla="*/ 573 w 848"/>
                    <a:gd name="T19" fmla="*/ 344 h 1356"/>
                    <a:gd name="T20" fmla="*/ 789 w 848"/>
                    <a:gd name="T21" fmla="*/ 58 h 1356"/>
                    <a:gd name="T22" fmla="*/ 612 w 848"/>
                    <a:gd name="T23"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8" h="1356">
                      <a:moveTo>
                        <a:pt x="612" y="0"/>
                      </a:moveTo>
                      <a:lnTo>
                        <a:pt x="317" y="502"/>
                      </a:lnTo>
                      <a:lnTo>
                        <a:pt x="484" y="483"/>
                      </a:lnTo>
                      <a:lnTo>
                        <a:pt x="101" y="904"/>
                      </a:lnTo>
                      <a:lnTo>
                        <a:pt x="334" y="839"/>
                      </a:lnTo>
                      <a:lnTo>
                        <a:pt x="0" y="1356"/>
                      </a:lnTo>
                      <a:lnTo>
                        <a:pt x="564" y="728"/>
                      </a:lnTo>
                      <a:lnTo>
                        <a:pt x="406" y="719"/>
                      </a:lnTo>
                      <a:lnTo>
                        <a:pt x="848" y="325"/>
                      </a:lnTo>
                      <a:lnTo>
                        <a:pt x="573" y="344"/>
                      </a:lnTo>
                      <a:lnTo>
                        <a:pt x="789" y="58"/>
                      </a:lnTo>
                      <a:lnTo>
                        <a:pt x="61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grpSp>
              <p:nvGrpSpPr>
                <p:cNvPr id="80" name="Group 79"/>
                <p:cNvGrpSpPr/>
                <p:nvPr/>
              </p:nvGrpSpPr>
              <p:grpSpPr>
                <a:xfrm rot="424975" flipH="1">
                  <a:off x="2180143" y="4114800"/>
                  <a:ext cx="462956" cy="599954"/>
                  <a:chOff x="4679448" y="1134821"/>
                  <a:chExt cx="183897" cy="237477"/>
                </a:xfrm>
              </p:grpSpPr>
              <p:sp>
                <p:nvSpPr>
                  <p:cNvPr id="91" name="Freeform 529"/>
                  <p:cNvSpPr>
                    <a:spLocks/>
                  </p:cNvSpPr>
                  <p:nvPr/>
                </p:nvSpPr>
                <p:spPr bwMode="auto">
                  <a:xfrm>
                    <a:off x="4826111" y="1195212"/>
                    <a:ext cx="4994" cy="5903"/>
                  </a:xfrm>
                  <a:custGeom>
                    <a:avLst/>
                    <a:gdLst>
                      <a:gd name="T0" fmla="*/ 19 w 21"/>
                      <a:gd name="T1" fmla="*/ 0 h 26"/>
                      <a:gd name="T2" fmla="*/ 21 w 21"/>
                      <a:gd name="T3" fmla="*/ 26 h 26"/>
                      <a:gd name="T4" fmla="*/ 0 w 21"/>
                      <a:gd name="T5" fmla="*/ 15 h 26"/>
                      <a:gd name="T6" fmla="*/ 19 w 21"/>
                      <a:gd name="T7" fmla="*/ 0 h 26"/>
                      <a:gd name="T8" fmla="*/ 19 w 21"/>
                      <a:gd name="T9" fmla="*/ 0 h 26"/>
                    </a:gdLst>
                    <a:ahLst/>
                    <a:cxnLst>
                      <a:cxn ang="0">
                        <a:pos x="T0" y="T1"/>
                      </a:cxn>
                      <a:cxn ang="0">
                        <a:pos x="T2" y="T3"/>
                      </a:cxn>
                      <a:cxn ang="0">
                        <a:pos x="T4" y="T5"/>
                      </a:cxn>
                      <a:cxn ang="0">
                        <a:pos x="T6" y="T7"/>
                      </a:cxn>
                      <a:cxn ang="0">
                        <a:pos x="T8" y="T9"/>
                      </a:cxn>
                    </a:cxnLst>
                    <a:rect l="0" t="0" r="r" b="b"/>
                    <a:pathLst>
                      <a:path w="21" h="26">
                        <a:moveTo>
                          <a:pt x="19" y="0"/>
                        </a:moveTo>
                        <a:lnTo>
                          <a:pt x="21" y="26"/>
                        </a:lnTo>
                        <a:lnTo>
                          <a:pt x="0" y="15"/>
                        </a:lnTo>
                        <a:lnTo>
                          <a:pt x="19" y="0"/>
                        </a:lnTo>
                        <a:lnTo>
                          <a:pt x="19" y="0"/>
                        </a:lnTo>
                        <a:close/>
                      </a:path>
                    </a:pathLst>
                  </a:custGeom>
                  <a:solidFill>
                    <a:schemeClr val="bg1"/>
                  </a:solidFill>
                  <a:ln w="3175">
                    <a:noFill/>
                    <a:round/>
                    <a:headEnd/>
                    <a:tailEnd/>
                  </a:ln>
                  <a:extLst/>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92" name="Freeform 565"/>
                  <p:cNvSpPr>
                    <a:spLocks/>
                  </p:cNvSpPr>
                  <p:nvPr/>
                </p:nvSpPr>
                <p:spPr bwMode="auto">
                  <a:xfrm>
                    <a:off x="4683989" y="1136184"/>
                    <a:ext cx="175269" cy="235661"/>
                  </a:xfrm>
                  <a:custGeom>
                    <a:avLst/>
                    <a:gdLst>
                      <a:gd name="T0" fmla="*/ 456 w 773"/>
                      <a:gd name="T1" fmla="*/ 141 h 1038"/>
                      <a:gd name="T2" fmla="*/ 509 w 773"/>
                      <a:gd name="T3" fmla="*/ 186 h 1038"/>
                      <a:gd name="T4" fmla="*/ 579 w 773"/>
                      <a:gd name="T5" fmla="*/ 213 h 1038"/>
                      <a:gd name="T6" fmla="*/ 691 w 773"/>
                      <a:gd name="T7" fmla="*/ 230 h 1038"/>
                      <a:gd name="T8" fmla="*/ 773 w 773"/>
                      <a:gd name="T9" fmla="*/ 260 h 1038"/>
                      <a:gd name="T10" fmla="*/ 638 w 773"/>
                      <a:gd name="T11" fmla="*/ 283 h 1038"/>
                      <a:gd name="T12" fmla="*/ 522 w 773"/>
                      <a:gd name="T13" fmla="*/ 279 h 1038"/>
                      <a:gd name="T14" fmla="*/ 395 w 773"/>
                      <a:gd name="T15" fmla="*/ 232 h 1038"/>
                      <a:gd name="T16" fmla="*/ 340 w 773"/>
                      <a:gd name="T17" fmla="*/ 374 h 1038"/>
                      <a:gd name="T18" fmla="*/ 469 w 773"/>
                      <a:gd name="T19" fmla="*/ 340 h 1038"/>
                      <a:gd name="T20" fmla="*/ 539 w 773"/>
                      <a:gd name="T21" fmla="*/ 346 h 1038"/>
                      <a:gd name="T22" fmla="*/ 556 w 773"/>
                      <a:gd name="T23" fmla="*/ 376 h 1038"/>
                      <a:gd name="T24" fmla="*/ 543 w 773"/>
                      <a:gd name="T25" fmla="*/ 447 h 1038"/>
                      <a:gd name="T26" fmla="*/ 454 w 773"/>
                      <a:gd name="T27" fmla="*/ 624 h 1038"/>
                      <a:gd name="T28" fmla="*/ 351 w 773"/>
                      <a:gd name="T29" fmla="*/ 762 h 1038"/>
                      <a:gd name="T30" fmla="*/ 336 w 773"/>
                      <a:gd name="T31" fmla="*/ 757 h 1038"/>
                      <a:gd name="T32" fmla="*/ 376 w 773"/>
                      <a:gd name="T33" fmla="*/ 585 h 1038"/>
                      <a:gd name="T34" fmla="*/ 433 w 773"/>
                      <a:gd name="T35" fmla="*/ 490 h 1038"/>
                      <a:gd name="T36" fmla="*/ 323 w 773"/>
                      <a:gd name="T37" fmla="*/ 544 h 1038"/>
                      <a:gd name="T38" fmla="*/ 254 w 773"/>
                      <a:gd name="T39" fmla="*/ 565 h 1038"/>
                      <a:gd name="T40" fmla="*/ 191 w 773"/>
                      <a:gd name="T41" fmla="*/ 700 h 1038"/>
                      <a:gd name="T42" fmla="*/ 140 w 773"/>
                      <a:gd name="T43" fmla="*/ 783 h 1038"/>
                      <a:gd name="T44" fmla="*/ 77 w 773"/>
                      <a:gd name="T45" fmla="*/ 884 h 1038"/>
                      <a:gd name="T46" fmla="*/ 17 w 773"/>
                      <a:gd name="T47" fmla="*/ 1038 h 1038"/>
                      <a:gd name="T48" fmla="*/ 0 w 773"/>
                      <a:gd name="T49" fmla="*/ 1011 h 1038"/>
                      <a:gd name="T50" fmla="*/ 0 w 773"/>
                      <a:gd name="T51" fmla="*/ 892 h 1038"/>
                      <a:gd name="T52" fmla="*/ 26 w 773"/>
                      <a:gd name="T53" fmla="*/ 776 h 1038"/>
                      <a:gd name="T54" fmla="*/ 96 w 773"/>
                      <a:gd name="T55" fmla="*/ 662 h 1038"/>
                      <a:gd name="T56" fmla="*/ 112 w 773"/>
                      <a:gd name="T57" fmla="*/ 540 h 1038"/>
                      <a:gd name="T58" fmla="*/ 195 w 773"/>
                      <a:gd name="T59" fmla="*/ 323 h 1038"/>
                      <a:gd name="T60" fmla="*/ 150 w 773"/>
                      <a:gd name="T61" fmla="*/ 346 h 1038"/>
                      <a:gd name="T62" fmla="*/ 7 w 773"/>
                      <a:gd name="T63" fmla="*/ 407 h 1038"/>
                      <a:gd name="T64" fmla="*/ 38 w 773"/>
                      <a:gd name="T65" fmla="*/ 355 h 1038"/>
                      <a:gd name="T66" fmla="*/ 157 w 773"/>
                      <a:gd name="T67" fmla="*/ 241 h 1038"/>
                      <a:gd name="T68" fmla="*/ 285 w 773"/>
                      <a:gd name="T69" fmla="*/ 156 h 1038"/>
                      <a:gd name="T70" fmla="*/ 368 w 773"/>
                      <a:gd name="T71" fmla="*/ 78 h 1038"/>
                      <a:gd name="T72" fmla="*/ 456 w 773"/>
                      <a:gd name="T73" fmla="*/ 13 h 1038"/>
                      <a:gd name="T74" fmla="*/ 497 w 773"/>
                      <a:gd name="T75" fmla="*/ 0 h 1038"/>
                      <a:gd name="T76" fmla="*/ 534 w 773"/>
                      <a:gd name="T77" fmla="*/ 17 h 1038"/>
                      <a:gd name="T78" fmla="*/ 545 w 773"/>
                      <a:gd name="T79" fmla="*/ 53 h 1038"/>
                      <a:gd name="T80" fmla="*/ 518 w 773"/>
                      <a:gd name="T81" fmla="*/ 91 h 1038"/>
                      <a:gd name="T82" fmla="*/ 480 w 773"/>
                      <a:gd name="T83" fmla="*/ 101 h 1038"/>
                      <a:gd name="T84" fmla="*/ 456 w 773"/>
                      <a:gd name="T85" fmla="*/ 141 h 1038"/>
                      <a:gd name="T86" fmla="*/ 456 w 773"/>
                      <a:gd name="T87" fmla="*/ 141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3" h="1038">
                        <a:moveTo>
                          <a:pt x="456" y="141"/>
                        </a:moveTo>
                        <a:lnTo>
                          <a:pt x="509" y="186"/>
                        </a:lnTo>
                        <a:lnTo>
                          <a:pt x="579" y="213"/>
                        </a:lnTo>
                        <a:lnTo>
                          <a:pt x="691" y="230"/>
                        </a:lnTo>
                        <a:lnTo>
                          <a:pt x="773" y="260"/>
                        </a:lnTo>
                        <a:lnTo>
                          <a:pt x="638" y="283"/>
                        </a:lnTo>
                        <a:lnTo>
                          <a:pt x="522" y="279"/>
                        </a:lnTo>
                        <a:lnTo>
                          <a:pt x="395" y="232"/>
                        </a:lnTo>
                        <a:lnTo>
                          <a:pt x="340" y="374"/>
                        </a:lnTo>
                        <a:lnTo>
                          <a:pt x="469" y="340"/>
                        </a:lnTo>
                        <a:lnTo>
                          <a:pt x="539" y="346"/>
                        </a:lnTo>
                        <a:lnTo>
                          <a:pt x="556" y="376"/>
                        </a:lnTo>
                        <a:lnTo>
                          <a:pt x="543" y="447"/>
                        </a:lnTo>
                        <a:lnTo>
                          <a:pt x="454" y="624"/>
                        </a:lnTo>
                        <a:lnTo>
                          <a:pt x="351" y="762"/>
                        </a:lnTo>
                        <a:lnTo>
                          <a:pt x="336" y="757"/>
                        </a:lnTo>
                        <a:lnTo>
                          <a:pt x="376" y="585"/>
                        </a:lnTo>
                        <a:lnTo>
                          <a:pt x="433" y="490"/>
                        </a:lnTo>
                        <a:lnTo>
                          <a:pt x="323" y="544"/>
                        </a:lnTo>
                        <a:lnTo>
                          <a:pt x="254" y="565"/>
                        </a:lnTo>
                        <a:lnTo>
                          <a:pt x="191" y="700"/>
                        </a:lnTo>
                        <a:lnTo>
                          <a:pt x="140" y="783"/>
                        </a:lnTo>
                        <a:lnTo>
                          <a:pt x="77" y="884"/>
                        </a:lnTo>
                        <a:lnTo>
                          <a:pt x="17" y="1038"/>
                        </a:lnTo>
                        <a:lnTo>
                          <a:pt x="0" y="1011"/>
                        </a:lnTo>
                        <a:lnTo>
                          <a:pt x="0" y="892"/>
                        </a:lnTo>
                        <a:lnTo>
                          <a:pt x="26" y="776"/>
                        </a:lnTo>
                        <a:lnTo>
                          <a:pt x="96" y="662"/>
                        </a:lnTo>
                        <a:lnTo>
                          <a:pt x="112" y="540"/>
                        </a:lnTo>
                        <a:lnTo>
                          <a:pt x="195" y="323"/>
                        </a:lnTo>
                        <a:lnTo>
                          <a:pt x="150" y="346"/>
                        </a:lnTo>
                        <a:lnTo>
                          <a:pt x="7" y="407"/>
                        </a:lnTo>
                        <a:lnTo>
                          <a:pt x="38" y="355"/>
                        </a:lnTo>
                        <a:lnTo>
                          <a:pt x="157" y="241"/>
                        </a:lnTo>
                        <a:lnTo>
                          <a:pt x="285" y="156"/>
                        </a:lnTo>
                        <a:lnTo>
                          <a:pt x="368" y="78"/>
                        </a:lnTo>
                        <a:lnTo>
                          <a:pt x="456" y="13"/>
                        </a:lnTo>
                        <a:lnTo>
                          <a:pt x="497" y="0"/>
                        </a:lnTo>
                        <a:lnTo>
                          <a:pt x="534" y="17"/>
                        </a:lnTo>
                        <a:lnTo>
                          <a:pt x="545" y="53"/>
                        </a:lnTo>
                        <a:lnTo>
                          <a:pt x="518" y="91"/>
                        </a:lnTo>
                        <a:lnTo>
                          <a:pt x="480" y="101"/>
                        </a:lnTo>
                        <a:lnTo>
                          <a:pt x="456" y="141"/>
                        </a:lnTo>
                        <a:lnTo>
                          <a:pt x="456" y="141"/>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93" name="Freeform 566"/>
                  <p:cNvSpPr>
                    <a:spLocks/>
                  </p:cNvSpPr>
                  <p:nvPr/>
                </p:nvSpPr>
                <p:spPr bwMode="auto">
                  <a:xfrm>
                    <a:off x="4767992" y="1162973"/>
                    <a:ext cx="95353" cy="39050"/>
                  </a:xfrm>
                  <a:custGeom>
                    <a:avLst/>
                    <a:gdLst>
                      <a:gd name="T0" fmla="*/ 407 w 420"/>
                      <a:gd name="T1" fmla="*/ 133 h 171"/>
                      <a:gd name="T2" fmla="*/ 384 w 420"/>
                      <a:gd name="T3" fmla="*/ 123 h 171"/>
                      <a:gd name="T4" fmla="*/ 359 w 420"/>
                      <a:gd name="T5" fmla="*/ 118 h 171"/>
                      <a:gd name="T6" fmla="*/ 336 w 420"/>
                      <a:gd name="T7" fmla="*/ 112 h 171"/>
                      <a:gd name="T8" fmla="*/ 310 w 420"/>
                      <a:gd name="T9" fmla="*/ 106 h 171"/>
                      <a:gd name="T10" fmla="*/ 281 w 420"/>
                      <a:gd name="T11" fmla="*/ 101 h 171"/>
                      <a:gd name="T12" fmla="*/ 255 w 420"/>
                      <a:gd name="T13" fmla="*/ 97 h 171"/>
                      <a:gd name="T14" fmla="*/ 228 w 420"/>
                      <a:gd name="T15" fmla="*/ 93 h 171"/>
                      <a:gd name="T16" fmla="*/ 203 w 420"/>
                      <a:gd name="T17" fmla="*/ 87 h 171"/>
                      <a:gd name="T18" fmla="*/ 177 w 420"/>
                      <a:gd name="T19" fmla="*/ 76 h 171"/>
                      <a:gd name="T20" fmla="*/ 154 w 420"/>
                      <a:gd name="T21" fmla="*/ 64 h 171"/>
                      <a:gd name="T22" fmla="*/ 133 w 420"/>
                      <a:gd name="T23" fmla="*/ 47 h 171"/>
                      <a:gd name="T24" fmla="*/ 99 w 420"/>
                      <a:gd name="T25" fmla="*/ 23 h 171"/>
                      <a:gd name="T26" fmla="*/ 93 w 420"/>
                      <a:gd name="T27" fmla="*/ 17 h 171"/>
                      <a:gd name="T28" fmla="*/ 78 w 420"/>
                      <a:gd name="T29" fmla="*/ 9 h 171"/>
                      <a:gd name="T30" fmla="*/ 61 w 420"/>
                      <a:gd name="T31" fmla="*/ 4 h 171"/>
                      <a:gd name="T32" fmla="*/ 51 w 420"/>
                      <a:gd name="T33" fmla="*/ 2 h 171"/>
                      <a:gd name="T34" fmla="*/ 40 w 420"/>
                      <a:gd name="T35" fmla="*/ 11 h 171"/>
                      <a:gd name="T36" fmla="*/ 46 w 420"/>
                      <a:gd name="T37" fmla="*/ 25 h 171"/>
                      <a:gd name="T38" fmla="*/ 118 w 420"/>
                      <a:gd name="T39" fmla="*/ 66 h 171"/>
                      <a:gd name="T40" fmla="*/ 150 w 420"/>
                      <a:gd name="T41" fmla="*/ 85 h 171"/>
                      <a:gd name="T42" fmla="*/ 183 w 420"/>
                      <a:gd name="T43" fmla="*/ 99 h 171"/>
                      <a:gd name="T44" fmla="*/ 215 w 420"/>
                      <a:gd name="T45" fmla="*/ 106 h 171"/>
                      <a:gd name="T46" fmla="*/ 249 w 420"/>
                      <a:gd name="T47" fmla="*/ 112 h 171"/>
                      <a:gd name="T48" fmla="*/ 283 w 420"/>
                      <a:gd name="T49" fmla="*/ 118 h 171"/>
                      <a:gd name="T50" fmla="*/ 319 w 420"/>
                      <a:gd name="T51" fmla="*/ 123 h 171"/>
                      <a:gd name="T52" fmla="*/ 355 w 420"/>
                      <a:gd name="T53" fmla="*/ 131 h 171"/>
                      <a:gd name="T54" fmla="*/ 352 w 420"/>
                      <a:gd name="T55" fmla="*/ 142 h 171"/>
                      <a:gd name="T56" fmla="*/ 306 w 420"/>
                      <a:gd name="T57" fmla="*/ 152 h 171"/>
                      <a:gd name="T58" fmla="*/ 259 w 420"/>
                      <a:gd name="T59" fmla="*/ 156 h 171"/>
                      <a:gd name="T60" fmla="*/ 209 w 420"/>
                      <a:gd name="T61" fmla="*/ 156 h 171"/>
                      <a:gd name="T62" fmla="*/ 164 w 420"/>
                      <a:gd name="T63" fmla="*/ 152 h 171"/>
                      <a:gd name="T64" fmla="*/ 122 w 420"/>
                      <a:gd name="T65" fmla="*/ 141 h 171"/>
                      <a:gd name="T66" fmla="*/ 82 w 420"/>
                      <a:gd name="T67" fmla="*/ 127 h 171"/>
                      <a:gd name="T68" fmla="*/ 50 w 420"/>
                      <a:gd name="T69" fmla="*/ 110 h 171"/>
                      <a:gd name="T70" fmla="*/ 27 w 420"/>
                      <a:gd name="T71" fmla="*/ 95 h 171"/>
                      <a:gd name="T72" fmla="*/ 6 w 420"/>
                      <a:gd name="T73" fmla="*/ 93 h 171"/>
                      <a:gd name="T74" fmla="*/ 0 w 420"/>
                      <a:gd name="T75" fmla="*/ 101 h 171"/>
                      <a:gd name="T76" fmla="*/ 6 w 420"/>
                      <a:gd name="T77" fmla="*/ 116 h 171"/>
                      <a:gd name="T78" fmla="*/ 19 w 420"/>
                      <a:gd name="T79" fmla="*/ 125 h 171"/>
                      <a:gd name="T80" fmla="*/ 42 w 420"/>
                      <a:gd name="T81" fmla="*/ 135 h 171"/>
                      <a:gd name="T82" fmla="*/ 70 w 420"/>
                      <a:gd name="T83" fmla="*/ 146 h 171"/>
                      <a:gd name="T84" fmla="*/ 101 w 420"/>
                      <a:gd name="T85" fmla="*/ 154 h 171"/>
                      <a:gd name="T86" fmla="*/ 127 w 420"/>
                      <a:gd name="T87" fmla="*/ 161 h 171"/>
                      <a:gd name="T88" fmla="*/ 154 w 420"/>
                      <a:gd name="T89" fmla="*/ 167 h 171"/>
                      <a:gd name="T90" fmla="*/ 171 w 420"/>
                      <a:gd name="T91" fmla="*/ 171 h 171"/>
                      <a:gd name="T92" fmla="*/ 184 w 420"/>
                      <a:gd name="T93" fmla="*/ 171 h 171"/>
                      <a:gd name="T94" fmla="*/ 207 w 420"/>
                      <a:gd name="T95" fmla="*/ 171 h 171"/>
                      <a:gd name="T96" fmla="*/ 241 w 420"/>
                      <a:gd name="T97" fmla="*/ 171 h 171"/>
                      <a:gd name="T98" fmla="*/ 283 w 420"/>
                      <a:gd name="T99" fmla="*/ 169 h 171"/>
                      <a:gd name="T100" fmla="*/ 325 w 420"/>
                      <a:gd name="T101" fmla="*/ 165 h 171"/>
                      <a:gd name="T102" fmla="*/ 361 w 420"/>
                      <a:gd name="T103" fmla="*/ 160 h 171"/>
                      <a:gd name="T104" fmla="*/ 393 w 420"/>
                      <a:gd name="T105" fmla="*/ 152 h 171"/>
                      <a:gd name="T106" fmla="*/ 414 w 420"/>
                      <a:gd name="T107" fmla="*/ 142 h 171"/>
                      <a:gd name="T108" fmla="*/ 420 w 420"/>
                      <a:gd name="T109" fmla="*/ 13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0" h="171">
                        <a:moveTo>
                          <a:pt x="420" y="139"/>
                        </a:moveTo>
                        <a:lnTo>
                          <a:pt x="407" y="133"/>
                        </a:lnTo>
                        <a:lnTo>
                          <a:pt x="395" y="129"/>
                        </a:lnTo>
                        <a:lnTo>
                          <a:pt x="384" y="123"/>
                        </a:lnTo>
                        <a:lnTo>
                          <a:pt x="373" y="121"/>
                        </a:lnTo>
                        <a:lnTo>
                          <a:pt x="359" y="118"/>
                        </a:lnTo>
                        <a:lnTo>
                          <a:pt x="348" y="114"/>
                        </a:lnTo>
                        <a:lnTo>
                          <a:pt x="336" y="112"/>
                        </a:lnTo>
                        <a:lnTo>
                          <a:pt x="325" y="110"/>
                        </a:lnTo>
                        <a:lnTo>
                          <a:pt x="310" y="106"/>
                        </a:lnTo>
                        <a:lnTo>
                          <a:pt x="297" y="104"/>
                        </a:lnTo>
                        <a:lnTo>
                          <a:pt x="281" y="101"/>
                        </a:lnTo>
                        <a:lnTo>
                          <a:pt x="268" y="101"/>
                        </a:lnTo>
                        <a:lnTo>
                          <a:pt x="255" y="97"/>
                        </a:lnTo>
                        <a:lnTo>
                          <a:pt x="241" y="95"/>
                        </a:lnTo>
                        <a:lnTo>
                          <a:pt x="228" y="93"/>
                        </a:lnTo>
                        <a:lnTo>
                          <a:pt x="215" y="91"/>
                        </a:lnTo>
                        <a:lnTo>
                          <a:pt x="203" y="87"/>
                        </a:lnTo>
                        <a:lnTo>
                          <a:pt x="190" y="82"/>
                        </a:lnTo>
                        <a:lnTo>
                          <a:pt x="177" y="76"/>
                        </a:lnTo>
                        <a:lnTo>
                          <a:pt x="165" y="72"/>
                        </a:lnTo>
                        <a:lnTo>
                          <a:pt x="154" y="64"/>
                        </a:lnTo>
                        <a:lnTo>
                          <a:pt x="145" y="59"/>
                        </a:lnTo>
                        <a:lnTo>
                          <a:pt x="133" y="47"/>
                        </a:lnTo>
                        <a:lnTo>
                          <a:pt x="124" y="40"/>
                        </a:lnTo>
                        <a:lnTo>
                          <a:pt x="99" y="23"/>
                        </a:lnTo>
                        <a:lnTo>
                          <a:pt x="97" y="19"/>
                        </a:lnTo>
                        <a:lnTo>
                          <a:pt x="93" y="17"/>
                        </a:lnTo>
                        <a:lnTo>
                          <a:pt x="86" y="11"/>
                        </a:lnTo>
                        <a:lnTo>
                          <a:pt x="78" y="9"/>
                        </a:lnTo>
                        <a:lnTo>
                          <a:pt x="69" y="6"/>
                        </a:lnTo>
                        <a:lnTo>
                          <a:pt x="61" y="4"/>
                        </a:lnTo>
                        <a:lnTo>
                          <a:pt x="53" y="0"/>
                        </a:lnTo>
                        <a:lnTo>
                          <a:pt x="51" y="2"/>
                        </a:lnTo>
                        <a:lnTo>
                          <a:pt x="44" y="6"/>
                        </a:lnTo>
                        <a:lnTo>
                          <a:pt x="40" y="11"/>
                        </a:lnTo>
                        <a:lnTo>
                          <a:pt x="40" y="19"/>
                        </a:lnTo>
                        <a:lnTo>
                          <a:pt x="46" y="25"/>
                        </a:lnTo>
                        <a:lnTo>
                          <a:pt x="105" y="55"/>
                        </a:lnTo>
                        <a:lnTo>
                          <a:pt x="118" y="66"/>
                        </a:lnTo>
                        <a:lnTo>
                          <a:pt x="133" y="78"/>
                        </a:lnTo>
                        <a:lnTo>
                          <a:pt x="150" y="85"/>
                        </a:lnTo>
                        <a:lnTo>
                          <a:pt x="167" y="93"/>
                        </a:lnTo>
                        <a:lnTo>
                          <a:pt x="183" y="99"/>
                        </a:lnTo>
                        <a:lnTo>
                          <a:pt x="198" y="104"/>
                        </a:lnTo>
                        <a:lnTo>
                          <a:pt x="215" y="106"/>
                        </a:lnTo>
                        <a:lnTo>
                          <a:pt x="234" y="112"/>
                        </a:lnTo>
                        <a:lnTo>
                          <a:pt x="249" y="112"/>
                        </a:lnTo>
                        <a:lnTo>
                          <a:pt x="266" y="116"/>
                        </a:lnTo>
                        <a:lnTo>
                          <a:pt x="283" y="118"/>
                        </a:lnTo>
                        <a:lnTo>
                          <a:pt x="302" y="120"/>
                        </a:lnTo>
                        <a:lnTo>
                          <a:pt x="319" y="123"/>
                        </a:lnTo>
                        <a:lnTo>
                          <a:pt x="336" y="127"/>
                        </a:lnTo>
                        <a:lnTo>
                          <a:pt x="355" y="131"/>
                        </a:lnTo>
                        <a:lnTo>
                          <a:pt x="374" y="139"/>
                        </a:lnTo>
                        <a:lnTo>
                          <a:pt x="352" y="142"/>
                        </a:lnTo>
                        <a:lnTo>
                          <a:pt x="329" y="148"/>
                        </a:lnTo>
                        <a:lnTo>
                          <a:pt x="306" y="152"/>
                        </a:lnTo>
                        <a:lnTo>
                          <a:pt x="283" y="156"/>
                        </a:lnTo>
                        <a:lnTo>
                          <a:pt x="259" y="156"/>
                        </a:lnTo>
                        <a:lnTo>
                          <a:pt x="234" y="158"/>
                        </a:lnTo>
                        <a:lnTo>
                          <a:pt x="209" y="156"/>
                        </a:lnTo>
                        <a:lnTo>
                          <a:pt x="188" y="156"/>
                        </a:lnTo>
                        <a:lnTo>
                          <a:pt x="164" y="152"/>
                        </a:lnTo>
                        <a:lnTo>
                          <a:pt x="143" y="146"/>
                        </a:lnTo>
                        <a:lnTo>
                          <a:pt x="122" y="141"/>
                        </a:lnTo>
                        <a:lnTo>
                          <a:pt x="103" y="135"/>
                        </a:lnTo>
                        <a:lnTo>
                          <a:pt x="82" y="127"/>
                        </a:lnTo>
                        <a:lnTo>
                          <a:pt x="65" y="120"/>
                        </a:lnTo>
                        <a:lnTo>
                          <a:pt x="50" y="110"/>
                        </a:lnTo>
                        <a:lnTo>
                          <a:pt x="38" y="101"/>
                        </a:lnTo>
                        <a:lnTo>
                          <a:pt x="27" y="95"/>
                        </a:lnTo>
                        <a:lnTo>
                          <a:pt x="13" y="93"/>
                        </a:lnTo>
                        <a:lnTo>
                          <a:pt x="6" y="93"/>
                        </a:lnTo>
                        <a:lnTo>
                          <a:pt x="4" y="97"/>
                        </a:lnTo>
                        <a:lnTo>
                          <a:pt x="0" y="101"/>
                        </a:lnTo>
                        <a:lnTo>
                          <a:pt x="4" y="112"/>
                        </a:lnTo>
                        <a:lnTo>
                          <a:pt x="6" y="116"/>
                        </a:lnTo>
                        <a:lnTo>
                          <a:pt x="12" y="120"/>
                        </a:lnTo>
                        <a:lnTo>
                          <a:pt x="19" y="125"/>
                        </a:lnTo>
                        <a:lnTo>
                          <a:pt x="31" y="131"/>
                        </a:lnTo>
                        <a:lnTo>
                          <a:pt x="42" y="135"/>
                        </a:lnTo>
                        <a:lnTo>
                          <a:pt x="57" y="141"/>
                        </a:lnTo>
                        <a:lnTo>
                          <a:pt x="70" y="146"/>
                        </a:lnTo>
                        <a:lnTo>
                          <a:pt x="88" y="152"/>
                        </a:lnTo>
                        <a:lnTo>
                          <a:pt x="101" y="154"/>
                        </a:lnTo>
                        <a:lnTo>
                          <a:pt x="116" y="160"/>
                        </a:lnTo>
                        <a:lnTo>
                          <a:pt x="127" y="161"/>
                        </a:lnTo>
                        <a:lnTo>
                          <a:pt x="143" y="165"/>
                        </a:lnTo>
                        <a:lnTo>
                          <a:pt x="154" y="167"/>
                        </a:lnTo>
                        <a:lnTo>
                          <a:pt x="164" y="169"/>
                        </a:lnTo>
                        <a:lnTo>
                          <a:pt x="171" y="171"/>
                        </a:lnTo>
                        <a:lnTo>
                          <a:pt x="179" y="171"/>
                        </a:lnTo>
                        <a:lnTo>
                          <a:pt x="184" y="171"/>
                        </a:lnTo>
                        <a:lnTo>
                          <a:pt x="194" y="171"/>
                        </a:lnTo>
                        <a:lnTo>
                          <a:pt x="207" y="171"/>
                        </a:lnTo>
                        <a:lnTo>
                          <a:pt x="224" y="171"/>
                        </a:lnTo>
                        <a:lnTo>
                          <a:pt x="241" y="171"/>
                        </a:lnTo>
                        <a:lnTo>
                          <a:pt x="262" y="171"/>
                        </a:lnTo>
                        <a:lnTo>
                          <a:pt x="283" y="169"/>
                        </a:lnTo>
                        <a:lnTo>
                          <a:pt x="304" y="169"/>
                        </a:lnTo>
                        <a:lnTo>
                          <a:pt x="325" y="165"/>
                        </a:lnTo>
                        <a:lnTo>
                          <a:pt x="344" y="163"/>
                        </a:lnTo>
                        <a:lnTo>
                          <a:pt x="361" y="160"/>
                        </a:lnTo>
                        <a:lnTo>
                          <a:pt x="380" y="158"/>
                        </a:lnTo>
                        <a:lnTo>
                          <a:pt x="393" y="152"/>
                        </a:lnTo>
                        <a:lnTo>
                          <a:pt x="407" y="148"/>
                        </a:lnTo>
                        <a:lnTo>
                          <a:pt x="414" y="142"/>
                        </a:lnTo>
                        <a:lnTo>
                          <a:pt x="420" y="139"/>
                        </a:lnTo>
                        <a:lnTo>
                          <a:pt x="420" y="139"/>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94" name="Freeform 571"/>
                  <p:cNvSpPr>
                    <a:spLocks/>
                  </p:cNvSpPr>
                  <p:nvPr/>
                </p:nvSpPr>
                <p:spPr bwMode="auto">
                  <a:xfrm>
                    <a:off x="4681265" y="1233354"/>
                    <a:ext cx="71742" cy="138944"/>
                  </a:xfrm>
                  <a:custGeom>
                    <a:avLst/>
                    <a:gdLst>
                      <a:gd name="T0" fmla="*/ 46 w 316"/>
                      <a:gd name="T1" fmla="*/ 576 h 612"/>
                      <a:gd name="T2" fmla="*/ 63 w 316"/>
                      <a:gd name="T3" fmla="*/ 524 h 612"/>
                      <a:gd name="T4" fmla="*/ 89 w 316"/>
                      <a:gd name="T5" fmla="*/ 473 h 612"/>
                      <a:gd name="T6" fmla="*/ 114 w 316"/>
                      <a:gd name="T7" fmla="*/ 422 h 612"/>
                      <a:gd name="T8" fmla="*/ 145 w 316"/>
                      <a:gd name="T9" fmla="*/ 372 h 612"/>
                      <a:gd name="T10" fmla="*/ 171 w 316"/>
                      <a:gd name="T11" fmla="*/ 330 h 612"/>
                      <a:gd name="T12" fmla="*/ 194 w 316"/>
                      <a:gd name="T13" fmla="*/ 300 h 612"/>
                      <a:gd name="T14" fmla="*/ 219 w 316"/>
                      <a:gd name="T15" fmla="*/ 272 h 612"/>
                      <a:gd name="T16" fmla="*/ 236 w 316"/>
                      <a:gd name="T17" fmla="*/ 243 h 612"/>
                      <a:gd name="T18" fmla="*/ 245 w 316"/>
                      <a:gd name="T19" fmla="*/ 215 h 612"/>
                      <a:gd name="T20" fmla="*/ 257 w 316"/>
                      <a:gd name="T21" fmla="*/ 190 h 612"/>
                      <a:gd name="T22" fmla="*/ 264 w 316"/>
                      <a:gd name="T23" fmla="*/ 159 h 612"/>
                      <a:gd name="T24" fmla="*/ 276 w 316"/>
                      <a:gd name="T25" fmla="*/ 133 h 612"/>
                      <a:gd name="T26" fmla="*/ 316 w 316"/>
                      <a:gd name="T27" fmla="*/ 36 h 612"/>
                      <a:gd name="T28" fmla="*/ 280 w 316"/>
                      <a:gd name="T29" fmla="*/ 59 h 612"/>
                      <a:gd name="T30" fmla="*/ 266 w 316"/>
                      <a:gd name="T31" fmla="*/ 95 h 612"/>
                      <a:gd name="T32" fmla="*/ 255 w 316"/>
                      <a:gd name="T33" fmla="*/ 131 h 612"/>
                      <a:gd name="T34" fmla="*/ 219 w 316"/>
                      <a:gd name="T35" fmla="*/ 213 h 612"/>
                      <a:gd name="T36" fmla="*/ 177 w 316"/>
                      <a:gd name="T37" fmla="*/ 294 h 612"/>
                      <a:gd name="T38" fmla="*/ 127 w 316"/>
                      <a:gd name="T39" fmla="*/ 376 h 612"/>
                      <a:gd name="T40" fmla="*/ 80 w 316"/>
                      <a:gd name="T41" fmla="*/ 458 h 612"/>
                      <a:gd name="T42" fmla="*/ 38 w 316"/>
                      <a:gd name="T43" fmla="*/ 543 h 612"/>
                      <a:gd name="T44" fmla="*/ 19 w 316"/>
                      <a:gd name="T45" fmla="*/ 543 h 612"/>
                      <a:gd name="T46" fmla="*/ 13 w 316"/>
                      <a:gd name="T47" fmla="*/ 494 h 612"/>
                      <a:gd name="T48" fmla="*/ 21 w 316"/>
                      <a:gd name="T49" fmla="*/ 445 h 612"/>
                      <a:gd name="T50" fmla="*/ 32 w 316"/>
                      <a:gd name="T51" fmla="*/ 395 h 612"/>
                      <a:gd name="T52" fmla="*/ 51 w 316"/>
                      <a:gd name="T53" fmla="*/ 348 h 612"/>
                      <a:gd name="T54" fmla="*/ 126 w 316"/>
                      <a:gd name="T55" fmla="*/ 256 h 612"/>
                      <a:gd name="T56" fmla="*/ 126 w 316"/>
                      <a:gd name="T57" fmla="*/ 207 h 612"/>
                      <a:gd name="T58" fmla="*/ 131 w 316"/>
                      <a:gd name="T59" fmla="*/ 159 h 612"/>
                      <a:gd name="T60" fmla="*/ 143 w 316"/>
                      <a:gd name="T61" fmla="*/ 112 h 612"/>
                      <a:gd name="T62" fmla="*/ 154 w 316"/>
                      <a:gd name="T63" fmla="*/ 66 h 612"/>
                      <a:gd name="T64" fmla="*/ 165 w 316"/>
                      <a:gd name="T65" fmla="*/ 19 h 612"/>
                      <a:gd name="T66" fmla="*/ 154 w 316"/>
                      <a:gd name="T67" fmla="*/ 0 h 612"/>
                      <a:gd name="T68" fmla="*/ 141 w 316"/>
                      <a:gd name="T69" fmla="*/ 28 h 612"/>
                      <a:gd name="T70" fmla="*/ 131 w 316"/>
                      <a:gd name="T71" fmla="*/ 61 h 612"/>
                      <a:gd name="T72" fmla="*/ 120 w 316"/>
                      <a:gd name="T73" fmla="*/ 95 h 612"/>
                      <a:gd name="T74" fmla="*/ 112 w 316"/>
                      <a:gd name="T75" fmla="*/ 127 h 612"/>
                      <a:gd name="T76" fmla="*/ 105 w 316"/>
                      <a:gd name="T77" fmla="*/ 159 h 612"/>
                      <a:gd name="T78" fmla="*/ 99 w 316"/>
                      <a:gd name="T79" fmla="*/ 197 h 612"/>
                      <a:gd name="T80" fmla="*/ 91 w 316"/>
                      <a:gd name="T81" fmla="*/ 237 h 612"/>
                      <a:gd name="T82" fmla="*/ 72 w 316"/>
                      <a:gd name="T83" fmla="*/ 277 h 612"/>
                      <a:gd name="T84" fmla="*/ 42 w 316"/>
                      <a:gd name="T85" fmla="*/ 330 h 612"/>
                      <a:gd name="T86" fmla="*/ 19 w 316"/>
                      <a:gd name="T87" fmla="*/ 389 h 612"/>
                      <a:gd name="T88" fmla="*/ 8 w 316"/>
                      <a:gd name="T89" fmla="*/ 448 h 612"/>
                      <a:gd name="T90" fmla="*/ 2 w 316"/>
                      <a:gd name="T91" fmla="*/ 509 h 612"/>
                      <a:gd name="T92" fmla="*/ 2 w 316"/>
                      <a:gd name="T93" fmla="*/ 568 h 612"/>
                      <a:gd name="T94" fmla="*/ 38 w 316"/>
                      <a:gd name="T95"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6" h="612">
                        <a:moveTo>
                          <a:pt x="38" y="612"/>
                        </a:moveTo>
                        <a:lnTo>
                          <a:pt x="42" y="595"/>
                        </a:lnTo>
                        <a:lnTo>
                          <a:pt x="46" y="576"/>
                        </a:lnTo>
                        <a:lnTo>
                          <a:pt x="50" y="559"/>
                        </a:lnTo>
                        <a:lnTo>
                          <a:pt x="57" y="542"/>
                        </a:lnTo>
                        <a:lnTo>
                          <a:pt x="63" y="524"/>
                        </a:lnTo>
                        <a:lnTo>
                          <a:pt x="72" y="507"/>
                        </a:lnTo>
                        <a:lnTo>
                          <a:pt x="80" y="490"/>
                        </a:lnTo>
                        <a:lnTo>
                          <a:pt x="89" y="473"/>
                        </a:lnTo>
                        <a:lnTo>
                          <a:pt x="97" y="456"/>
                        </a:lnTo>
                        <a:lnTo>
                          <a:pt x="107" y="439"/>
                        </a:lnTo>
                        <a:lnTo>
                          <a:pt x="114" y="422"/>
                        </a:lnTo>
                        <a:lnTo>
                          <a:pt x="124" y="407"/>
                        </a:lnTo>
                        <a:lnTo>
                          <a:pt x="133" y="388"/>
                        </a:lnTo>
                        <a:lnTo>
                          <a:pt x="145" y="372"/>
                        </a:lnTo>
                        <a:lnTo>
                          <a:pt x="154" y="357"/>
                        </a:lnTo>
                        <a:lnTo>
                          <a:pt x="165" y="342"/>
                        </a:lnTo>
                        <a:lnTo>
                          <a:pt x="171" y="330"/>
                        </a:lnTo>
                        <a:lnTo>
                          <a:pt x="177" y="319"/>
                        </a:lnTo>
                        <a:lnTo>
                          <a:pt x="184" y="310"/>
                        </a:lnTo>
                        <a:lnTo>
                          <a:pt x="194" y="300"/>
                        </a:lnTo>
                        <a:lnTo>
                          <a:pt x="202" y="289"/>
                        </a:lnTo>
                        <a:lnTo>
                          <a:pt x="211" y="281"/>
                        </a:lnTo>
                        <a:lnTo>
                          <a:pt x="219" y="272"/>
                        </a:lnTo>
                        <a:lnTo>
                          <a:pt x="228" y="262"/>
                        </a:lnTo>
                        <a:lnTo>
                          <a:pt x="230" y="253"/>
                        </a:lnTo>
                        <a:lnTo>
                          <a:pt x="236" y="243"/>
                        </a:lnTo>
                        <a:lnTo>
                          <a:pt x="238" y="234"/>
                        </a:lnTo>
                        <a:lnTo>
                          <a:pt x="241" y="224"/>
                        </a:lnTo>
                        <a:lnTo>
                          <a:pt x="245" y="215"/>
                        </a:lnTo>
                        <a:lnTo>
                          <a:pt x="249" y="207"/>
                        </a:lnTo>
                        <a:lnTo>
                          <a:pt x="253" y="197"/>
                        </a:lnTo>
                        <a:lnTo>
                          <a:pt x="257" y="190"/>
                        </a:lnTo>
                        <a:lnTo>
                          <a:pt x="259" y="178"/>
                        </a:lnTo>
                        <a:lnTo>
                          <a:pt x="262" y="171"/>
                        </a:lnTo>
                        <a:lnTo>
                          <a:pt x="264" y="159"/>
                        </a:lnTo>
                        <a:lnTo>
                          <a:pt x="270" y="152"/>
                        </a:lnTo>
                        <a:lnTo>
                          <a:pt x="272" y="142"/>
                        </a:lnTo>
                        <a:lnTo>
                          <a:pt x="276" y="133"/>
                        </a:lnTo>
                        <a:lnTo>
                          <a:pt x="278" y="123"/>
                        </a:lnTo>
                        <a:lnTo>
                          <a:pt x="281" y="116"/>
                        </a:lnTo>
                        <a:lnTo>
                          <a:pt x="316" y="36"/>
                        </a:lnTo>
                        <a:lnTo>
                          <a:pt x="291" y="36"/>
                        </a:lnTo>
                        <a:lnTo>
                          <a:pt x="285" y="47"/>
                        </a:lnTo>
                        <a:lnTo>
                          <a:pt x="280" y="59"/>
                        </a:lnTo>
                        <a:lnTo>
                          <a:pt x="276" y="70"/>
                        </a:lnTo>
                        <a:lnTo>
                          <a:pt x="270" y="83"/>
                        </a:lnTo>
                        <a:lnTo>
                          <a:pt x="266" y="95"/>
                        </a:lnTo>
                        <a:lnTo>
                          <a:pt x="262" y="106"/>
                        </a:lnTo>
                        <a:lnTo>
                          <a:pt x="259" y="118"/>
                        </a:lnTo>
                        <a:lnTo>
                          <a:pt x="255" y="131"/>
                        </a:lnTo>
                        <a:lnTo>
                          <a:pt x="243" y="157"/>
                        </a:lnTo>
                        <a:lnTo>
                          <a:pt x="232" y="184"/>
                        </a:lnTo>
                        <a:lnTo>
                          <a:pt x="219" y="213"/>
                        </a:lnTo>
                        <a:lnTo>
                          <a:pt x="207" y="241"/>
                        </a:lnTo>
                        <a:lnTo>
                          <a:pt x="190" y="268"/>
                        </a:lnTo>
                        <a:lnTo>
                          <a:pt x="177" y="294"/>
                        </a:lnTo>
                        <a:lnTo>
                          <a:pt x="160" y="323"/>
                        </a:lnTo>
                        <a:lnTo>
                          <a:pt x="145" y="350"/>
                        </a:lnTo>
                        <a:lnTo>
                          <a:pt x="127" y="376"/>
                        </a:lnTo>
                        <a:lnTo>
                          <a:pt x="112" y="403"/>
                        </a:lnTo>
                        <a:lnTo>
                          <a:pt x="95" y="429"/>
                        </a:lnTo>
                        <a:lnTo>
                          <a:pt x="80" y="458"/>
                        </a:lnTo>
                        <a:lnTo>
                          <a:pt x="65" y="486"/>
                        </a:lnTo>
                        <a:lnTo>
                          <a:pt x="51" y="515"/>
                        </a:lnTo>
                        <a:lnTo>
                          <a:pt x="38" y="543"/>
                        </a:lnTo>
                        <a:lnTo>
                          <a:pt x="29" y="574"/>
                        </a:lnTo>
                        <a:lnTo>
                          <a:pt x="21" y="559"/>
                        </a:lnTo>
                        <a:lnTo>
                          <a:pt x="19" y="543"/>
                        </a:lnTo>
                        <a:lnTo>
                          <a:pt x="15" y="526"/>
                        </a:lnTo>
                        <a:lnTo>
                          <a:pt x="15" y="511"/>
                        </a:lnTo>
                        <a:lnTo>
                          <a:pt x="13" y="494"/>
                        </a:lnTo>
                        <a:lnTo>
                          <a:pt x="15" y="477"/>
                        </a:lnTo>
                        <a:lnTo>
                          <a:pt x="17" y="460"/>
                        </a:lnTo>
                        <a:lnTo>
                          <a:pt x="21" y="445"/>
                        </a:lnTo>
                        <a:lnTo>
                          <a:pt x="25" y="427"/>
                        </a:lnTo>
                        <a:lnTo>
                          <a:pt x="29" y="410"/>
                        </a:lnTo>
                        <a:lnTo>
                          <a:pt x="32" y="395"/>
                        </a:lnTo>
                        <a:lnTo>
                          <a:pt x="40" y="378"/>
                        </a:lnTo>
                        <a:lnTo>
                          <a:pt x="44" y="363"/>
                        </a:lnTo>
                        <a:lnTo>
                          <a:pt x="51" y="348"/>
                        </a:lnTo>
                        <a:lnTo>
                          <a:pt x="61" y="336"/>
                        </a:lnTo>
                        <a:lnTo>
                          <a:pt x="69" y="325"/>
                        </a:lnTo>
                        <a:lnTo>
                          <a:pt x="126" y="256"/>
                        </a:lnTo>
                        <a:lnTo>
                          <a:pt x="126" y="239"/>
                        </a:lnTo>
                        <a:lnTo>
                          <a:pt x="126" y="222"/>
                        </a:lnTo>
                        <a:lnTo>
                          <a:pt x="126" y="207"/>
                        </a:lnTo>
                        <a:lnTo>
                          <a:pt x="129" y="190"/>
                        </a:lnTo>
                        <a:lnTo>
                          <a:pt x="129" y="175"/>
                        </a:lnTo>
                        <a:lnTo>
                          <a:pt x="131" y="159"/>
                        </a:lnTo>
                        <a:lnTo>
                          <a:pt x="135" y="142"/>
                        </a:lnTo>
                        <a:lnTo>
                          <a:pt x="139" y="129"/>
                        </a:lnTo>
                        <a:lnTo>
                          <a:pt x="143" y="112"/>
                        </a:lnTo>
                        <a:lnTo>
                          <a:pt x="145" y="97"/>
                        </a:lnTo>
                        <a:lnTo>
                          <a:pt x="148" y="80"/>
                        </a:lnTo>
                        <a:lnTo>
                          <a:pt x="154" y="66"/>
                        </a:lnTo>
                        <a:lnTo>
                          <a:pt x="158" y="49"/>
                        </a:lnTo>
                        <a:lnTo>
                          <a:pt x="162" y="34"/>
                        </a:lnTo>
                        <a:lnTo>
                          <a:pt x="165" y="19"/>
                        </a:lnTo>
                        <a:lnTo>
                          <a:pt x="171" y="4"/>
                        </a:lnTo>
                        <a:lnTo>
                          <a:pt x="162" y="0"/>
                        </a:lnTo>
                        <a:lnTo>
                          <a:pt x="154" y="0"/>
                        </a:lnTo>
                        <a:lnTo>
                          <a:pt x="148" y="7"/>
                        </a:lnTo>
                        <a:lnTo>
                          <a:pt x="145" y="19"/>
                        </a:lnTo>
                        <a:lnTo>
                          <a:pt x="141" y="28"/>
                        </a:lnTo>
                        <a:lnTo>
                          <a:pt x="137" y="40"/>
                        </a:lnTo>
                        <a:lnTo>
                          <a:pt x="133" y="49"/>
                        </a:lnTo>
                        <a:lnTo>
                          <a:pt x="131" y="61"/>
                        </a:lnTo>
                        <a:lnTo>
                          <a:pt x="127" y="72"/>
                        </a:lnTo>
                        <a:lnTo>
                          <a:pt x="124" y="83"/>
                        </a:lnTo>
                        <a:lnTo>
                          <a:pt x="120" y="95"/>
                        </a:lnTo>
                        <a:lnTo>
                          <a:pt x="118" y="106"/>
                        </a:lnTo>
                        <a:lnTo>
                          <a:pt x="114" y="116"/>
                        </a:lnTo>
                        <a:lnTo>
                          <a:pt x="112" y="127"/>
                        </a:lnTo>
                        <a:lnTo>
                          <a:pt x="108" y="137"/>
                        </a:lnTo>
                        <a:lnTo>
                          <a:pt x="107" y="148"/>
                        </a:lnTo>
                        <a:lnTo>
                          <a:pt x="105" y="159"/>
                        </a:lnTo>
                        <a:lnTo>
                          <a:pt x="105" y="171"/>
                        </a:lnTo>
                        <a:lnTo>
                          <a:pt x="101" y="182"/>
                        </a:lnTo>
                        <a:lnTo>
                          <a:pt x="99" y="197"/>
                        </a:lnTo>
                        <a:lnTo>
                          <a:pt x="97" y="211"/>
                        </a:lnTo>
                        <a:lnTo>
                          <a:pt x="95" y="224"/>
                        </a:lnTo>
                        <a:lnTo>
                          <a:pt x="91" y="237"/>
                        </a:lnTo>
                        <a:lnTo>
                          <a:pt x="89" y="253"/>
                        </a:lnTo>
                        <a:lnTo>
                          <a:pt x="82" y="264"/>
                        </a:lnTo>
                        <a:lnTo>
                          <a:pt x="72" y="277"/>
                        </a:lnTo>
                        <a:lnTo>
                          <a:pt x="61" y="294"/>
                        </a:lnTo>
                        <a:lnTo>
                          <a:pt x="51" y="311"/>
                        </a:lnTo>
                        <a:lnTo>
                          <a:pt x="42" y="330"/>
                        </a:lnTo>
                        <a:lnTo>
                          <a:pt x="34" y="351"/>
                        </a:lnTo>
                        <a:lnTo>
                          <a:pt x="25" y="370"/>
                        </a:lnTo>
                        <a:lnTo>
                          <a:pt x="19" y="389"/>
                        </a:lnTo>
                        <a:lnTo>
                          <a:pt x="13" y="408"/>
                        </a:lnTo>
                        <a:lnTo>
                          <a:pt x="12" y="429"/>
                        </a:lnTo>
                        <a:lnTo>
                          <a:pt x="8" y="448"/>
                        </a:lnTo>
                        <a:lnTo>
                          <a:pt x="4" y="469"/>
                        </a:lnTo>
                        <a:lnTo>
                          <a:pt x="2" y="488"/>
                        </a:lnTo>
                        <a:lnTo>
                          <a:pt x="2" y="509"/>
                        </a:lnTo>
                        <a:lnTo>
                          <a:pt x="0" y="528"/>
                        </a:lnTo>
                        <a:lnTo>
                          <a:pt x="2" y="547"/>
                        </a:lnTo>
                        <a:lnTo>
                          <a:pt x="2" y="568"/>
                        </a:lnTo>
                        <a:lnTo>
                          <a:pt x="8" y="587"/>
                        </a:lnTo>
                        <a:lnTo>
                          <a:pt x="8" y="612"/>
                        </a:lnTo>
                        <a:lnTo>
                          <a:pt x="38" y="612"/>
                        </a:lnTo>
                        <a:lnTo>
                          <a:pt x="38" y="612"/>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123" name="Freeform 572"/>
                  <p:cNvSpPr>
                    <a:spLocks/>
                  </p:cNvSpPr>
                  <p:nvPr/>
                </p:nvSpPr>
                <p:spPr bwMode="auto">
                  <a:xfrm>
                    <a:off x="4747104" y="1189763"/>
                    <a:ext cx="32693" cy="54034"/>
                  </a:xfrm>
                  <a:custGeom>
                    <a:avLst/>
                    <a:gdLst>
                      <a:gd name="T0" fmla="*/ 144 w 144"/>
                      <a:gd name="T1" fmla="*/ 15 h 237"/>
                      <a:gd name="T2" fmla="*/ 135 w 144"/>
                      <a:gd name="T3" fmla="*/ 11 h 237"/>
                      <a:gd name="T4" fmla="*/ 125 w 144"/>
                      <a:gd name="T5" fmla="*/ 5 h 237"/>
                      <a:gd name="T6" fmla="*/ 116 w 144"/>
                      <a:gd name="T7" fmla="*/ 2 h 237"/>
                      <a:gd name="T8" fmla="*/ 108 w 144"/>
                      <a:gd name="T9" fmla="*/ 0 h 237"/>
                      <a:gd name="T10" fmla="*/ 99 w 144"/>
                      <a:gd name="T11" fmla="*/ 11 h 237"/>
                      <a:gd name="T12" fmla="*/ 93 w 144"/>
                      <a:gd name="T13" fmla="*/ 26 h 237"/>
                      <a:gd name="T14" fmla="*/ 86 w 144"/>
                      <a:gd name="T15" fmla="*/ 42 h 237"/>
                      <a:gd name="T16" fmla="*/ 80 w 144"/>
                      <a:gd name="T17" fmla="*/ 55 h 237"/>
                      <a:gd name="T18" fmla="*/ 72 w 144"/>
                      <a:gd name="T19" fmla="*/ 70 h 237"/>
                      <a:gd name="T20" fmla="*/ 65 w 144"/>
                      <a:gd name="T21" fmla="*/ 85 h 237"/>
                      <a:gd name="T22" fmla="*/ 57 w 144"/>
                      <a:gd name="T23" fmla="*/ 99 h 237"/>
                      <a:gd name="T24" fmla="*/ 51 w 144"/>
                      <a:gd name="T25" fmla="*/ 116 h 237"/>
                      <a:gd name="T26" fmla="*/ 44 w 144"/>
                      <a:gd name="T27" fmla="*/ 129 h 237"/>
                      <a:gd name="T28" fmla="*/ 38 w 144"/>
                      <a:gd name="T29" fmla="*/ 144 h 237"/>
                      <a:gd name="T30" fmla="*/ 30 w 144"/>
                      <a:gd name="T31" fmla="*/ 157 h 237"/>
                      <a:gd name="T32" fmla="*/ 25 w 144"/>
                      <a:gd name="T33" fmla="*/ 175 h 237"/>
                      <a:gd name="T34" fmla="*/ 17 w 144"/>
                      <a:gd name="T35" fmla="*/ 188 h 237"/>
                      <a:gd name="T36" fmla="*/ 11 w 144"/>
                      <a:gd name="T37" fmla="*/ 203 h 237"/>
                      <a:gd name="T38" fmla="*/ 4 w 144"/>
                      <a:gd name="T39" fmla="*/ 216 h 237"/>
                      <a:gd name="T40" fmla="*/ 0 w 144"/>
                      <a:gd name="T41" fmla="*/ 234 h 237"/>
                      <a:gd name="T42" fmla="*/ 2 w 144"/>
                      <a:gd name="T43" fmla="*/ 234 h 237"/>
                      <a:gd name="T44" fmla="*/ 11 w 144"/>
                      <a:gd name="T45" fmla="*/ 235 h 237"/>
                      <a:gd name="T46" fmla="*/ 17 w 144"/>
                      <a:gd name="T47" fmla="*/ 235 h 237"/>
                      <a:gd name="T48" fmla="*/ 23 w 144"/>
                      <a:gd name="T49" fmla="*/ 237 h 237"/>
                      <a:gd name="T50" fmla="*/ 23 w 144"/>
                      <a:gd name="T51" fmla="*/ 232 h 237"/>
                      <a:gd name="T52" fmla="*/ 29 w 144"/>
                      <a:gd name="T53" fmla="*/ 222 h 237"/>
                      <a:gd name="T54" fmla="*/ 32 w 144"/>
                      <a:gd name="T55" fmla="*/ 211 h 237"/>
                      <a:gd name="T56" fmla="*/ 40 w 144"/>
                      <a:gd name="T57" fmla="*/ 199 h 237"/>
                      <a:gd name="T58" fmla="*/ 46 w 144"/>
                      <a:gd name="T59" fmla="*/ 182 h 237"/>
                      <a:gd name="T60" fmla="*/ 55 w 144"/>
                      <a:gd name="T61" fmla="*/ 165 h 237"/>
                      <a:gd name="T62" fmla="*/ 65 w 144"/>
                      <a:gd name="T63" fmla="*/ 146 h 237"/>
                      <a:gd name="T64" fmla="*/ 76 w 144"/>
                      <a:gd name="T65" fmla="*/ 129 h 237"/>
                      <a:gd name="T66" fmla="*/ 84 w 144"/>
                      <a:gd name="T67" fmla="*/ 108 h 237"/>
                      <a:gd name="T68" fmla="*/ 93 w 144"/>
                      <a:gd name="T69" fmla="*/ 89 h 237"/>
                      <a:gd name="T70" fmla="*/ 105 w 144"/>
                      <a:gd name="T71" fmla="*/ 70 h 237"/>
                      <a:gd name="T72" fmla="*/ 114 w 144"/>
                      <a:gd name="T73" fmla="*/ 55 h 237"/>
                      <a:gd name="T74" fmla="*/ 122 w 144"/>
                      <a:gd name="T75" fmla="*/ 40 h 237"/>
                      <a:gd name="T76" fmla="*/ 131 w 144"/>
                      <a:gd name="T77" fmla="*/ 28 h 237"/>
                      <a:gd name="T78" fmla="*/ 137 w 144"/>
                      <a:gd name="T79" fmla="*/ 19 h 237"/>
                      <a:gd name="T80" fmla="*/ 144 w 144"/>
                      <a:gd name="T81" fmla="*/ 15 h 237"/>
                      <a:gd name="T82" fmla="*/ 144 w 144"/>
                      <a:gd name="T83" fmla="*/ 15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37">
                        <a:moveTo>
                          <a:pt x="144" y="15"/>
                        </a:moveTo>
                        <a:lnTo>
                          <a:pt x="135" y="11"/>
                        </a:lnTo>
                        <a:lnTo>
                          <a:pt x="125" y="5"/>
                        </a:lnTo>
                        <a:lnTo>
                          <a:pt x="116" y="2"/>
                        </a:lnTo>
                        <a:lnTo>
                          <a:pt x="108" y="0"/>
                        </a:lnTo>
                        <a:lnTo>
                          <a:pt x="99" y="11"/>
                        </a:lnTo>
                        <a:lnTo>
                          <a:pt x="93" y="26"/>
                        </a:lnTo>
                        <a:lnTo>
                          <a:pt x="86" y="42"/>
                        </a:lnTo>
                        <a:lnTo>
                          <a:pt x="80" y="55"/>
                        </a:lnTo>
                        <a:lnTo>
                          <a:pt x="72" y="70"/>
                        </a:lnTo>
                        <a:lnTo>
                          <a:pt x="65" y="85"/>
                        </a:lnTo>
                        <a:lnTo>
                          <a:pt x="57" y="99"/>
                        </a:lnTo>
                        <a:lnTo>
                          <a:pt x="51" y="116"/>
                        </a:lnTo>
                        <a:lnTo>
                          <a:pt x="44" y="129"/>
                        </a:lnTo>
                        <a:lnTo>
                          <a:pt x="38" y="144"/>
                        </a:lnTo>
                        <a:lnTo>
                          <a:pt x="30" y="157"/>
                        </a:lnTo>
                        <a:lnTo>
                          <a:pt x="25" y="175"/>
                        </a:lnTo>
                        <a:lnTo>
                          <a:pt x="17" y="188"/>
                        </a:lnTo>
                        <a:lnTo>
                          <a:pt x="11" y="203"/>
                        </a:lnTo>
                        <a:lnTo>
                          <a:pt x="4" y="216"/>
                        </a:lnTo>
                        <a:lnTo>
                          <a:pt x="0" y="234"/>
                        </a:lnTo>
                        <a:lnTo>
                          <a:pt x="2" y="234"/>
                        </a:lnTo>
                        <a:lnTo>
                          <a:pt x="11" y="235"/>
                        </a:lnTo>
                        <a:lnTo>
                          <a:pt x="17" y="235"/>
                        </a:lnTo>
                        <a:lnTo>
                          <a:pt x="23" y="237"/>
                        </a:lnTo>
                        <a:lnTo>
                          <a:pt x="23" y="232"/>
                        </a:lnTo>
                        <a:lnTo>
                          <a:pt x="29" y="222"/>
                        </a:lnTo>
                        <a:lnTo>
                          <a:pt x="32" y="211"/>
                        </a:lnTo>
                        <a:lnTo>
                          <a:pt x="40" y="199"/>
                        </a:lnTo>
                        <a:lnTo>
                          <a:pt x="46" y="182"/>
                        </a:lnTo>
                        <a:lnTo>
                          <a:pt x="55" y="165"/>
                        </a:lnTo>
                        <a:lnTo>
                          <a:pt x="65" y="146"/>
                        </a:lnTo>
                        <a:lnTo>
                          <a:pt x="76" y="129"/>
                        </a:lnTo>
                        <a:lnTo>
                          <a:pt x="84" y="108"/>
                        </a:lnTo>
                        <a:lnTo>
                          <a:pt x="93" y="89"/>
                        </a:lnTo>
                        <a:lnTo>
                          <a:pt x="105" y="70"/>
                        </a:lnTo>
                        <a:lnTo>
                          <a:pt x="114" y="55"/>
                        </a:lnTo>
                        <a:lnTo>
                          <a:pt x="122" y="40"/>
                        </a:lnTo>
                        <a:lnTo>
                          <a:pt x="131" y="28"/>
                        </a:lnTo>
                        <a:lnTo>
                          <a:pt x="137" y="19"/>
                        </a:lnTo>
                        <a:lnTo>
                          <a:pt x="144" y="15"/>
                        </a:lnTo>
                        <a:lnTo>
                          <a:pt x="144" y="15"/>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124" name="Freeform 573"/>
                  <p:cNvSpPr>
                    <a:spLocks/>
                  </p:cNvSpPr>
                  <p:nvPr/>
                </p:nvSpPr>
                <p:spPr bwMode="auto">
                  <a:xfrm>
                    <a:off x="4740748" y="1211104"/>
                    <a:ext cx="71742" cy="105344"/>
                  </a:xfrm>
                  <a:custGeom>
                    <a:avLst/>
                    <a:gdLst>
                      <a:gd name="T0" fmla="*/ 162 w 316"/>
                      <a:gd name="T1" fmla="*/ 367 h 464"/>
                      <a:gd name="T2" fmla="*/ 202 w 316"/>
                      <a:gd name="T3" fmla="*/ 300 h 464"/>
                      <a:gd name="T4" fmla="*/ 242 w 316"/>
                      <a:gd name="T5" fmla="*/ 234 h 464"/>
                      <a:gd name="T6" fmla="*/ 278 w 316"/>
                      <a:gd name="T7" fmla="*/ 163 h 464"/>
                      <a:gd name="T8" fmla="*/ 301 w 316"/>
                      <a:gd name="T9" fmla="*/ 101 h 464"/>
                      <a:gd name="T10" fmla="*/ 312 w 316"/>
                      <a:gd name="T11" fmla="*/ 55 h 464"/>
                      <a:gd name="T12" fmla="*/ 310 w 316"/>
                      <a:gd name="T13" fmla="*/ 23 h 464"/>
                      <a:gd name="T14" fmla="*/ 280 w 316"/>
                      <a:gd name="T15" fmla="*/ 4 h 464"/>
                      <a:gd name="T16" fmla="*/ 232 w 316"/>
                      <a:gd name="T17" fmla="*/ 0 h 464"/>
                      <a:gd name="T18" fmla="*/ 189 w 316"/>
                      <a:gd name="T19" fmla="*/ 7 h 464"/>
                      <a:gd name="T20" fmla="*/ 147 w 316"/>
                      <a:gd name="T21" fmla="*/ 17 h 464"/>
                      <a:gd name="T22" fmla="*/ 107 w 316"/>
                      <a:gd name="T23" fmla="*/ 30 h 464"/>
                      <a:gd name="T24" fmla="*/ 80 w 316"/>
                      <a:gd name="T25" fmla="*/ 57 h 464"/>
                      <a:gd name="T26" fmla="*/ 95 w 316"/>
                      <a:gd name="T27" fmla="*/ 64 h 464"/>
                      <a:gd name="T28" fmla="*/ 133 w 316"/>
                      <a:gd name="T29" fmla="*/ 51 h 464"/>
                      <a:gd name="T30" fmla="*/ 175 w 316"/>
                      <a:gd name="T31" fmla="*/ 40 h 464"/>
                      <a:gd name="T32" fmla="*/ 217 w 316"/>
                      <a:gd name="T33" fmla="*/ 30 h 464"/>
                      <a:gd name="T34" fmla="*/ 265 w 316"/>
                      <a:gd name="T35" fmla="*/ 25 h 464"/>
                      <a:gd name="T36" fmla="*/ 293 w 316"/>
                      <a:gd name="T37" fmla="*/ 42 h 464"/>
                      <a:gd name="T38" fmla="*/ 295 w 316"/>
                      <a:gd name="T39" fmla="*/ 72 h 464"/>
                      <a:gd name="T40" fmla="*/ 280 w 316"/>
                      <a:gd name="T41" fmla="*/ 118 h 464"/>
                      <a:gd name="T42" fmla="*/ 263 w 316"/>
                      <a:gd name="T43" fmla="*/ 161 h 464"/>
                      <a:gd name="T44" fmla="*/ 246 w 316"/>
                      <a:gd name="T45" fmla="*/ 198 h 464"/>
                      <a:gd name="T46" fmla="*/ 227 w 316"/>
                      <a:gd name="T47" fmla="*/ 232 h 464"/>
                      <a:gd name="T48" fmla="*/ 208 w 316"/>
                      <a:gd name="T49" fmla="*/ 266 h 464"/>
                      <a:gd name="T50" fmla="*/ 187 w 316"/>
                      <a:gd name="T51" fmla="*/ 300 h 464"/>
                      <a:gd name="T52" fmla="*/ 164 w 316"/>
                      <a:gd name="T53" fmla="*/ 334 h 464"/>
                      <a:gd name="T54" fmla="*/ 139 w 316"/>
                      <a:gd name="T55" fmla="*/ 369 h 464"/>
                      <a:gd name="T56" fmla="*/ 114 w 316"/>
                      <a:gd name="T57" fmla="*/ 401 h 464"/>
                      <a:gd name="T58" fmla="*/ 105 w 316"/>
                      <a:gd name="T59" fmla="*/ 390 h 464"/>
                      <a:gd name="T60" fmla="*/ 114 w 316"/>
                      <a:gd name="T61" fmla="*/ 334 h 464"/>
                      <a:gd name="T62" fmla="*/ 132 w 316"/>
                      <a:gd name="T63" fmla="*/ 277 h 464"/>
                      <a:gd name="T64" fmla="*/ 156 w 316"/>
                      <a:gd name="T65" fmla="*/ 222 h 464"/>
                      <a:gd name="T66" fmla="*/ 179 w 316"/>
                      <a:gd name="T67" fmla="*/ 180 h 464"/>
                      <a:gd name="T68" fmla="*/ 219 w 316"/>
                      <a:gd name="T69" fmla="*/ 135 h 464"/>
                      <a:gd name="T70" fmla="*/ 194 w 316"/>
                      <a:gd name="T71" fmla="*/ 141 h 464"/>
                      <a:gd name="T72" fmla="*/ 152 w 316"/>
                      <a:gd name="T73" fmla="*/ 165 h 464"/>
                      <a:gd name="T74" fmla="*/ 105 w 316"/>
                      <a:gd name="T75" fmla="*/ 184 h 464"/>
                      <a:gd name="T76" fmla="*/ 56 w 316"/>
                      <a:gd name="T77" fmla="*/ 199 h 464"/>
                      <a:gd name="T78" fmla="*/ 12 w 316"/>
                      <a:gd name="T79" fmla="*/ 218 h 464"/>
                      <a:gd name="T80" fmla="*/ 21 w 316"/>
                      <a:gd name="T81" fmla="*/ 241 h 464"/>
                      <a:gd name="T82" fmla="*/ 73 w 316"/>
                      <a:gd name="T83" fmla="*/ 222 h 464"/>
                      <a:gd name="T84" fmla="*/ 122 w 316"/>
                      <a:gd name="T85" fmla="*/ 198 h 464"/>
                      <a:gd name="T86" fmla="*/ 156 w 316"/>
                      <a:gd name="T87" fmla="*/ 180 h 464"/>
                      <a:gd name="T88" fmla="*/ 126 w 316"/>
                      <a:gd name="T89" fmla="*/ 247 h 464"/>
                      <a:gd name="T90" fmla="*/ 113 w 316"/>
                      <a:gd name="T91" fmla="*/ 279 h 464"/>
                      <a:gd name="T92" fmla="*/ 103 w 316"/>
                      <a:gd name="T93" fmla="*/ 314 h 464"/>
                      <a:gd name="T94" fmla="*/ 94 w 316"/>
                      <a:gd name="T95" fmla="*/ 348 h 464"/>
                      <a:gd name="T96" fmla="*/ 101 w 316"/>
                      <a:gd name="T97"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 h="464">
                        <a:moveTo>
                          <a:pt x="101" y="464"/>
                        </a:moveTo>
                        <a:lnTo>
                          <a:pt x="143" y="399"/>
                        </a:lnTo>
                        <a:lnTo>
                          <a:pt x="151" y="382"/>
                        </a:lnTo>
                        <a:lnTo>
                          <a:pt x="162" y="367"/>
                        </a:lnTo>
                        <a:lnTo>
                          <a:pt x="171" y="350"/>
                        </a:lnTo>
                        <a:lnTo>
                          <a:pt x="183" y="334"/>
                        </a:lnTo>
                        <a:lnTo>
                          <a:pt x="192" y="317"/>
                        </a:lnTo>
                        <a:lnTo>
                          <a:pt x="202" y="300"/>
                        </a:lnTo>
                        <a:lnTo>
                          <a:pt x="213" y="283"/>
                        </a:lnTo>
                        <a:lnTo>
                          <a:pt x="225" y="268"/>
                        </a:lnTo>
                        <a:lnTo>
                          <a:pt x="232" y="251"/>
                        </a:lnTo>
                        <a:lnTo>
                          <a:pt x="242" y="234"/>
                        </a:lnTo>
                        <a:lnTo>
                          <a:pt x="251" y="217"/>
                        </a:lnTo>
                        <a:lnTo>
                          <a:pt x="261" y="199"/>
                        </a:lnTo>
                        <a:lnTo>
                          <a:pt x="268" y="180"/>
                        </a:lnTo>
                        <a:lnTo>
                          <a:pt x="278" y="163"/>
                        </a:lnTo>
                        <a:lnTo>
                          <a:pt x="285" y="144"/>
                        </a:lnTo>
                        <a:lnTo>
                          <a:pt x="295" y="127"/>
                        </a:lnTo>
                        <a:lnTo>
                          <a:pt x="297" y="112"/>
                        </a:lnTo>
                        <a:lnTo>
                          <a:pt x="301" y="101"/>
                        </a:lnTo>
                        <a:lnTo>
                          <a:pt x="304" y="89"/>
                        </a:lnTo>
                        <a:lnTo>
                          <a:pt x="308" y="76"/>
                        </a:lnTo>
                        <a:lnTo>
                          <a:pt x="310" y="64"/>
                        </a:lnTo>
                        <a:lnTo>
                          <a:pt x="312" y="55"/>
                        </a:lnTo>
                        <a:lnTo>
                          <a:pt x="314" y="47"/>
                        </a:lnTo>
                        <a:lnTo>
                          <a:pt x="316" y="40"/>
                        </a:lnTo>
                        <a:lnTo>
                          <a:pt x="312" y="30"/>
                        </a:lnTo>
                        <a:lnTo>
                          <a:pt x="310" y="23"/>
                        </a:lnTo>
                        <a:lnTo>
                          <a:pt x="304" y="17"/>
                        </a:lnTo>
                        <a:lnTo>
                          <a:pt x="299" y="11"/>
                        </a:lnTo>
                        <a:lnTo>
                          <a:pt x="289" y="6"/>
                        </a:lnTo>
                        <a:lnTo>
                          <a:pt x="280" y="4"/>
                        </a:lnTo>
                        <a:lnTo>
                          <a:pt x="266" y="0"/>
                        </a:lnTo>
                        <a:lnTo>
                          <a:pt x="253" y="0"/>
                        </a:lnTo>
                        <a:lnTo>
                          <a:pt x="242" y="0"/>
                        </a:lnTo>
                        <a:lnTo>
                          <a:pt x="232" y="0"/>
                        </a:lnTo>
                        <a:lnTo>
                          <a:pt x="223" y="2"/>
                        </a:lnTo>
                        <a:lnTo>
                          <a:pt x="213" y="4"/>
                        </a:lnTo>
                        <a:lnTo>
                          <a:pt x="202" y="6"/>
                        </a:lnTo>
                        <a:lnTo>
                          <a:pt x="189" y="7"/>
                        </a:lnTo>
                        <a:lnTo>
                          <a:pt x="177" y="9"/>
                        </a:lnTo>
                        <a:lnTo>
                          <a:pt x="168" y="11"/>
                        </a:lnTo>
                        <a:lnTo>
                          <a:pt x="156" y="13"/>
                        </a:lnTo>
                        <a:lnTo>
                          <a:pt x="147" y="17"/>
                        </a:lnTo>
                        <a:lnTo>
                          <a:pt x="135" y="19"/>
                        </a:lnTo>
                        <a:lnTo>
                          <a:pt x="126" y="23"/>
                        </a:lnTo>
                        <a:lnTo>
                          <a:pt x="114" y="25"/>
                        </a:lnTo>
                        <a:lnTo>
                          <a:pt x="107" y="30"/>
                        </a:lnTo>
                        <a:lnTo>
                          <a:pt x="97" y="34"/>
                        </a:lnTo>
                        <a:lnTo>
                          <a:pt x="92" y="40"/>
                        </a:lnTo>
                        <a:lnTo>
                          <a:pt x="86" y="45"/>
                        </a:lnTo>
                        <a:lnTo>
                          <a:pt x="80" y="57"/>
                        </a:lnTo>
                        <a:lnTo>
                          <a:pt x="75" y="66"/>
                        </a:lnTo>
                        <a:lnTo>
                          <a:pt x="78" y="74"/>
                        </a:lnTo>
                        <a:lnTo>
                          <a:pt x="86" y="70"/>
                        </a:lnTo>
                        <a:lnTo>
                          <a:pt x="95" y="64"/>
                        </a:lnTo>
                        <a:lnTo>
                          <a:pt x="103" y="61"/>
                        </a:lnTo>
                        <a:lnTo>
                          <a:pt x="114" y="59"/>
                        </a:lnTo>
                        <a:lnTo>
                          <a:pt x="124" y="53"/>
                        </a:lnTo>
                        <a:lnTo>
                          <a:pt x="133" y="51"/>
                        </a:lnTo>
                        <a:lnTo>
                          <a:pt x="143" y="47"/>
                        </a:lnTo>
                        <a:lnTo>
                          <a:pt x="154" y="47"/>
                        </a:lnTo>
                        <a:lnTo>
                          <a:pt x="166" y="42"/>
                        </a:lnTo>
                        <a:lnTo>
                          <a:pt x="175" y="40"/>
                        </a:lnTo>
                        <a:lnTo>
                          <a:pt x="185" y="36"/>
                        </a:lnTo>
                        <a:lnTo>
                          <a:pt x="196" y="34"/>
                        </a:lnTo>
                        <a:lnTo>
                          <a:pt x="206" y="30"/>
                        </a:lnTo>
                        <a:lnTo>
                          <a:pt x="217" y="30"/>
                        </a:lnTo>
                        <a:lnTo>
                          <a:pt x="225" y="26"/>
                        </a:lnTo>
                        <a:lnTo>
                          <a:pt x="236" y="25"/>
                        </a:lnTo>
                        <a:lnTo>
                          <a:pt x="251" y="23"/>
                        </a:lnTo>
                        <a:lnTo>
                          <a:pt x="265" y="25"/>
                        </a:lnTo>
                        <a:lnTo>
                          <a:pt x="274" y="26"/>
                        </a:lnTo>
                        <a:lnTo>
                          <a:pt x="284" y="30"/>
                        </a:lnTo>
                        <a:lnTo>
                          <a:pt x="289" y="36"/>
                        </a:lnTo>
                        <a:lnTo>
                          <a:pt x="293" y="42"/>
                        </a:lnTo>
                        <a:lnTo>
                          <a:pt x="295" y="47"/>
                        </a:lnTo>
                        <a:lnTo>
                          <a:pt x="297" y="57"/>
                        </a:lnTo>
                        <a:lnTo>
                          <a:pt x="295" y="64"/>
                        </a:lnTo>
                        <a:lnTo>
                          <a:pt x="295" y="72"/>
                        </a:lnTo>
                        <a:lnTo>
                          <a:pt x="291" y="82"/>
                        </a:lnTo>
                        <a:lnTo>
                          <a:pt x="289" y="93"/>
                        </a:lnTo>
                        <a:lnTo>
                          <a:pt x="284" y="106"/>
                        </a:lnTo>
                        <a:lnTo>
                          <a:pt x="280" y="118"/>
                        </a:lnTo>
                        <a:lnTo>
                          <a:pt x="276" y="129"/>
                        </a:lnTo>
                        <a:lnTo>
                          <a:pt x="272" y="144"/>
                        </a:lnTo>
                        <a:lnTo>
                          <a:pt x="266" y="152"/>
                        </a:lnTo>
                        <a:lnTo>
                          <a:pt x="263" y="161"/>
                        </a:lnTo>
                        <a:lnTo>
                          <a:pt x="259" y="171"/>
                        </a:lnTo>
                        <a:lnTo>
                          <a:pt x="253" y="180"/>
                        </a:lnTo>
                        <a:lnTo>
                          <a:pt x="249" y="188"/>
                        </a:lnTo>
                        <a:lnTo>
                          <a:pt x="246" y="198"/>
                        </a:lnTo>
                        <a:lnTo>
                          <a:pt x="242" y="205"/>
                        </a:lnTo>
                        <a:lnTo>
                          <a:pt x="236" y="217"/>
                        </a:lnTo>
                        <a:lnTo>
                          <a:pt x="230" y="222"/>
                        </a:lnTo>
                        <a:lnTo>
                          <a:pt x="227" y="232"/>
                        </a:lnTo>
                        <a:lnTo>
                          <a:pt x="221" y="241"/>
                        </a:lnTo>
                        <a:lnTo>
                          <a:pt x="217" y="249"/>
                        </a:lnTo>
                        <a:lnTo>
                          <a:pt x="213" y="258"/>
                        </a:lnTo>
                        <a:lnTo>
                          <a:pt x="208" y="266"/>
                        </a:lnTo>
                        <a:lnTo>
                          <a:pt x="204" y="276"/>
                        </a:lnTo>
                        <a:lnTo>
                          <a:pt x="200" y="283"/>
                        </a:lnTo>
                        <a:lnTo>
                          <a:pt x="192" y="293"/>
                        </a:lnTo>
                        <a:lnTo>
                          <a:pt x="187" y="300"/>
                        </a:lnTo>
                        <a:lnTo>
                          <a:pt x="181" y="310"/>
                        </a:lnTo>
                        <a:lnTo>
                          <a:pt x="175" y="317"/>
                        </a:lnTo>
                        <a:lnTo>
                          <a:pt x="168" y="327"/>
                        </a:lnTo>
                        <a:lnTo>
                          <a:pt x="164" y="334"/>
                        </a:lnTo>
                        <a:lnTo>
                          <a:pt x="156" y="344"/>
                        </a:lnTo>
                        <a:lnTo>
                          <a:pt x="152" y="352"/>
                        </a:lnTo>
                        <a:lnTo>
                          <a:pt x="145" y="359"/>
                        </a:lnTo>
                        <a:lnTo>
                          <a:pt x="139" y="369"/>
                        </a:lnTo>
                        <a:lnTo>
                          <a:pt x="133" y="376"/>
                        </a:lnTo>
                        <a:lnTo>
                          <a:pt x="128" y="386"/>
                        </a:lnTo>
                        <a:lnTo>
                          <a:pt x="120" y="393"/>
                        </a:lnTo>
                        <a:lnTo>
                          <a:pt x="114" y="401"/>
                        </a:lnTo>
                        <a:lnTo>
                          <a:pt x="109" y="410"/>
                        </a:lnTo>
                        <a:lnTo>
                          <a:pt x="103" y="418"/>
                        </a:lnTo>
                        <a:lnTo>
                          <a:pt x="103" y="405"/>
                        </a:lnTo>
                        <a:lnTo>
                          <a:pt x="105" y="390"/>
                        </a:lnTo>
                        <a:lnTo>
                          <a:pt x="107" y="376"/>
                        </a:lnTo>
                        <a:lnTo>
                          <a:pt x="109" y="363"/>
                        </a:lnTo>
                        <a:lnTo>
                          <a:pt x="111" y="348"/>
                        </a:lnTo>
                        <a:lnTo>
                          <a:pt x="114" y="334"/>
                        </a:lnTo>
                        <a:lnTo>
                          <a:pt x="120" y="319"/>
                        </a:lnTo>
                        <a:lnTo>
                          <a:pt x="124" y="306"/>
                        </a:lnTo>
                        <a:lnTo>
                          <a:pt x="128" y="293"/>
                        </a:lnTo>
                        <a:lnTo>
                          <a:pt x="132" y="277"/>
                        </a:lnTo>
                        <a:lnTo>
                          <a:pt x="137" y="264"/>
                        </a:lnTo>
                        <a:lnTo>
                          <a:pt x="145" y="251"/>
                        </a:lnTo>
                        <a:lnTo>
                          <a:pt x="149" y="236"/>
                        </a:lnTo>
                        <a:lnTo>
                          <a:pt x="156" y="222"/>
                        </a:lnTo>
                        <a:lnTo>
                          <a:pt x="162" y="211"/>
                        </a:lnTo>
                        <a:lnTo>
                          <a:pt x="171" y="199"/>
                        </a:lnTo>
                        <a:lnTo>
                          <a:pt x="175" y="188"/>
                        </a:lnTo>
                        <a:lnTo>
                          <a:pt x="179" y="180"/>
                        </a:lnTo>
                        <a:lnTo>
                          <a:pt x="185" y="171"/>
                        </a:lnTo>
                        <a:lnTo>
                          <a:pt x="192" y="165"/>
                        </a:lnTo>
                        <a:lnTo>
                          <a:pt x="206" y="148"/>
                        </a:lnTo>
                        <a:lnTo>
                          <a:pt x="219" y="135"/>
                        </a:lnTo>
                        <a:lnTo>
                          <a:pt x="217" y="129"/>
                        </a:lnTo>
                        <a:lnTo>
                          <a:pt x="211" y="131"/>
                        </a:lnTo>
                        <a:lnTo>
                          <a:pt x="202" y="135"/>
                        </a:lnTo>
                        <a:lnTo>
                          <a:pt x="194" y="141"/>
                        </a:lnTo>
                        <a:lnTo>
                          <a:pt x="183" y="148"/>
                        </a:lnTo>
                        <a:lnTo>
                          <a:pt x="171" y="152"/>
                        </a:lnTo>
                        <a:lnTo>
                          <a:pt x="162" y="160"/>
                        </a:lnTo>
                        <a:lnTo>
                          <a:pt x="152" y="165"/>
                        </a:lnTo>
                        <a:lnTo>
                          <a:pt x="139" y="169"/>
                        </a:lnTo>
                        <a:lnTo>
                          <a:pt x="128" y="175"/>
                        </a:lnTo>
                        <a:lnTo>
                          <a:pt x="116" y="179"/>
                        </a:lnTo>
                        <a:lnTo>
                          <a:pt x="105" y="184"/>
                        </a:lnTo>
                        <a:lnTo>
                          <a:pt x="92" y="188"/>
                        </a:lnTo>
                        <a:lnTo>
                          <a:pt x="80" y="192"/>
                        </a:lnTo>
                        <a:lnTo>
                          <a:pt x="67" y="196"/>
                        </a:lnTo>
                        <a:lnTo>
                          <a:pt x="56" y="199"/>
                        </a:lnTo>
                        <a:lnTo>
                          <a:pt x="44" y="205"/>
                        </a:lnTo>
                        <a:lnTo>
                          <a:pt x="33" y="209"/>
                        </a:lnTo>
                        <a:lnTo>
                          <a:pt x="21" y="213"/>
                        </a:lnTo>
                        <a:lnTo>
                          <a:pt x="12" y="218"/>
                        </a:lnTo>
                        <a:lnTo>
                          <a:pt x="0" y="247"/>
                        </a:lnTo>
                        <a:lnTo>
                          <a:pt x="4" y="247"/>
                        </a:lnTo>
                        <a:lnTo>
                          <a:pt x="14" y="245"/>
                        </a:lnTo>
                        <a:lnTo>
                          <a:pt x="21" y="241"/>
                        </a:lnTo>
                        <a:lnTo>
                          <a:pt x="35" y="237"/>
                        </a:lnTo>
                        <a:lnTo>
                          <a:pt x="44" y="232"/>
                        </a:lnTo>
                        <a:lnTo>
                          <a:pt x="57" y="228"/>
                        </a:lnTo>
                        <a:lnTo>
                          <a:pt x="73" y="222"/>
                        </a:lnTo>
                        <a:lnTo>
                          <a:pt x="86" y="217"/>
                        </a:lnTo>
                        <a:lnTo>
                          <a:pt x="97" y="209"/>
                        </a:lnTo>
                        <a:lnTo>
                          <a:pt x="111" y="203"/>
                        </a:lnTo>
                        <a:lnTo>
                          <a:pt x="122" y="198"/>
                        </a:lnTo>
                        <a:lnTo>
                          <a:pt x="135" y="194"/>
                        </a:lnTo>
                        <a:lnTo>
                          <a:pt x="143" y="188"/>
                        </a:lnTo>
                        <a:lnTo>
                          <a:pt x="151" y="184"/>
                        </a:lnTo>
                        <a:lnTo>
                          <a:pt x="156" y="180"/>
                        </a:lnTo>
                        <a:lnTo>
                          <a:pt x="160" y="180"/>
                        </a:lnTo>
                        <a:lnTo>
                          <a:pt x="133" y="230"/>
                        </a:lnTo>
                        <a:lnTo>
                          <a:pt x="130" y="237"/>
                        </a:lnTo>
                        <a:lnTo>
                          <a:pt x="126" y="247"/>
                        </a:lnTo>
                        <a:lnTo>
                          <a:pt x="122" y="255"/>
                        </a:lnTo>
                        <a:lnTo>
                          <a:pt x="120" y="264"/>
                        </a:lnTo>
                        <a:lnTo>
                          <a:pt x="114" y="270"/>
                        </a:lnTo>
                        <a:lnTo>
                          <a:pt x="113" y="279"/>
                        </a:lnTo>
                        <a:lnTo>
                          <a:pt x="109" y="289"/>
                        </a:lnTo>
                        <a:lnTo>
                          <a:pt x="107" y="296"/>
                        </a:lnTo>
                        <a:lnTo>
                          <a:pt x="103" y="306"/>
                        </a:lnTo>
                        <a:lnTo>
                          <a:pt x="103" y="314"/>
                        </a:lnTo>
                        <a:lnTo>
                          <a:pt x="99" y="323"/>
                        </a:lnTo>
                        <a:lnTo>
                          <a:pt x="97" y="331"/>
                        </a:lnTo>
                        <a:lnTo>
                          <a:pt x="95" y="340"/>
                        </a:lnTo>
                        <a:lnTo>
                          <a:pt x="94" y="348"/>
                        </a:lnTo>
                        <a:lnTo>
                          <a:pt x="90" y="357"/>
                        </a:lnTo>
                        <a:lnTo>
                          <a:pt x="90" y="365"/>
                        </a:lnTo>
                        <a:lnTo>
                          <a:pt x="73" y="464"/>
                        </a:lnTo>
                        <a:lnTo>
                          <a:pt x="101" y="464"/>
                        </a:lnTo>
                        <a:lnTo>
                          <a:pt x="101" y="464"/>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125" name="Freeform 574"/>
                  <p:cNvSpPr>
                    <a:spLocks/>
                  </p:cNvSpPr>
                  <p:nvPr/>
                </p:nvSpPr>
                <p:spPr bwMode="auto">
                  <a:xfrm>
                    <a:off x="4679448" y="1159341"/>
                    <a:ext cx="82186" cy="77191"/>
                  </a:xfrm>
                  <a:custGeom>
                    <a:avLst/>
                    <a:gdLst>
                      <a:gd name="T0" fmla="*/ 20 w 361"/>
                      <a:gd name="T1" fmla="*/ 329 h 340"/>
                      <a:gd name="T2" fmla="*/ 45 w 361"/>
                      <a:gd name="T3" fmla="*/ 310 h 340"/>
                      <a:gd name="T4" fmla="*/ 72 w 361"/>
                      <a:gd name="T5" fmla="*/ 294 h 340"/>
                      <a:gd name="T6" fmla="*/ 102 w 361"/>
                      <a:gd name="T7" fmla="*/ 281 h 340"/>
                      <a:gd name="T8" fmla="*/ 131 w 361"/>
                      <a:gd name="T9" fmla="*/ 270 h 340"/>
                      <a:gd name="T10" fmla="*/ 161 w 361"/>
                      <a:gd name="T11" fmla="*/ 254 h 340"/>
                      <a:gd name="T12" fmla="*/ 186 w 361"/>
                      <a:gd name="T13" fmla="*/ 239 h 340"/>
                      <a:gd name="T14" fmla="*/ 207 w 361"/>
                      <a:gd name="T15" fmla="*/ 222 h 340"/>
                      <a:gd name="T16" fmla="*/ 222 w 361"/>
                      <a:gd name="T17" fmla="*/ 207 h 340"/>
                      <a:gd name="T18" fmla="*/ 214 w 361"/>
                      <a:gd name="T19" fmla="*/ 203 h 340"/>
                      <a:gd name="T20" fmla="*/ 191 w 361"/>
                      <a:gd name="T21" fmla="*/ 215 h 340"/>
                      <a:gd name="T22" fmla="*/ 167 w 361"/>
                      <a:gd name="T23" fmla="*/ 224 h 340"/>
                      <a:gd name="T24" fmla="*/ 144 w 361"/>
                      <a:gd name="T25" fmla="*/ 235 h 340"/>
                      <a:gd name="T26" fmla="*/ 119 w 361"/>
                      <a:gd name="T27" fmla="*/ 247 h 340"/>
                      <a:gd name="T28" fmla="*/ 96 w 361"/>
                      <a:gd name="T29" fmla="*/ 260 h 340"/>
                      <a:gd name="T30" fmla="*/ 74 w 361"/>
                      <a:gd name="T31" fmla="*/ 272 h 340"/>
                      <a:gd name="T32" fmla="*/ 51 w 361"/>
                      <a:gd name="T33" fmla="*/ 285 h 340"/>
                      <a:gd name="T34" fmla="*/ 43 w 361"/>
                      <a:gd name="T35" fmla="*/ 285 h 340"/>
                      <a:gd name="T36" fmla="*/ 57 w 361"/>
                      <a:gd name="T37" fmla="*/ 268 h 340"/>
                      <a:gd name="T38" fmla="*/ 77 w 361"/>
                      <a:gd name="T39" fmla="*/ 245 h 340"/>
                      <a:gd name="T40" fmla="*/ 104 w 361"/>
                      <a:gd name="T41" fmla="*/ 216 h 340"/>
                      <a:gd name="T42" fmla="*/ 134 w 361"/>
                      <a:gd name="T43" fmla="*/ 188 h 340"/>
                      <a:gd name="T44" fmla="*/ 165 w 361"/>
                      <a:gd name="T45" fmla="*/ 161 h 340"/>
                      <a:gd name="T46" fmla="*/ 190 w 361"/>
                      <a:gd name="T47" fmla="*/ 140 h 340"/>
                      <a:gd name="T48" fmla="*/ 209 w 361"/>
                      <a:gd name="T49" fmla="*/ 125 h 340"/>
                      <a:gd name="T50" fmla="*/ 224 w 361"/>
                      <a:gd name="T51" fmla="*/ 118 h 340"/>
                      <a:gd name="T52" fmla="*/ 241 w 361"/>
                      <a:gd name="T53" fmla="*/ 108 h 340"/>
                      <a:gd name="T54" fmla="*/ 260 w 361"/>
                      <a:gd name="T55" fmla="*/ 99 h 340"/>
                      <a:gd name="T56" fmla="*/ 277 w 361"/>
                      <a:gd name="T57" fmla="*/ 87 h 340"/>
                      <a:gd name="T58" fmla="*/ 296 w 361"/>
                      <a:gd name="T59" fmla="*/ 76 h 340"/>
                      <a:gd name="T60" fmla="*/ 311 w 361"/>
                      <a:gd name="T61" fmla="*/ 62 h 340"/>
                      <a:gd name="T62" fmla="*/ 332 w 361"/>
                      <a:gd name="T63" fmla="*/ 42 h 340"/>
                      <a:gd name="T64" fmla="*/ 361 w 361"/>
                      <a:gd name="T65" fmla="*/ 0 h 340"/>
                      <a:gd name="T66" fmla="*/ 313 w 361"/>
                      <a:gd name="T67" fmla="*/ 36 h 340"/>
                      <a:gd name="T68" fmla="*/ 264 w 361"/>
                      <a:gd name="T69" fmla="*/ 72 h 340"/>
                      <a:gd name="T70" fmla="*/ 212 w 361"/>
                      <a:gd name="T71" fmla="*/ 110 h 340"/>
                      <a:gd name="T72" fmla="*/ 161 w 361"/>
                      <a:gd name="T73" fmla="*/ 148 h 340"/>
                      <a:gd name="T74" fmla="*/ 114 w 361"/>
                      <a:gd name="T75" fmla="*/ 188 h 340"/>
                      <a:gd name="T76" fmla="*/ 68 w 361"/>
                      <a:gd name="T77" fmla="*/ 234 h 340"/>
                      <a:gd name="T78" fmla="*/ 30 w 361"/>
                      <a:gd name="T79" fmla="*/ 281 h 340"/>
                      <a:gd name="T80" fmla="*/ 0 w 361"/>
                      <a:gd name="T81" fmla="*/ 336 h 340"/>
                      <a:gd name="T82" fmla="*/ 13 w 361"/>
                      <a:gd name="T83"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1" h="340">
                        <a:moveTo>
                          <a:pt x="13" y="340"/>
                        </a:moveTo>
                        <a:lnTo>
                          <a:pt x="20" y="329"/>
                        </a:lnTo>
                        <a:lnTo>
                          <a:pt x="32" y="319"/>
                        </a:lnTo>
                        <a:lnTo>
                          <a:pt x="45" y="310"/>
                        </a:lnTo>
                        <a:lnTo>
                          <a:pt x="58" y="304"/>
                        </a:lnTo>
                        <a:lnTo>
                          <a:pt x="72" y="294"/>
                        </a:lnTo>
                        <a:lnTo>
                          <a:pt x="85" y="289"/>
                        </a:lnTo>
                        <a:lnTo>
                          <a:pt x="102" y="281"/>
                        </a:lnTo>
                        <a:lnTo>
                          <a:pt x="117" y="275"/>
                        </a:lnTo>
                        <a:lnTo>
                          <a:pt x="131" y="270"/>
                        </a:lnTo>
                        <a:lnTo>
                          <a:pt x="146" y="262"/>
                        </a:lnTo>
                        <a:lnTo>
                          <a:pt x="161" y="254"/>
                        </a:lnTo>
                        <a:lnTo>
                          <a:pt x="174" y="249"/>
                        </a:lnTo>
                        <a:lnTo>
                          <a:pt x="186" y="239"/>
                        </a:lnTo>
                        <a:lnTo>
                          <a:pt x="197" y="232"/>
                        </a:lnTo>
                        <a:lnTo>
                          <a:pt x="207" y="222"/>
                        </a:lnTo>
                        <a:lnTo>
                          <a:pt x="216" y="213"/>
                        </a:lnTo>
                        <a:lnTo>
                          <a:pt x="222" y="207"/>
                        </a:lnTo>
                        <a:lnTo>
                          <a:pt x="228" y="199"/>
                        </a:lnTo>
                        <a:lnTo>
                          <a:pt x="214" y="203"/>
                        </a:lnTo>
                        <a:lnTo>
                          <a:pt x="203" y="209"/>
                        </a:lnTo>
                        <a:lnTo>
                          <a:pt x="191" y="215"/>
                        </a:lnTo>
                        <a:lnTo>
                          <a:pt x="180" y="220"/>
                        </a:lnTo>
                        <a:lnTo>
                          <a:pt x="167" y="224"/>
                        </a:lnTo>
                        <a:lnTo>
                          <a:pt x="155" y="230"/>
                        </a:lnTo>
                        <a:lnTo>
                          <a:pt x="144" y="235"/>
                        </a:lnTo>
                        <a:lnTo>
                          <a:pt x="133" y="243"/>
                        </a:lnTo>
                        <a:lnTo>
                          <a:pt x="119" y="247"/>
                        </a:lnTo>
                        <a:lnTo>
                          <a:pt x="108" y="254"/>
                        </a:lnTo>
                        <a:lnTo>
                          <a:pt x="96" y="260"/>
                        </a:lnTo>
                        <a:lnTo>
                          <a:pt x="85" y="268"/>
                        </a:lnTo>
                        <a:lnTo>
                          <a:pt x="74" y="272"/>
                        </a:lnTo>
                        <a:lnTo>
                          <a:pt x="62" y="279"/>
                        </a:lnTo>
                        <a:lnTo>
                          <a:pt x="51" y="285"/>
                        </a:lnTo>
                        <a:lnTo>
                          <a:pt x="43" y="292"/>
                        </a:lnTo>
                        <a:lnTo>
                          <a:pt x="43" y="285"/>
                        </a:lnTo>
                        <a:lnTo>
                          <a:pt x="49" y="277"/>
                        </a:lnTo>
                        <a:lnTo>
                          <a:pt x="57" y="268"/>
                        </a:lnTo>
                        <a:lnTo>
                          <a:pt x="66" y="258"/>
                        </a:lnTo>
                        <a:lnTo>
                          <a:pt x="77" y="245"/>
                        </a:lnTo>
                        <a:lnTo>
                          <a:pt x="91" y="232"/>
                        </a:lnTo>
                        <a:lnTo>
                          <a:pt x="104" y="216"/>
                        </a:lnTo>
                        <a:lnTo>
                          <a:pt x="119" y="205"/>
                        </a:lnTo>
                        <a:lnTo>
                          <a:pt x="134" y="188"/>
                        </a:lnTo>
                        <a:lnTo>
                          <a:pt x="150" y="177"/>
                        </a:lnTo>
                        <a:lnTo>
                          <a:pt x="165" y="161"/>
                        </a:lnTo>
                        <a:lnTo>
                          <a:pt x="178" y="152"/>
                        </a:lnTo>
                        <a:lnTo>
                          <a:pt x="190" y="140"/>
                        </a:lnTo>
                        <a:lnTo>
                          <a:pt x="203" y="133"/>
                        </a:lnTo>
                        <a:lnTo>
                          <a:pt x="209" y="125"/>
                        </a:lnTo>
                        <a:lnTo>
                          <a:pt x="216" y="123"/>
                        </a:lnTo>
                        <a:lnTo>
                          <a:pt x="224" y="118"/>
                        </a:lnTo>
                        <a:lnTo>
                          <a:pt x="231" y="112"/>
                        </a:lnTo>
                        <a:lnTo>
                          <a:pt x="241" y="108"/>
                        </a:lnTo>
                        <a:lnTo>
                          <a:pt x="250" y="104"/>
                        </a:lnTo>
                        <a:lnTo>
                          <a:pt x="260" y="99"/>
                        </a:lnTo>
                        <a:lnTo>
                          <a:pt x="269" y="93"/>
                        </a:lnTo>
                        <a:lnTo>
                          <a:pt x="277" y="87"/>
                        </a:lnTo>
                        <a:lnTo>
                          <a:pt x="288" y="81"/>
                        </a:lnTo>
                        <a:lnTo>
                          <a:pt x="296" y="76"/>
                        </a:lnTo>
                        <a:lnTo>
                          <a:pt x="304" y="70"/>
                        </a:lnTo>
                        <a:lnTo>
                          <a:pt x="311" y="62"/>
                        </a:lnTo>
                        <a:lnTo>
                          <a:pt x="319" y="57"/>
                        </a:lnTo>
                        <a:lnTo>
                          <a:pt x="332" y="42"/>
                        </a:lnTo>
                        <a:lnTo>
                          <a:pt x="342" y="28"/>
                        </a:lnTo>
                        <a:lnTo>
                          <a:pt x="361" y="0"/>
                        </a:lnTo>
                        <a:lnTo>
                          <a:pt x="336" y="17"/>
                        </a:lnTo>
                        <a:lnTo>
                          <a:pt x="313" y="36"/>
                        </a:lnTo>
                        <a:lnTo>
                          <a:pt x="288" y="53"/>
                        </a:lnTo>
                        <a:lnTo>
                          <a:pt x="264" y="72"/>
                        </a:lnTo>
                        <a:lnTo>
                          <a:pt x="237" y="89"/>
                        </a:lnTo>
                        <a:lnTo>
                          <a:pt x="212" y="110"/>
                        </a:lnTo>
                        <a:lnTo>
                          <a:pt x="186" y="129"/>
                        </a:lnTo>
                        <a:lnTo>
                          <a:pt x="161" y="148"/>
                        </a:lnTo>
                        <a:lnTo>
                          <a:pt x="136" y="167"/>
                        </a:lnTo>
                        <a:lnTo>
                          <a:pt x="114" y="188"/>
                        </a:lnTo>
                        <a:lnTo>
                          <a:pt x="91" y="211"/>
                        </a:lnTo>
                        <a:lnTo>
                          <a:pt x="68" y="234"/>
                        </a:lnTo>
                        <a:lnTo>
                          <a:pt x="47" y="256"/>
                        </a:lnTo>
                        <a:lnTo>
                          <a:pt x="30" y="281"/>
                        </a:lnTo>
                        <a:lnTo>
                          <a:pt x="13" y="308"/>
                        </a:lnTo>
                        <a:lnTo>
                          <a:pt x="0" y="336"/>
                        </a:lnTo>
                        <a:lnTo>
                          <a:pt x="13" y="340"/>
                        </a:lnTo>
                        <a:lnTo>
                          <a:pt x="13" y="340"/>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126" name="Freeform 575"/>
                  <p:cNvSpPr>
                    <a:spLocks/>
                  </p:cNvSpPr>
                  <p:nvPr/>
                </p:nvSpPr>
                <p:spPr bwMode="auto">
                  <a:xfrm>
                    <a:off x="4715774" y="1134821"/>
                    <a:ext cx="92629" cy="101257"/>
                  </a:xfrm>
                  <a:custGeom>
                    <a:avLst/>
                    <a:gdLst>
                      <a:gd name="T0" fmla="*/ 48 w 409"/>
                      <a:gd name="T1" fmla="*/ 365 h 447"/>
                      <a:gd name="T2" fmla="*/ 69 w 409"/>
                      <a:gd name="T3" fmla="*/ 325 h 447"/>
                      <a:gd name="T4" fmla="*/ 89 w 409"/>
                      <a:gd name="T5" fmla="*/ 287 h 447"/>
                      <a:gd name="T6" fmla="*/ 110 w 409"/>
                      <a:gd name="T7" fmla="*/ 251 h 447"/>
                      <a:gd name="T8" fmla="*/ 133 w 409"/>
                      <a:gd name="T9" fmla="*/ 217 h 447"/>
                      <a:gd name="T10" fmla="*/ 156 w 409"/>
                      <a:gd name="T11" fmla="*/ 183 h 447"/>
                      <a:gd name="T12" fmla="*/ 183 w 409"/>
                      <a:gd name="T13" fmla="*/ 151 h 447"/>
                      <a:gd name="T14" fmla="*/ 213 w 409"/>
                      <a:gd name="T15" fmla="*/ 118 h 447"/>
                      <a:gd name="T16" fmla="*/ 245 w 409"/>
                      <a:gd name="T17" fmla="*/ 88 h 447"/>
                      <a:gd name="T18" fmla="*/ 270 w 409"/>
                      <a:gd name="T19" fmla="*/ 65 h 447"/>
                      <a:gd name="T20" fmla="*/ 285 w 409"/>
                      <a:gd name="T21" fmla="*/ 54 h 447"/>
                      <a:gd name="T22" fmla="*/ 302 w 409"/>
                      <a:gd name="T23" fmla="*/ 44 h 447"/>
                      <a:gd name="T24" fmla="*/ 318 w 409"/>
                      <a:gd name="T25" fmla="*/ 33 h 447"/>
                      <a:gd name="T26" fmla="*/ 335 w 409"/>
                      <a:gd name="T27" fmla="*/ 27 h 447"/>
                      <a:gd name="T28" fmla="*/ 352 w 409"/>
                      <a:gd name="T29" fmla="*/ 21 h 447"/>
                      <a:gd name="T30" fmla="*/ 371 w 409"/>
                      <a:gd name="T31" fmla="*/ 21 h 447"/>
                      <a:gd name="T32" fmla="*/ 388 w 409"/>
                      <a:gd name="T33" fmla="*/ 35 h 447"/>
                      <a:gd name="T34" fmla="*/ 395 w 409"/>
                      <a:gd name="T35" fmla="*/ 55 h 447"/>
                      <a:gd name="T36" fmla="*/ 386 w 409"/>
                      <a:gd name="T37" fmla="*/ 78 h 447"/>
                      <a:gd name="T38" fmla="*/ 369 w 409"/>
                      <a:gd name="T39" fmla="*/ 97 h 447"/>
                      <a:gd name="T40" fmla="*/ 348 w 409"/>
                      <a:gd name="T41" fmla="*/ 97 h 447"/>
                      <a:gd name="T42" fmla="*/ 333 w 409"/>
                      <a:gd name="T43" fmla="*/ 105 h 447"/>
                      <a:gd name="T44" fmla="*/ 323 w 409"/>
                      <a:gd name="T45" fmla="*/ 120 h 447"/>
                      <a:gd name="T46" fmla="*/ 306 w 409"/>
                      <a:gd name="T47" fmla="*/ 147 h 447"/>
                      <a:gd name="T48" fmla="*/ 329 w 409"/>
                      <a:gd name="T49" fmla="*/ 147 h 447"/>
                      <a:gd name="T50" fmla="*/ 335 w 409"/>
                      <a:gd name="T51" fmla="*/ 132 h 447"/>
                      <a:gd name="T52" fmla="*/ 340 w 409"/>
                      <a:gd name="T53" fmla="*/ 124 h 447"/>
                      <a:gd name="T54" fmla="*/ 350 w 409"/>
                      <a:gd name="T55" fmla="*/ 118 h 447"/>
                      <a:gd name="T56" fmla="*/ 359 w 409"/>
                      <a:gd name="T57" fmla="*/ 116 h 447"/>
                      <a:gd name="T58" fmla="*/ 378 w 409"/>
                      <a:gd name="T59" fmla="*/ 109 h 447"/>
                      <a:gd name="T60" fmla="*/ 399 w 409"/>
                      <a:gd name="T61" fmla="*/ 86 h 447"/>
                      <a:gd name="T62" fmla="*/ 409 w 409"/>
                      <a:gd name="T63" fmla="*/ 63 h 447"/>
                      <a:gd name="T64" fmla="*/ 409 w 409"/>
                      <a:gd name="T65" fmla="*/ 48 h 447"/>
                      <a:gd name="T66" fmla="*/ 403 w 409"/>
                      <a:gd name="T67" fmla="*/ 27 h 447"/>
                      <a:gd name="T68" fmla="*/ 384 w 409"/>
                      <a:gd name="T69" fmla="*/ 8 h 447"/>
                      <a:gd name="T70" fmla="*/ 357 w 409"/>
                      <a:gd name="T71" fmla="*/ 0 h 447"/>
                      <a:gd name="T72" fmla="*/ 335 w 409"/>
                      <a:gd name="T73" fmla="*/ 2 h 447"/>
                      <a:gd name="T74" fmla="*/ 318 w 409"/>
                      <a:gd name="T75" fmla="*/ 8 h 447"/>
                      <a:gd name="T76" fmla="*/ 295 w 409"/>
                      <a:gd name="T77" fmla="*/ 21 h 447"/>
                      <a:gd name="T78" fmla="*/ 268 w 409"/>
                      <a:gd name="T79" fmla="*/ 40 h 447"/>
                      <a:gd name="T80" fmla="*/ 242 w 409"/>
                      <a:gd name="T81" fmla="*/ 63 h 447"/>
                      <a:gd name="T82" fmla="*/ 211 w 409"/>
                      <a:gd name="T83" fmla="*/ 92 h 447"/>
                      <a:gd name="T84" fmla="*/ 175 w 409"/>
                      <a:gd name="T85" fmla="*/ 130 h 447"/>
                      <a:gd name="T86" fmla="*/ 141 w 409"/>
                      <a:gd name="T87" fmla="*/ 173 h 447"/>
                      <a:gd name="T88" fmla="*/ 108 w 409"/>
                      <a:gd name="T89" fmla="*/ 219 h 447"/>
                      <a:gd name="T90" fmla="*/ 80 w 409"/>
                      <a:gd name="T91" fmla="*/ 267 h 447"/>
                      <a:gd name="T92" fmla="*/ 55 w 409"/>
                      <a:gd name="T93" fmla="*/ 314 h 447"/>
                      <a:gd name="T94" fmla="*/ 31 w 409"/>
                      <a:gd name="T95" fmla="*/ 365 h 447"/>
                      <a:gd name="T96" fmla="*/ 8 w 409"/>
                      <a:gd name="T97" fmla="*/ 415 h 447"/>
                      <a:gd name="T98" fmla="*/ 8 w 409"/>
                      <a:gd name="T99" fmla="*/ 441 h 447"/>
                      <a:gd name="T100" fmla="*/ 17 w 409"/>
                      <a:gd name="T101"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9" h="447">
                        <a:moveTo>
                          <a:pt x="17" y="447"/>
                        </a:moveTo>
                        <a:lnTo>
                          <a:pt x="48" y="365"/>
                        </a:lnTo>
                        <a:lnTo>
                          <a:pt x="57" y="343"/>
                        </a:lnTo>
                        <a:lnTo>
                          <a:pt x="69" y="325"/>
                        </a:lnTo>
                        <a:lnTo>
                          <a:pt x="78" y="305"/>
                        </a:lnTo>
                        <a:lnTo>
                          <a:pt x="89" y="287"/>
                        </a:lnTo>
                        <a:lnTo>
                          <a:pt x="99" y="268"/>
                        </a:lnTo>
                        <a:lnTo>
                          <a:pt x="110" y="251"/>
                        </a:lnTo>
                        <a:lnTo>
                          <a:pt x="120" y="234"/>
                        </a:lnTo>
                        <a:lnTo>
                          <a:pt x="133" y="217"/>
                        </a:lnTo>
                        <a:lnTo>
                          <a:pt x="145" y="200"/>
                        </a:lnTo>
                        <a:lnTo>
                          <a:pt x="156" y="183"/>
                        </a:lnTo>
                        <a:lnTo>
                          <a:pt x="169" y="168"/>
                        </a:lnTo>
                        <a:lnTo>
                          <a:pt x="183" y="151"/>
                        </a:lnTo>
                        <a:lnTo>
                          <a:pt x="196" y="133"/>
                        </a:lnTo>
                        <a:lnTo>
                          <a:pt x="213" y="118"/>
                        </a:lnTo>
                        <a:lnTo>
                          <a:pt x="228" y="103"/>
                        </a:lnTo>
                        <a:lnTo>
                          <a:pt x="245" y="88"/>
                        </a:lnTo>
                        <a:lnTo>
                          <a:pt x="259" y="76"/>
                        </a:lnTo>
                        <a:lnTo>
                          <a:pt x="270" y="65"/>
                        </a:lnTo>
                        <a:lnTo>
                          <a:pt x="278" y="59"/>
                        </a:lnTo>
                        <a:lnTo>
                          <a:pt x="285" y="54"/>
                        </a:lnTo>
                        <a:lnTo>
                          <a:pt x="295" y="48"/>
                        </a:lnTo>
                        <a:lnTo>
                          <a:pt x="302" y="44"/>
                        </a:lnTo>
                        <a:lnTo>
                          <a:pt x="310" y="38"/>
                        </a:lnTo>
                        <a:lnTo>
                          <a:pt x="318" y="33"/>
                        </a:lnTo>
                        <a:lnTo>
                          <a:pt x="327" y="29"/>
                        </a:lnTo>
                        <a:lnTo>
                          <a:pt x="335" y="27"/>
                        </a:lnTo>
                        <a:lnTo>
                          <a:pt x="344" y="23"/>
                        </a:lnTo>
                        <a:lnTo>
                          <a:pt x="352" y="21"/>
                        </a:lnTo>
                        <a:lnTo>
                          <a:pt x="361" y="21"/>
                        </a:lnTo>
                        <a:lnTo>
                          <a:pt x="371" y="21"/>
                        </a:lnTo>
                        <a:lnTo>
                          <a:pt x="378" y="27"/>
                        </a:lnTo>
                        <a:lnTo>
                          <a:pt x="388" y="35"/>
                        </a:lnTo>
                        <a:lnTo>
                          <a:pt x="392" y="44"/>
                        </a:lnTo>
                        <a:lnTo>
                          <a:pt x="395" y="55"/>
                        </a:lnTo>
                        <a:lnTo>
                          <a:pt x="392" y="67"/>
                        </a:lnTo>
                        <a:lnTo>
                          <a:pt x="386" y="78"/>
                        </a:lnTo>
                        <a:lnTo>
                          <a:pt x="376" y="88"/>
                        </a:lnTo>
                        <a:lnTo>
                          <a:pt x="369" y="97"/>
                        </a:lnTo>
                        <a:lnTo>
                          <a:pt x="357" y="97"/>
                        </a:lnTo>
                        <a:lnTo>
                          <a:pt x="348" y="97"/>
                        </a:lnTo>
                        <a:lnTo>
                          <a:pt x="340" y="97"/>
                        </a:lnTo>
                        <a:lnTo>
                          <a:pt x="333" y="105"/>
                        </a:lnTo>
                        <a:lnTo>
                          <a:pt x="323" y="113"/>
                        </a:lnTo>
                        <a:lnTo>
                          <a:pt x="323" y="120"/>
                        </a:lnTo>
                        <a:lnTo>
                          <a:pt x="323" y="130"/>
                        </a:lnTo>
                        <a:lnTo>
                          <a:pt x="306" y="147"/>
                        </a:lnTo>
                        <a:lnTo>
                          <a:pt x="327" y="152"/>
                        </a:lnTo>
                        <a:lnTo>
                          <a:pt x="329" y="147"/>
                        </a:lnTo>
                        <a:lnTo>
                          <a:pt x="335" y="139"/>
                        </a:lnTo>
                        <a:lnTo>
                          <a:pt x="335" y="132"/>
                        </a:lnTo>
                        <a:lnTo>
                          <a:pt x="337" y="126"/>
                        </a:lnTo>
                        <a:lnTo>
                          <a:pt x="340" y="124"/>
                        </a:lnTo>
                        <a:lnTo>
                          <a:pt x="346" y="122"/>
                        </a:lnTo>
                        <a:lnTo>
                          <a:pt x="350" y="118"/>
                        </a:lnTo>
                        <a:lnTo>
                          <a:pt x="356" y="113"/>
                        </a:lnTo>
                        <a:lnTo>
                          <a:pt x="359" y="116"/>
                        </a:lnTo>
                        <a:lnTo>
                          <a:pt x="367" y="120"/>
                        </a:lnTo>
                        <a:lnTo>
                          <a:pt x="378" y="109"/>
                        </a:lnTo>
                        <a:lnTo>
                          <a:pt x="392" y="97"/>
                        </a:lnTo>
                        <a:lnTo>
                          <a:pt x="399" y="86"/>
                        </a:lnTo>
                        <a:lnTo>
                          <a:pt x="409" y="73"/>
                        </a:lnTo>
                        <a:lnTo>
                          <a:pt x="409" y="63"/>
                        </a:lnTo>
                        <a:lnTo>
                          <a:pt x="409" y="55"/>
                        </a:lnTo>
                        <a:lnTo>
                          <a:pt x="409" y="48"/>
                        </a:lnTo>
                        <a:lnTo>
                          <a:pt x="409" y="42"/>
                        </a:lnTo>
                        <a:lnTo>
                          <a:pt x="403" y="27"/>
                        </a:lnTo>
                        <a:lnTo>
                          <a:pt x="395" y="17"/>
                        </a:lnTo>
                        <a:lnTo>
                          <a:pt x="384" y="8"/>
                        </a:lnTo>
                        <a:lnTo>
                          <a:pt x="373" y="2"/>
                        </a:lnTo>
                        <a:lnTo>
                          <a:pt x="357" y="0"/>
                        </a:lnTo>
                        <a:lnTo>
                          <a:pt x="344" y="2"/>
                        </a:lnTo>
                        <a:lnTo>
                          <a:pt x="335" y="2"/>
                        </a:lnTo>
                        <a:lnTo>
                          <a:pt x="325" y="6"/>
                        </a:lnTo>
                        <a:lnTo>
                          <a:pt x="318" y="8"/>
                        </a:lnTo>
                        <a:lnTo>
                          <a:pt x="310" y="12"/>
                        </a:lnTo>
                        <a:lnTo>
                          <a:pt x="295" y="21"/>
                        </a:lnTo>
                        <a:lnTo>
                          <a:pt x="281" y="31"/>
                        </a:lnTo>
                        <a:lnTo>
                          <a:pt x="268" y="40"/>
                        </a:lnTo>
                        <a:lnTo>
                          <a:pt x="255" y="52"/>
                        </a:lnTo>
                        <a:lnTo>
                          <a:pt x="242" y="63"/>
                        </a:lnTo>
                        <a:lnTo>
                          <a:pt x="230" y="74"/>
                        </a:lnTo>
                        <a:lnTo>
                          <a:pt x="211" y="92"/>
                        </a:lnTo>
                        <a:lnTo>
                          <a:pt x="192" y="109"/>
                        </a:lnTo>
                        <a:lnTo>
                          <a:pt x="175" y="130"/>
                        </a:lnTo>
                        <a:lnTo>
                          <a:pt x="160" y="151"/>
                        </a:lnTo>
                        <a:lnTo>
                          <a:pt x="141" y="173"/>
                        </a:lnTo>
                        <a:lnTo>
                          <a:pt x="124" y="196"/>
                        </a:lnTo>
                        <a:lnTo>
                          <a:pt x="108" y="219"/>
                        </a:lnTo>
                        <a:lnTo>
                          <a:pt x="95" y="244"/>
                        </a:lnTo>
                        <a:lnTo>
                          <a:pt x="80" y="267"/>
                        </a:lnTo>
                        <a:lnTo>
                          <a:pt x="67" y="289"/>
                        </a:lnTo>
                        <a:lnTo>
                          <a:pt x="55" y="314"/>
                        </a:lnTo>
                        <a:lnTo>
                          <a:pt x="44" y="341"/>
                        </a:lnTo>
                        <a:lnTo>
                          <a:pt x="31" y="365"/>
                        </a:lnTo>
                        <a:lnTo>
                          <a:pt x="19" y="390"/>
                        </a:lnTo>
                        <a:lnTo>
                          <a:pt x="8" y="415"/>
                        </a:lnTo>
                        <a:lnTo>
                          <a:pt x="0" y="440"/>
                        </a:lnTo>
                        <a:lnTo>
                          <a:pt x="8" y="441"/>
                        </a:lnTo>
                        <a:lnTo>
                          <a:pt x="15" y="445"/>
                        </a:lnTo>
                        <a:lnTo>
                          <a:pt x="17" y="447"/>
                        </a:lnTo>
                        <a:lnTo>
                          <a:pt x="17" y="447"/>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grpSp>
            <p:grpSp>
              <p:nvGrpSpPr>
                <p:cNvPr id="81" name="Group 80"/>
                <p:cNvGrpSpPr/>
                <p:nvPr/>
              </p:nvGrpSpPr>
              <p:grpSpPr>
                <a:xfrm rot="21186483" flipH="1">
                  <a:off x="1777522" y="4114800"/>
                  <a:ext cx="461813" cy="601103"/>
                  <a:chOff x="4864707" y="1134821"/>
                  <a:chExt cx="183443" cy="237932"/>
                </a:xfrm>
              </p:grpSpPr>
              <p:sp>
                <p:nvSpPr>
                  <p:cNvPr id="83" name="Freeform 538"/>
                  <p:cNvSpPr>
                    <a:spLocks/>
                  </p:cNvSpPr>
                  <p:nvPr/>
                </p:nvSpPr>
                <p:spPr bwMode="auto">
                  <a:xfrm>
                    <a:off x="4897854" y="1195212"/>
                    <a:ext cx="4994" cy="5449"/>
                  </a:xfrm>
                  <a:custGeom>
                    <a:avLst/>
                    <a:gdLst>
                      <a:gd name="T0" fmla="*/ 0 w 23"/>
                      <a:gd name="T1" fmla="*/ 24 h 24"/>
                      <a:gd name="T2" fmla="*/ 4 w 23"/>
                      <a:gd name="T3" fmla="*/ 0 h 24"/>
                      <a:gd name="T4" fmla="*/ 23 w 23"/>
                      <a:gd name="T5" fmla="*/ 13 h 24"/>
                      <a:gd name="T6" fmla="*/ 0 w 23"/>
                      <a:gd name="T7" fmla="*/ 24 h 24"/>
                      <a:gd name="T8" fmla="*/ 0 w 23"/>
                      <a:gd name="T9" fmla="*/ 24 h 24"/>
                    </a:gdLst>
                    <a:ahLst/>
                    <a:cxnLst>
                      <a:cxn ang="0">
                        <a:pos x="T0" y="T1"/>
                      </a:cxn>
                      <a:cxn ang="0">
                        <a:pos x="T2" y="T3"/>
                      </a:cxn>
                      <a:cxn ang="0">
                        <a:pos x="T4" y="T5"/>
                      </a:cxn>
                      <a:cxn ang="0">
                        <a:pos x="T6" y="T7"/>
                      </a:cxn>
                      <a:cxn ang="0">
                        <a:pos x="T8" y="T9"/>
                      </a:cxn>
                    </a:cxnLst>
                    <a:rect l="0" t="0" r="r" b="b"/>
                    <a:pathLst>
                      <a:path w="23" h="24">
                        <a:moveTo>
                          <a:pt x="0" y="24"/>
                        </a:moveTo>
                        <a:lnTo>
                          <a:pt x="4" y="0"/>
                        </a:lnTo>
                        <a:lnTo>
                          <a:pt x="23" y="13"/>
                        </a:lnTo>
                        <a:lnTo>
                          <a:pt x="0" y="24"/>
                        </a:lnTo>
                        <a:lnTo>
                          <a:pt x="0" y="24"/>
                        </a:lnTo>
                        <a:close/>
                      </a:path>
                    </a:pathLst>
                  </a:custGeom>
                  <a:solidFill>
                    <a:schemeClr val="bg1"/>
                  </a:solidFill>
                  <a:ln w="3175">
                    <a:noFill/>
                    <a:round/>
                    <a:headEnd/>
                    <a:tailEnd/>
                  </a:ln>
                  <a:extLst/>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84" name="Freeform 567"/>
                  <p:cNvSpPr>
                    <a:spLocks/>
                  </p:cNvSpPr>
                  <p:nvPr/>
                </p:nvSpPr>
                <p:spPr bwMode="auto">
                  <a:xfrm>
                    <a:off x="4870156" y="1138000"/>
                    <a:ext cx="174361" cy="234753"/>
                  </a:xfrm>
                  <a:custGeom>
                    <a:avLst/>
                    <a:gdLst>
                      <a:gd name="T0" fmla="*/ 229 w 767"/>
                      <a:gd name="T1" fmla="*/ 58 h 1034"/>
                      <a:gd name="T2" fmla="*/ 252 w 767"/>
                      <a:gd name="T3" fmla="*/ 93 h 1034"/>
                      <a:gd name="T4" fmla="*/ 271 w 767"/>
                      <a:gd name="T5" fmla="*/ 85 h 1034"/>
                      <a:gd name="T6" fmla="*/ 290 w 767"/>
                      <a:gd name="T7" fmla="*/ 104 h 1034"/>
                      <a:gd name="T8" fmla="*/ 302 w 767"/>
                      <a:gd name="T9" fmla="*/ 131 h 1034"/>
                      <a:gd name="T10" fmla="*/ 239 w 767"/>
                      <a:gd name="T11" fmla="*/ 186 h 1034"/>
                      <a:gd name="T12" fmla="*/ 133 w 767"/>
                      <a:gd name="T13" fmla="*/ 218 h 1034"/>
                      <a:gd name="T14" fmla="*/ 39 w 767"/>
                      <a:gd name="T15" fmla="*/ 231 h 1034"/>
                      <a:gd name="T16" fmla="*/ 0 w 767"/>
                      <a:gd name="T17" fmla="*/ 252 h 1034"/>
                      <a:gd name="T18" fmla="*/ 62 w 767"/>
                      <a:gd name="T19" fmla="*/ 268 h 1034"/>
                      <a:gd name="T20" fmla="*/ 161 w 767"/>
                      <a:gd name="T21" fmla="*/ 279 h 1034"/>
                      <a:gd name="T22" fmla="*/ 262 w 767"/>
                      <a:gd name="T23" fmla="*/ 266 h 1034"/>
                      <a:gd name="T24" fmla="*/ 361 w 767"/>
                      <a:gd name="T25" fmla="*/ 231 h 1034"/>
                      <a:gd name="T26" fmla="*/ 427 w 767"/>
                      <a:gd name="T27" fmla="*/ 372 h 1034"/>
                      <a:gd name="T28" fmla="*/ 286 w 767"/>
                      <a:gd name="T29" fmla="*/ 334 h 1034"/>
                      <a:gd name="T30" fmla="*/ 214 w 767"/>
                      <a:gd name="T31" fmla="*/ 344 h 1034"/>
                      <a:gd name="T32" fmla="*/ 207 w 767"/>
                      <a:gd name="T33" fmla="*/ 380 h 1034"/>
                      <a:gd name="T34" fmla="*/ 254 w 767"/>
                      <a:gd name="T35" fmla="*/ 509 h 1034"/>
                      <a:gd name="T36" fmla="*/ 374 w 767"/>
                      <a:gd name="T37" fmla="*/ 720 h 1034"/>
                      <a:gd name="T38" fmla="*/ 423 w 767"/>
                      <a:gd name="T39" fmla="*/ 773 h 1034"/>
                      <a:gd name="T40" fmla="*/ 389 w 767"/>
                      <a:gd name="T41" fmla="*/ 591 h 1034"/>
                      <a:gd name="T42" fmla="*/ 336 w 767"/>
                      <a:gd name="T43" fmla="*/ 481 h 1034"/>
                      <a:gd name="T44" fmla="*/ 505 w 767"/>
                      <a:gd name="T45" fmla="*/ 557 h 1034"/>
                      <a:gd name="T46" fmla="*/ 543 w 767"/>
                      <a:gd name="T47" fmla="*/ 655 h 1034"/>
                      <a:gd name="T48" fmla="*/ 594 w 767"/>
                      <a:gd name="T49" fmla="*/ 726 h 1034"/>
                      <a:gd name="T50" fmla="*/ 668 w 767"/>
                      <a:gd name="T51" fmla="*/ 846 h 1034"/>
                      <a:gd name="T52" fmla="*/ 729 w 767"/>
                      <a:gd name="T53" fmla="*/ 975 h 1034"/>
                      <a:gd name="T54" fmla="*/ 752 w 767"/>
                      <a:gd name="T55" fmla="*/ 1034 h 1034"/>
                      <a:gd name="T56" fmla="*/ 762 w 767"/>
                      <a:gd name="T57" fmla="*/ 1013 h 1034"/>
                      <a:gd name="T58" fmla="*/ 767 w 767"/>
                      <a:gd name="T59" fmla="*/ 903 h 1034"/>
                      <a:gd name="T60" fmla="*/ 744 w 767"/>
                      <a:gd name="T61" fmla="*/ 792 h 1034"/>
                      <a:gd name="T62" fmla="*/ 686 w 767"/>
                      <a:gd name="T63" fmla="*/ 686 h 1034"/>
                      <a:gd name="T64" fmla="*/ 665 w 767"/>
                      <a:gd name="T65" fmla="*/ 655 h 1034"/>
                      <a:gd name="T66" fmla="*/ 617 w 767"/>
                      <a:gd name="T67" fmla="*/ 437 h 1034"/>
                      <a:gd name="T68" fmla="*/ 564 w 767"/>
                      <a:gd name="T69" fmla="*/ 309 h 1034"/>
                      <a:gd name="T70" fmla="*/ 762 w 767"/>
                      <a:gd name="T71" fmla="*/ 399 h 1034"/>
                      <a:gd name="T72" fmla="*/ 695 w 767"/>
                      <a:gd name="T73" fmla="*/ 321 h 1034"/>
                      <a:gd name="T74" fmla="*/ 598 w 767"/>
                      <a:gd name="T75" fmla="*/ 231 h 1034"/>
                      <a:gd name="T76" fmla="*/ 440 w 767"/>
                      <a:gd name="T77" fmla="*/ 131 h 1034"/>
                      <a:gd name="T78" fmla="*/ 340 w 767"/>
                      <a:gd name="T79" fmla="*/ 26 h 1034"/>
                      <a:gd name="T80" fmla="*/ 281 w 767"/>
                      <a:gd name="T81" fmla="*/ 0 h 1034"/>
                      <a:gd name="T82" fmla="*/ 237 w 767"/>
                      <a:gd name="T83" fmla="*/ 3 h 1034"/>
                      <a:gd name="T84" fmla="*/ 224 w 767"/>
                      <a:gd name="T85" fmla="*/ 26 h 1034"/>
                      <a:gd name="T86" fmla="*/ 229 w 767"/>
                      <a:gd name="T87" fmla="*/ 58 h 1034"/>
                      <a:gd name="T88" fmla="*/ 229 w 767"/>
                      <a:gd name="T89" fmla="*/ 58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7" h="1034">
                        <a:moveTo>
                          <a:pt x="229" y="58"/>
                        </a:moveTo>
                        <a:lnTo>
                          <a:pt x="252" y="93"/>
                        </a:lnTo>
                        <a:lnTo>
                          <a:pt x="271" y="85"/>
                        </a:lnTo>
                        <a:lnTo>
                          <a:pt x="290" y="104"/>
                        </a:lnTo>
                        <a:lnTo>
                          <a:pt x="302" y="131"/>
                        </a:lnTo>
                        <a:lnTo>
                          <a:pt x="239" y="186"/>
                        </a:lnTo>
                        <a:lnTo>
                          <a:pt x="133" y="218"/>
                        </a:lnTo>
                        <a:lnTo>
                          <a:pt x="39" y="231"/>
                        </a:lnTo>
                        <a:lnTo>
                          <a:pt x="0" y="252"/>
                        </a:lnTo>
                        <a:lnTo>
                          <a:pt x="62" y="268"/>
                        </a:lnTo>
                        <a:lnTo>
                          <a:pt x="161" y="279"/>
                        </a:lnTo>
                        <a:lnTo>
                          <a:pt x="262" y="266"/>
                        </a:lnTo>
                        <a:lnTo>
                          <a:pt x="361" y="231"/>
                        </a:lnTo>
                        <a:lnTo>
                          <a:pt x="427" y="372"/>
                        </a:lnTo>
                        <a:lnTo>
                          <a:pt x="286" y="334"/>
                        </a:lnTo>
                        <a:lnTo>
                          <a:pt x="214" y="344"/>
                        </a:lnTo>
                        <a:lnTo>
                          <a:pt x="207" y="380"/>
                        </a:lnTo>
                        <a:lnTo>
                          <a:pt x="254" y="509"/>
                        </a:lnTo>
                        <a:lnTo>
                          <a:pt x="374" y="720"/>
                        </a:lnTo>
                        <a:lnTo>
                          <a:pt x="423" y="773"/>
                        </a:lnTo>
                        <a:lnTo>
                          <a:pt x="389" y="591"/>
                        </a:lnTo>
                        <a:lnTo>
                          <a:pt x="336" y="481"/>
                        </a:lnTo>
                        <a:lnTo>
                          <a:pt x="505" y="557"/>
                        </a:lnTo>
                        <a:lnTo>
                          <a:pt x="543" y="655"/>
                        </a:lnTo>
                        <a:lnTo>
                          <a:pt x="594" y="726"/>
                        </a:lnTo>
                        <a:lnTo>
                          <a:pt x="668" y="846"/>
                        </a:lnTo>
                        <a:lnTo>
                          <a:pt x="729" y="975"/>
                        </a:lnTo>
                        <a:lnTo>
                          <a:pt x="752" y="1034"/>
                        </a:lnTo>
                        <a:lnTo>
                          <a:pt x="762" y="1013"/>
                        </a:lnTo>
                        <a:lnTo>
                          <a:pt x="767" y="903"/>
                        </a:lnTo>
                        <a:lnTo>
                          <a:pt x="744" y="792"/>
                        </a:lnTo>
                        <a:lnTo>
                          <a:pt x="686" y="686"/>
                        </a:lnTo>
                        <a:lnTo>
                          <a:pt x="665" y="655"/>
                        </a:lnTo>
                        <a:lnTo>
                          <a:pt x="617" y="437"/>
                        </a:lnTo>
                        <a:lnTo>
                          <a:pt x="564" y="309"/>
                        </a:lnTo>
                        <a:lnTo>
                          <a:pt x="762" y="399"/>
                        </a:lnTo>
                        <a:lnTo>
                          <a:pt x="695" y="321"/>
                        </a:lnTo>
                        <a:lnTo>
                          <a:pt x="598" y="231"/>
                        </a:lnTo>
                        <a:lnTo>
                          <a:pt x="440" y="131"/>
                        </a:lnTo>
                        <a:lnTo>
                          <a:pt x="340" y="26"/>
                        </a:lnTo>
                        <a:lnTo>
                          <a:pt x="281" y="0"/>
                        </a:lnTo>
                        <a:lnTo>
                          <a:pt x="237" y="3"/>
                        </a:lnTo>
                        <a:lnTo>
                          <a:pt x="224" y="26"/>
                        </a:lnTo>
                        <a:lnTo>
                          <a:pt x="229" y="58"/>
                        </a:lnTo>
                        <a:lnTo>
                          <a:pt x="229" y="58"/>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85" name="Freeform 568"/>
                  <p:cNvSpPr>
                    <a:spLocks/>
                  </p:cNvSpPr>
                  <p:nvPr/>
                </p:nvSpPr>
                <p:spPr bwMode="auto">
                  <a:xfrm>
                    <a:off x="4864707" y="1162973"/>
                    <a:ext cx="93992" cy="39050"/>
                  </a:xfrm>
                  <a:custGeom>
                    <a:avLst/>
                    <a:gdLst>
                      <a:gd name="T0" fmla="*/ 11 w 414"/>
                      <a:gd name="T1" fmla="*/ 133 h 171"/>
                      <a:gd name="T2" fmla="*/ 34 w 414"/>
                      <a:gd name="T3" fmla="*/ 123 h 171"/>
                      <a:gd name="T4" fmla="*/ 59 w 414"/>
                      <a:gd name="T5" fmla="*/ 118 h 171"/>
                      <a:gd name="T6" fmla="*/ 82 w 414"/>
                      <a:gd name="T7" fmla="*/ 112 h 171"/>
                      <a:gd name="T8" fmla="*/ 108 w 414"/>
                      <a:gd name="T9" fmla="*/ 106 h 171"/>
                      <a:gd name="T10" fmla="*/ 135 w 414"/>
                      <a:gd name="T11" fmla="*/ 101 h 171"/>
                      <a:gd name="T12" fmla="*/ 161 w 414"/>
                      <a:gd name="T13" fmla="*/ 97 h 171"/>
                      <a:gd name="T14" fmla="*/ 186 w 414"/>
                      <a:gd name="T15" fmla="*/ 93 h 171"/>
                      <a:gd name="T16" fmla="*/ 213 w 414"/>
                      <a:gd name="T17" fmla="*/ 87 h 171"/>
                      <a:gd name="T18" fmla="*/ 239 w 414"/>
                      <a:gd name="T19" fmla="*/ 76 h 171"/>
                      <a:gd name="T20" fmla="*/ 262 w 414"/>
                      <a:gd name="T21" fmla="*/ 64 h 171"/>
                      <a:gd name="T22" fmla="*/ 285 w 414"/>
                      <a:gd name="T23" fmla="*/ 47 h 171"/>
                      <a:gd name="T24" fmla="*/ 319 w 414"/>
                      <a:gd name="T25" fmla="*/ 23 h 171"/>
                      <a:gd name="T26" fmla="*/ 325 w 414"/>
                      <a:gd name="T27" fmla="*/ 17 h 171"/>
                      <a:gd name="T28" fmla="*/ 340 w 414"/>
                      <a:gd name="T29" fmla="*/ 9 h 171"/>
                      <a:gd name="T30" fmla="*/ 355 w 414"/>
                      <a:gd name="T31" fmla="*/ 4 h 171"/>
                      <a:gd name="T32" fmla="*/ 368 w 414"/>
                      <a:gd name="T33" fmla="*/ 2 h 171"/>
                      <a:gd name="T34" fmla="*/ 376 w 414"/>
                      <a:gd name="T35" fmla="*/ 11 h 171"/>
                      <a:gd name="T36" fmla="*/ 372 w 414"/>
                      <a:gd name="T37" fmla="*/ 25 h 171"/>
                      <a:gd name="T38" fmla="*/ 296 w 414"/>
                      <a:gd name="T39" fmla="*/ 66 h 171"/>
                      <a:gd name="T40" fmla="*/ 266 w 414"/>
                      <a:gd name="T41" fmla="*/ 85 h 171"/>
                      <a:gd name="T42" fmla="*/ 234 w 414"/>
                      <a:gd name="T43" fmla="*/ 99 h 171"/>
                      <a:gd name="T44" fmla="*/ 201 w 414"/>
                      <a:gd name="T45" fmla="*/ 106 h 171"/>
                      <a:gd name="T46" fmla="*/ 167 w 414"/>
                      <a:gd name="T47" fmla="*/ 112 h 171"/>
                      <a:gd name="T48" fmla="*/ 133 w 414"/>
                      <a:gd name="T49" fmla="*/ 118 h 171"/>
                      <a:gd name="T50" fmla="*/ 97 w 414"/>
                      <a:gd name="T51" fmla="*/ 123 h 171"/>
                      <a:gd name="T52" fmla="*/ 61 w 414"/>
                      <a:gd name="T53" fmla="*/ 131 h 171"/>
                      <a:gd name="T54" fmla="*/ 64 w 414"/>
                      <a:gd name="T55" fmla="*/ 142 h 171"/>
                      <a:gd name="T56" fmla="*/ 110 w 414"/>
                      <a:gd name="T57" fmla="*/ 152 h 171"/>
                      <a:gd name="T58" fmla="*/ 158 w 414"/>
                      <a:gd name="T59" fmla="*/ 156 h 171"/>
                      <a:gd name="T60" fmla="*/ 205 w 414"/>
                      <a:gd name="T61" fmla="*/ 156 h 171"/>
                      <a:gd name="T62" fmla="*/ 251 w 414"/>
                      <a:gd name="T63" fmla="*/ 152 h 171"/>
                      <a:gd name="T64" fmla="*/ 294 w 414"/>
                      <a:gd name="T65" fmla="*/ 141 h 171"/>
                      <a:gd name="T66" fmla="*/ 332 w 414"/>
                      <a:gd name="T67" fmla="*/ 127 h 171"/>
                      <a:gd name="T68" fmla="*/ 367 w 414"/>
                      <a:gd name="T69" fmla="*/ 110 h 171"/>
                      <a:gd name="T70" fmla="*/ 391 w 414"/>
                      <a:gd name="T71" fmla="*/ 95 h 171"/>
                      <a:gd name="T72" fmla="*/ 408 w 414"/>
                      <a:gd name="T73" fmla="*/ 93 h 171"/>
                      <a:gd name="T74" fmla="*/ 414 w 414"/>
                      <a:gd name="T75" fmla="*/ 101 h 171"/>
                      <a:gd name="T76" fmla="*/ 410 w 414"/>
                      <a:gd name="T77" fmla="*/ 116 h 171"/>
                      <a:gd name="T78" fmla="*/ 397 w 414"/>
                      <a:gd name="T79" fmla="*/ 125 h 171"/>
                      <a:gd name="T80" fmla="*/ 372 w 414"/>
                      <a:gd name="T81" fmla="*/ 135 h 171"/>
                      <a:gd name="T82" fmla="*/ 346 w 414"/>
                      <a:gd name="T83" fmla="*/ 146 h 171"/>
                      <a:gd name="T84" fmla="*/ 315 w 414"/>
                      <a:gd name="T85" fmla="*/ 154 h 171"/>
                      <a:gd name="T86" fmla="*/ 285 w 414"/>
                      <a:gd name="T87" fmla="*/ 161 h 171"/>
                      <a:gd name="T88" fmla="*/ 262 w 414"/>
                      <a:gd name="T89" fmla="*/ 167 h 171"/>
                      <a:gd name="T90" fmla="*/ 243 w 414"/>
                      <a:gd name="T91" fmla="*/ 171 h 171"/>
                      <a:gd name="T92" fmla="*/ 232 w 414"/>
                      <a:gd name="T93" fmla="*/ 171 h 171"/>
                      <a:gd name="T94" fmla="*/ 207 w 414"/>
                      <a:gd name="T95" fmla="*/ 171 h 171"/>
                      <a:gd name="T96" fmla="*/ 173 w 414"/>
                      <a:gd name="T97" fmla="*/ 171 h 171"/>
                      <a:gd name="T98" fmla="*/ 133 w 414"/>
                      <a:gd name="T99" fmla="*/ 169 h 171"/>
                      <a:gd name="T100" fmla="*/ 91 w 414"/>
                      <a:gd name="T101" fmla="*/ 165 h 171"/>
                      <a:gd name="T102" fmla="*/ 53 w 414"/>
                      <a:gd name="T103" fmla="*/ 160 h 171"/>
                      <a:gd name="T104" fmla="*/ 21 w 414"/>
                      <a:gd name="T105" fmla="*/ 152 h 171"/>
                      <a:gd name="T106" fmla="*/ 4 w 414"/>
                      <a:gd name="T107" fmla="*/ 142 h 171"/>
                      <a:gd name="T108" fmla="*/ 0 w 414"/>
                      <a:gd name="T109" fmla="*/ 13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4" h="171">
                        <a:moveTo>
                          <a:pt x="0" y="139"/>
                        </a:moveTo>
                        <a:lnTo>
                          <a:pt x="11" y="133"/>
                        </a:lnTo>
                        <a:lnTo>
                          <a:pt x="23" y="129"/>
                        </a:lnTo>
                        <a:lnTo>
                          <a:pt x="34" y="123"/>
                        </a:lnTo>
                        <a:lnTo>
                          <a:pt x="45" y="121"/>
                        </a:lnTo>
                        <a:lnTo>
                          <a:pt x="59" y="118"/>
                        </a:lnTo>
                        <a:lnTo>
                          <a:pt x="70" y="114"/>
                        </a:lnTo>
                        <a:lnTo>
                          <a:pt x="82" y="112"/>
                        </a:lnTo>
                        <a:lnTo>
                          <a:pt x="95" y="110"/>
                        </a:lnTo>
                        <a:lnTo>
                          <a:pt x="108" y="106"/>
                        </a:lnTo>
                        <a:lnTo>
                          <a:pt x="121" y="104"/>
                        </a:lnTo>
                        <a:lnTo>
                          <a:pt x="135" y="101"/>
                        </a:lnTo>
                        <a:lnTo>
                          <a:pt x="148" y="101"/>
                        </a:lnTo>
                        <a:lnTo>
                          <a:pt x="161" y="97"/>
                        </a:lnTo>
                        <a:lnTo>
                          <a:pt x="175" y="95"/>
                        </a:lnTo>
                        <a:lnTo>
                          <a:pt x="186" y="93"/>
                        </a:lnTo>
                        <a:lnTo>
                          <a:pt x="201" y="91"/>
                        </a:lnTo>
                        <a:lnTo>
                          <a:pt x="213" y="87"/>
                        </a:lnTo>
                        <a:lnTo>
                          <a:pt x="226" y="82"/>
                        </a:lnTo>
                        <a:lnTo>
                          <a:pt x="239" y="76"/>
                        </a:lnTo>
                        <a:lnTo>
                          <a:pt x="251" y="72"/>
                        </a:lnTo>
                        <a:lnTo>
                          <a:pt x="262" y="64"/>
                        </a:lnTo>
                        <a:lnTo>
                          <a:pt x="273" y="59"/>
                        </a:lnTo>
                        <a:lnTo>
                          <a:pt x="285" y="47"/>
                        </a:lnTo>
                        <a:lnTo>
                          <a:pt x="296" y="40"/>
                        </a:lnTo>
                        <a:lnTo>
                          <a:pt x="319" y="23"/>
                        </a:lnTo>
                        <a:lnTo>
                          <a:pt x="319" y="19"/>
                        </a:lnTo>
                        <a:lnTo>
                          <a:pt x="325" y="17"/>
                        </a:lnTo>
                        <a:lnTo>
                          <a:pt x="332" y="11"/>
                        </a:lnTo>
                        <a:lnTo>
                          <a:pt x="340" y="9"/>
                        </a:lnTo>
                        <a:lnTo>
                          <a:pt x="348" y="6"/>
                        </a:lnTo>
                        <a:lnTo>
                          <a:pt x="355" y="4"/>
                        </a:lnTo>
                        <a:lnTo>
                          <a:pt x="363" y="0"/>
                        </a:lnTo>
                        <a:lnTo>
                          <a:pt x="368" y="2"/>
                        </a:lnTo>
                        <a:lnTo>
                          <a:pt x="372" y="6"/>
                        </a:lnTo>
                        <a:lnTo>
                          <a:pt x="376" y="11"/>
                        </a:lnTo>
                        <a:lnTo>
                          <a:pt x="376" y="19"/>
                        </a:lnTo>
                        <a:lnTo>
                          <a:pt x="372" y="25"/>
                        </a:lnTo>
                        <a:lnTo>
                          <a:pt x="315" y="55"/>
                        </a:lnTo>
                        <a:lnTo>
                          <a:pt x="296" y="66"/>
                        </a:lnTo>
                        <a:lnTo>
                          <a:pt x="281" y="78"/>
                        </a:lnTo>
                        <a:lnTo>
                          <a:pt x="266" y="85"/>
                        </a:lnTo>
                        <a:lnTo>
                          <a:pt x="251" y="93"/>
                        </a:lnTo>
                        <a:lnTo>
                          <a:pt x="234" y="99"/>
                        </a:lnTo>
                        <a:lnTo>
                          <a:pt x="216" y="104"/>
                        </a:lnTo>
                        <a:lnTo>
                          <a:pt x="201" y="106"/>
                        </a:lnTo>
                        <a:lnTo>
                          <a:pt x="186" y="112"/>
                        </a:lnTo>
                        <a:lnTo>
                          <a:pt x="167" y="112"/>
                        </a:lnTo>
                        <a:lnTo>
                          <a:pt x="150" y="116"/>
                        </a:lnTo>
                        <a:lnTo>
                          <a:pt x="133" y="118"/>
                        </a:lnTo>
                        <a:lnTo>
                          <a:pt x="116" y="120"/>
                        </a:lnTo>
                        <a:lnTo>
                          <a:pt x="97" y="123"/>
                        </a:lnTo>
                        <a:lnTo>
                          <a:pt x="80" y="127"/>
                        </a:lnTo>
                        <a:lnTo>
                          <a:pt x="61" y="131"/>
                        </a:lnTo>
                        <a:lnTo>
                          <a:pt x="44" y="139"/>
                        </a:lnTo>
                        <a:lnTo>
                          <a:pt x="64" y="142"/>
                        </a:lnTo>
                        <a:lnTo>
                          <a:pt x="87" y="148"/>
                        </a:lnTo>
                        <a:lnTo>
                          <a:pt x="110" y="152"/>
                        </a:lnTo>
                        <a:lnTo>
                          <a:pt x="135" y="156"/>
                        </a:lnTo>
                        <a:lnTo>
                          <a:pt x="158" y="156"/>
                        </a:lnTo>
                        <a:lnTo>
                          <a:pt x="180" y="158"/>
                        </a:lnTo>
                        <a:lnTo>
                          <a:pt x="205" y="156"/>
                        </a:lnTo>
                        <a:lnTo>
                          <a:pt x="230" y="156"/>
                        </a:lnTo>
                        <a:lnTo>
                          <a:pt x="251" y="152"/>
                        </a:lnTo>
                        <a:lnTo>
                          <a:pt x="273" y="146"/>
                        </a:lnTo>
                        <a:lnTo>
                          <a:pt x="294" y="141"/>
                        </a:lnTo>
                        <a:lnTo>
                          <a:pt x="315" y="135"/>
                        </a:lnTo>
                        <a:lnTo>
                          <a:pt x="332" y="127"/>
                        </a:lnTo>
                        <a:lnTo>
                          <a:pt x="351" y="120"/>
                        </a:lnTo>
                        <a:lnTo>
                          <a:pt x="367" y="110"/>
                        </a:lnTo>
                        <a:lnTo>
                          <a:pt x="382" y="101"/>
                        </a:lnTo>
                        <a:lnTo>
                          <a:pt x="391" y="95"/>
                        </a:lnTo>
                        <a:lnTo>
                          <a:pt x="405" y="93"/>
                        </a:lnTo>
                        <a:lnTo>
                          <a:pt x="408" y="93"/>
                        </a:lnTo>
                        <a:lnTo>
                          <a:pt x="414" y="97"/>
                        </a:lnTo>
                        <a:lnTo>
                          <a:pt x="414" y="101"/>
                        </a:lnTo>
                        <a:lnTo>
                          <a:pt x="414" y="112"/>
                        </a:lnTo>
                        <a:lnTo>
                          <a:pt x="410" y="116"/>
                        </a:lnTo>
                        <a:lnTo>
                          <a:pt x="405" y="120"/>
                        </a:lnTo>
                        <a:lnTo>
                          <a:pt x="397" y="125"/>
                        </a:lnTo>
                        <a:lnTo>
                          <a:pt x="386" y="131"/>
                        </a:lnTo>
                        <a:lnTo>
                          <a:pt x="372" y="135"/>
                        </a:lnTo>
                        <a:lnTo>
                          <a:pt x="361" y="141"/>
                        </a:lnTo>
                        <a:lnTo>
                          <a:pt x="346" y="146"/>
                        </a:lnTo>
                        <a:lnTo>
                          <a:pt x="332" y="152"/>
                        </a:lnTo>
                        <a:lnTo>
                          <a:pt x="315" y="154"/>
                        </a:lnTo>
                        <a:lnTo>
                          <a:pt x="300" y="160"/>
                        </a:lnTo>
                        <a:lnTo>
                          <a:pt x="285" y="161"/>
                        </a:lnTo>
                        <a:lnTo>
                          <a:pt x="273" y="165"/>
                        </a:lnTo>
                        <a:lnTo>
                          <a:pt x="262" y="167"/>
                        </a:lnTo>
                        <a:lnTo>
                          <a:pt x="251" y="169"/>
                        </a:lnTo>
                        <a:lnTo>
                          <a:pt x="243" y="171"/>
                        </a:lnTo>
                        <a:lnTo>
                          <a:pt x="239" y="171"/>
                        </a:lnTo>
                        <a:lnTo>
                          <a:pt x="232" y="171"/>
                        </a:lnTo>
                        <a:lnTo>
                          <a:pt x="222" y="171"/>
                        </a:lnTo>
                        <a:lnTo>
                          <a:pt x="207" y="171"/>
                        </a:lnTo>
                        <a:lnTo>
                          <a:pt x="192" y="171"/>
                        </a:lnTo>
                        <a:lnTo>
                          <a:pt x="173" y="171"/>
                        </a:lnTo>
                        <a:lnTo>
                          <a:pt x="152" y="171"/>
                        </a:lnTo>
                        <a:lnTo>
                          <a:pt x="133" y="169"/>
                        </a:lnTo>
                        <a:lnTo>
                          <a:pt x="112" y="169"/>
                        </a:lnTo>
                        <a:lnTo>
                          <a:pt x="91" y="165"/>
                        </a:lnTo>
                        <a:lnTo>
                          <a:pt x="70" y="163"/>
                        </a:lnTo>
                        <a:lnTo>
                          <a:pt x="53" y="160"/>
                        </a:lnTo>
                        <a:lnTo>
                          <a:pt x="36" y="158"/>
                        </a:lnTo>
                        <a:lnTo>
                          <a:pt x="21" y="152"/>
                        </a:lnTo>
                        <a:lnTo>
                          <a:pt x="11" y="148"/>
                        </a:lnTo>
                        <a:lnTo>
                          <a:pt x="4" y="142"/>
                        </a:lnTo>
                        <a:lnTo>
                          <a:pt x="0" y="139"/>
                        </a:lnTo>
                        <a:lnTo>
                          <a:pt x="0" y="139"/>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86" name="Freeform 569"/>
                  <p:cNvSpPr>
                    <a:spLocks/>
                  </p:cNvSpPr>
                  <p:nvPr/>
                </p:nvSpPr>
                <p:spPr bwMode="auto">
                  <a:xfrm>
                    <a:off x="4918741" y="1134821"/>
                    <a:ext cx="93537" cy="101257"/>
                  </a:xfrm>
                  <a:custGeom>
                    <a:avLst/>
                    <a:gdLst>
                      <a:gd name="T0" fmla="*/ 363 w 413"/>
                      <a:gd name="T1" fmla="*/ 365 h 447"/>
                      <a:gd name="T2" fmla="*/ 342 w 413"/>
                      <a:gd name="T3" fmla="*/ 325 h 447"/>
                      <a:gd name="T4" fmla="*/ 322 w 413"/>
                      <a:gd name="T5" fmla="*/ 287 h 447"/>
                      <a:gd name="T6" fmla="*/ 299 w 413"/>
                      <a:gd name="T7" fmla="*/ 251 h 447"/>
                      <a:gd name="T8" fmla="*/ 278 w 413"/>
                      <a:gd name="T9" fmla="*/ 217 h 447"/>
                      <a:gd name="T10" fmla="*/ 253 w 413"/>
                      <a:gd name="T11" fmla="*/ 183 h 447"/>
                      <a:gd name="T12" fmla="*/ 226 w 413"/>
                      <a:gd name="T13" fmla="*/ 151 h 447"/>
                      <a:gd name="T14" fmla="*/ 198 w 413"/>
                      <a:gd name="T15" fmla="*/ 118 h 447"/>
                      <a:gd name="T16" fmla="*/ 166 w 413"/>
                      <a:gd name="T17" fmla="*/ 88 h 447"/>
                      <a:gd name="T18" fmla="*/ 137 w 413"/>
                      <a:gd name="T19" fmla="*/ 65 h 447"/>
                      <a:gd name="T20" fmla="*/ 107 w 413"/>
                      <a:gd name="T21" fmla="*/ 44 h 447"/>
                      <a:gd name="T22" fmla="*/ 90 w 413"/>
                      <a:gd name="T23" fmla="*/ 33 h 447"/>
                      <a:gd name="T24" fmla="*/ 74 w 413"/>
                      <a:gd name="T25" fmla="*/ 27 h 447"/>
                      <a:gd name="T26" fmla="*/ 57 w 413"/>
                      <a:gd name="T27" fmla="*/ 21 h 447"/>
                      <a:gd name="T28" fmla="*/ 42 w 413"/>
                      <a:gd name="T29" fmla="*/ 21 h 447"/>
                      <a:gd name="T30" fmla="*/ 25 w 413"/>
                      <a:gd name="T31" fmla="*/ 35 h 447"/>
                      <a:gd name="T32" fmla="*/ 17 w 413"/>
                      <a:gd name="T33" fmla="*/ 55 h 447"/>
                      <a:gd name="T34" fmla="*/ 25 w 413"/>
                      <a:gd name="T35" fmla="*/ 78 h 447"/>
                      <a:gd name="T36" fmla="*/ 42 w 413"/>
                      <a:gd name="T37" fmla="*/ 97 h 447"/>
                      <a:gd name="T38" fmla="*/ 63 w 413"/>
                      <a:gd name="T39" fmla="*/ 97 h 447"/>
                      <a:gd name="T40" fmla="*/ 78 w 413"/>
                      <a:gd name="T41" fmla="*/ 105 h 447"/>
                      <a:gd name="T42" fmla="*/ 88 w 413"/>
                      <a:gd name="T43" fmla="*/ 120 h 447"/>
                      <a:gd name="T44" fmla="*/ 107 w 413"/>
                      <a:gd name="T45" fmla="*/ 147 h 447"/>
                      <a:gd name="T46" fmla="*/ 80 w 413"/>
                      <a:gd name="T47" fmla="*/ 147 h 447"/>
                      <a:gd name="T48" fmla="*/ 74 w 413"/>
                      <a:gd name="T49" fmla="*/ 132 h 447"/>
                      <a:gd name="T50" fmla="*/ 67 w 413"/>
                      <a:gd name="T51" fmla="*/ 124 h 447"/>
                      <a:gd name="T52" fmla="*/ 59 w 413"/>
                      <a:gd name="T53" fmla="*/ 118 h 447"/>
                      <a:gd name="T54" fmla="*/ 50 w 413"/>
                      <a:gd name="T55" fmla="*/ 116 h 447"/>
                      <a:gd name="T56" fmla="*/ 31 w 413"/>
                      <a:gd name="T57" fmla="*/ 109 h 447"/>
                      <a:gd name="T58" fmla="*/ 10 w 413"/>
                      <a:gd name="T59" fmla="*/ 86 h 447"/>
                      <a:gd name="T60" fmla="*/ 0 w 413"/>
                      <a:gd name="T61" fmla="*/ 63 h 447"/>
                      <a:gd name="T62" fmla="*/ 0 w 413"/>
                      <a:gd name="T63" fmla="*/ 48 h 447"/>
                      <a:gd name="T64" fmla="*/ 8 w 413"/>
                      <a:gd name="T65" fmla="*/ 27 h 447"/>
                      <a:gd name="T66" fmla="*/ 25 w 413"/>
                      <a:gd name="T67" fmla="*/ 8 h 447"/>
                      <a:gd name="T68" fmla="*/ 42 w 413"/>
                      <a:gd name="T69" fmla="*/ 0 h 447"/>
                      <a:gd name="T70" fmla="*/ 59 w 413"/>
                      <a:gd name="T71" fmla="*/ 0 h 447"/>
                      <a:gd name="T72" fmla="*/ 76 w 413"/>
                      <a:gd name="T73" fmla="*/ 2 h 447"/>
                      <a:gd name="T74" fmla="*/ 92 w 413"/>
                      <a:gd name="T75" fmla="*/ 8 h 447"/>
                      <a:gd name="T76" fmla="*/ 114 w 413"/>
                      <a:gd name="T77" fmla="*/ 21 h 447"/>
                      <a:gd name="T78" fmla="*/ 143 w 413"/>
                      <a:gd name="T79" fmla="*/ 40 h 447"/>
                      <a:gd name="T80" fmla="*/ 168 w 413"/>
                      <a:gd name="T81" fmla="*/ 63 h 447"/>
                      <a:gd name="T82" fmla="*/ 198 w 413"/>
                      <a:gd name="T83" fmla="*/ 92 h 447"/>
                      <a:gd name="T84" fmla="*/ 234 w 413"/>
                      <a:gd name="T85" fmla="*/ 130 h 447"/>
                      <a:gd name="T86" fmla="*/ 268 w 413"/>
                      <a:gd name="T87" fmla="*/ 173 h 447"/>
                      <a:gd name="T88" fmla="*/ 299 w 413"/>
                      <a:gd name="T89" fmla="*/ 219 h 447"/>
                      <a:gd name="T90" fmla="*/ 329 w 413"/>
                      <a:gd name="T91" fmla="*/ 267 h 447"/>
                      <a:gd name="T92" fmla="*/ 356 w 413"/>
                      <a:gd name="T93" fmla="*/ 314 h 447"/>
                      <a:gd name="T94" fmla="*/ 380 w 413"/>
                      <a:gd name="T95" fmla="*/ 365 h 447"/>
                      <a:gd name="T96" fmla="*/ 401 w 413"/>
                      <a:gd name="T97" fmla="*/ 415 h 447"/>
                      <a:gd name="T98" fmla="*/ 405 w 413"/>
                      <a:gd name="T99" fmla="*/ 441 h 447"/>
                      <a:gd name="T100" fmla="*/ 394 w 413"/>
                      <a:gd name="T101"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3" h="447">
                        <a:moveTo>
                          <a:pt x="394" y="447"/>
                        </a:moveTo>
                        <a:lnTo>
                          <a:pt x="363" y="365"/>
                        </a:lnTo>
                        <a:lnTo>
                          <a:pt x="352" y="343"/>
                        </a:lnTo>
                        <a:lnTo>
                          <a:pt x="342" y="325"/>
                        </a:lnTo>
                        <a:lnTo>
                          <a:pt x="331" y="305"/>
                        </a:lnTo>
                        <a:lnTo>
                          <a:pt x="322" y="287"/>
                        </a:lnTo>
                        <a:lnTo>
                          <a:pt x="310" y="268"/>
                        </a:lnTo>
                        <a:lnTo>
                          <a:pt x="299" y="251"/>
                        </a:lnTo>
                        <a:lnTo>
                          <a:pt x="287" y="234"/>
                        </a:lnTo>
                        <a:lnTo>
                          <a:pt x="278" y="217"/>
                        </a:lnTo>
                        <a:lnTo>
                          <a:pt x="264" y="200"/>
                        </a:lnTo>
                        <a:lnTo>
                          <a:pt x="253" y="183"/>
                        </a:lnTo>
                        <a:lnTo>
                          <a:pt x="240" y="168"/>
                        </a:lnTo>
                        <a:lnTo>
                          <a:pt x="226" y="151"/>
                        </a:lnTo>
                        <a:lnTo>
                          <a:pt x="211" y="133"/>
                        </a:lnTo>
                        <a:lnTo>
                          <a:pt x="198" y="118"/>
                        </a:lnTo>
                        <a:lnTo>
                          <a:pt x="183" y="103"/>
                        </a:lnTo>
                        <a:lnTo>
                          <a:pt x="166" y="88"/>
                        </a:lnTo>
                        <a:lnTo>
                          <a:pt x="152" y="76"/>
                        </a:lnTo>
                        <a:lnTo>
                          <a:pt x="137" y="65"/>
                        </a:lnTo>
                        <a:lnTo>
                          <a:pt x="122" y="54"/>
                        </a:lnTo>
                        <a:lnTo>
                          <a:pt x="107" y="44"/>
                        </a:lnTo>
                        <a:lnTo>
                          <a:pt x="99" y="38"/>
                        </a:lnTo>
                        <a:lnTo>
                          <a:pt x="90" y="33"/>
                        </a:lnTo>
                        <a:lnTo>
                          <a:pt x="82" y="29"/>
                        </a:lnTo>
                        <a:lnTo>
                          <a:pt x="74" y="27"/>
                        </a:lnTo>
                        <a:lnTo>
                          <a:pt x="67" y="23"/>
                        </a:lnTo>
                        <a:lnTo>
                          <a:pt x="57" y="21"/>
                        </a:lnTo>
                        <a:lnTo>
                          <a:pt x="48" y="21"/>
                        </a:lnTo>
                        <a:lnTo>
                          <a:pt x="42" y="21"/>
                        </a:lnTo>
                        <a:lnTo>
                          <a:pt x="31" y="27"/>
                        </a:lnTo>
                        <a:lnTo>
                          <a:pt x="25" y="35"/>
                        </a:lnTo>
                        <a:lnTo>
                          <a:pt x="19" y="44"/>
                        </a:lnTo>
                        <a:lnTo>
                          <a:pt x="17" y="55"/>
                        </a:lnTo>
                        <a:lnTo>
                          <a:pt x="19" y="67"/>
                        </a:lnTo>
                        <a:lnTo>
                          <a:pt x="25" y="78"/>
                        </a:lnTo>
                        <a:lnTo>
                          <a:pt x="33" y="88"/>
                        </a:lnTo>
                        <a:lnTo>
                          <a:pt x="42" y="97"/>
                        </a:lnTo>
                        <a:lnTo>
                          <a:pt x="52" y="97"/>
                        </a:lnTo>
                        <a:lnTo>
                          <a:pt x="63" y="97"/>
                        </a:lnTo>
                        <a:lnTo>
                          <a:pt x="71" y="97"/>
                        </a:lnTo>
                        <a:lnTo>
                          <a:pt x="78" y="105"/>
                        </a:lnTo>
                        <a:lnTo>
                          <a:pt x="90" y="113"/>
                        </a:lnTo>
                        <a:lnTo>
                          <a:pt x="88" y="120"/>
                        </a:lnTo>
                        <a:lnTo>
                          <a:pt x="90" y="130"/>
                        </a:lnTo>
                        <a:lnTo>
                          <a:pt x="107" y="147"/>
                        </a:lnTo>
                        <a:lnTo>
                          <a:pt x="86" y="152"/>
                        </a:lnTo>
                        <a:lnTo>
                          <a:pt x="80" y="147"/>
                        </a:lnTo>
                        <a:lnTo>
                          <a:pt x="78" y="139"/>
                        </a:lnTo>
                        <a:lnTo>
                          <a:pt x="74" y="132"/>
                        </a:lnTo>
                        <a:lnTo>
                          <a:pt x="74" y="126"/>
                        </a:lnTo>
                        <a:lnTo>
                          <a:pt x="67" y="124"/>
                        </a:lnTo>
                        <a:lnTo>
                          <a:pt x="65" y="122"/>
                        </a:lnTo>
                        <a:lnTo>
                          <a:pt x="59" y="118"/>
                        </a:lnTo>
                        <a:lnTo>
                          <a:pt x="57" y="113"/>
                        </a:lnTo>
                        <a:lnTo>
                          <a:pt x="50" y="116"/>
                        </a:lnTo>
                        <a:lnTo>
                          <a:pt x="44" y="120"/>
                        </a:lnTo>
                        <a:lnTo>
                          <a:pt x="31" y="109"/>
                        </a:lnTo>
                        <a:lnTo>
                          <a:pt x="19" y="97"/>
                        </a:lnTo>
                        <a:lnTo>
                          <a:pt x="10" y="86"/>
                        </a:lnTo>
                        <a:lnTo>
                          <a:pt x="2" y="73"/>
                        </a:lnTo>
                        <a:lnTo>
                          <a:pt x="0" y="63"/>
                        </a:lnTo>
                        <a:lnTo>
                          <a:pt x="0" y="55"/>
                        </a:lnTo>
                        <a:lnTo>
                          <a:pt x="0" y="48"/>
                        </a:lnTo>
                        <a:lnTo>
                          <a:pt x="2" y="42"/>
                        </a:lnTo>
                        <a:lnTo>
                          <a:pt x="8" y="27"/>
                        </a:lnTo>
                        <a:lnTo>
                          <a:pt x="16" y="17"/>
                        </a:lnTo>
                        <a:lnTo>
                          <a:pt x="25" y="8"/>
                        </a:lnTo>
                        <a:lnTo>
                          <a:pt x="36" y="2"/>
                        </a:lnTo>
                        <a:lnTo>
                          <a:pt x="42" y="0"/>
                        </a:lnTo>
                        <a:lnTo>
                          <a:pt x="52" y="0"/>
                        </a:lnTo>
                        <a:lnTo>
                          <a:pt x="59" y="0"/>
                        </a:lnTo>
                        <a:lnTo>
                          <a:pt x="69" y="2"/>
                        </a:lnTo>
                        <a:lnTo>
                          <a:pt x="76" y="2"/>
                        </a:lnTo>
                        <a:lnTo>
                          <a:pt x="84" y="6"/>
                        </a:lnTo>
                        <a:lnTo>
                          <a:pt x="92" y="8"/>
                        </a:lnTo>
                        <a:lnTo>
                          <a:pt x="101" y="12"/>
                        </a:lnTo>
                        <a:lnTo>
                          <a:pt x="114" y="21"/>
                        </a:lnTo>
                        <a:lnTo>
                          <a:pt x="130" y="31"/>
                        </a:lnTo>
                        <a:lnTo>
                          <a:pt x="143" y="40"/>
                        </a:lnTo>
                        <a:lnTo>
                          <a:pt x="154" y="52"/>
                        </a:lnTo>
                        <a:lnTo>
                          <a:pt x="168" y="63"/>
                        </a:lnTo>
                        <a:lnTo>
                          <a:pt x="181" y="74"/>
                        </a:lnTo>
                        <a:lnTo>
                          <a:pt x="198" y="92"/>
                        </a:lnTo>
                        <a:lnTo>
                          <a:pt x="217" y="109"/>
                        </a:lnTo>
                        <a:lnTo>
                          <a:pt x="234" y="130"/>
                        </a:lnTo>
                        <a:lnTo>
                          <a:pt x="253" y="151"/>
                        </a:lnTo>
                        <a:lnTo>
                          <a:pt x="268" y="173"/>
                        </a:lnTo>
                        <a:lnTo>
                          <a:pt x="283" y="196"/>
                        </a:lnTo>
                        <a:lnTo>
                          <a:pt x="299" y="219"/>
                        </a:lnTo>
                        <a:lnTo>
                          <a:pt x="316" y="244"/>
                        </a:lnTo>
                        <a:lnTo>
                          <a:pt x="329" y="267"/>
                        </a:lnTo>
                        <a:lnTo>
                          <a:pt x="342" y="289"/>
                        </a:lnTo>
                        <a:lnTo>
                          <a:pt x="356" y="314"/>
                        </a:lnTo>
                        <a:lnTo>
                          <a:pt x="369" y="341"/>
                        </a:lnTo>
                        <a:lnTo>
                          <a:pt x="380" y="365"/>
                        </a:lnTo>
                        <a:lnTo>
                          <a:pt x="392" y="390"/>
                        </a:lnTo>
                        <a:lnTo>
                          <a:pt x="401" y="415"/>
                        </a:lnTo>
                        <a:lnTo>
                          <a:pt x="413" y="440"/>
                        </a:lnTo>
                        <a:lnTo>
                          <a:pt x="405" y="441"/>
                        </a:lnTo>
                        <a:lnTo>
                          <a:pt x="396" y="445"/>
                        </a:lnTo>
                        <a:lnTo>
                          <a:pt x="394" y="447"/>
                        </a:lnTo>
                        <a:lnTo>
                          <a:pt x="394" y="447"/>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87" name="Freeform 570"/>
                  <p:cNvSpPr>
                    <a:spLocks/>
                  </p:cNvSpPr>
                  <p:nvPr/>
                </p:nvSpPr>
                <p:spPr bwMode="auto">
                  <a:xfrm>
                    <a:off x="4966418" y="1159341"/>
                    <a:ext cx="81732" cy="77191"/>
                  </a:xfrm>
                  <a:custGeom>
                    <a:avLst/>
                    <a:gdLst>
                      <a:gd name="T0" fmla="*/ 337 w 359"/>
                      <a:gd name="T1" fmla="*/ 329 h 340"/>
                      <a:gd name="T2" fmla="*/ 314 w 359"/>
                      <a:gd name="T3" fmla="*/ 310 h 340"/>
                      <a:gd name="T4" fmla="*/ 285 w 359"/>
                      <a:gd name="T5" fmla="*/ 294 h 340"/>
                      <a:gd name="T6" fmla="*/ 255 w 359"/>
                      <a:gd name="T7" fmla="*/ 281 h 340"/>
                      <a:gd name="T8" fmla="*/ 225 w 359"/>
                      <a:gd name="T9" fmla="*/ 270 h 340"/>
                      <a:gd name="T10" fmla="*/ 196 w 359"/>
                      <a:gd name="T11" fmla="*/ 254 h 340"/>
                      <a:gd name="T12" fmla="*/ 171 w 359"/>
                      <a:gd name="T13" fmla="*/ 239 h 340"/>
                      <a:gd name="T14" fmla="*/ 149 w 359"/>
                      <a:gd name="T15" fmla="*/ 222 h 340"/>
                      <a:gd name="T16" fmla="*/ 135 w 359"/>
                      <a:gd name="T17" fmla="*/ 207 h 340"/>
                      <a:gd name="T18" fmla="*/ 143 w 359"/>
                      <a:gd name="T19" fmla="*/ 203 h 340"/>
                      <a:gd name="T20" fmla="*/ 164 w 359"/>
                      <a:gd name="T21" fmla="*/ 215 h 340"/>
                      <a:gd name="T22" fmla="*/ 188 w 359"/>
                      <a:gd name="T23" fmla="*/ 224 h 340"/>
                      <a:gd name="T24" fmla="*/ 211 w 359"/>
                      <a:gd name="T25" fmla="*/ 235 h 340"/>
                      <a:gd name="T26" fmla="*/ 236 w 359"/>
                      <a:gd name="T27" fmla="*/ 247 h 340"/>
                      <a:gd name="T28" fmla="*/ 259 w 359"/>
                      <a:gd name="T29" fmla="*/ 260 h 340"/>
                      <a:gd name="T30" fmla="*/ 282 w 359"/>
                      <a:gd name="T31" fmla="*/ 272 h 340"/>
                      <a:gd name="T32" fmla="*/ 304 w 359"/>
                      <a:gd name="T33" fmla="*/ 285 h 340"/>
                      <a:gd name="T34" fmla="*/ 314 w 359"/>
                      <a:gd name="T35" fmla="*/ 285 h 340"/>
                      <a:gd name="T36" fmla="*/ 301 w 359"/>
                      <a:gd name="T37" fmla="*/ 268 h 340"/>
                      <a:gd name="T38" fmla="*/ 280 w 359"/>
                      <a:gd name="T39" fmla="*/ 245 h 340"/>
                      <a:gd name="T40" fmla="*/ 251 w 359"/>
                      <a:gd name="T41" fmla="*/ 216 h 340"/>
                      <a:gd name="T42" fmla="*/ 223 w 359"/>
                      <a:gd name="T43" fmla="*/ 188 h 340"/>
                      <a:gd name="T44" fmla="*/ 192 w 359"/>
                      <a:gd name="T45" fmla="*/ 161 h 340"/>
                      <a:gd name="T46" fmla="*/ 164 w 359"/>
                      <a:gd name="T47" fmla="*/ 140 h 340"/>
                      <a:gd name="T48" fmla="*/ 147 w 359"/>
                      <a:gd name="T49" fmla="*/ 125 h 340"/>
                      <a:gd name="T50" fmla="*/ 131 w 359"/>
                      <a:gd name="T51" fmla="*/ 118 h 340"/>
                      <a:gd name="T52" fmla="*/ 114 w 359"/>
                      <a:gd name="T53" fmla="*/ 108 h 340"/>
                      <a:gd name="T54" fmla="*/ 95 w 359"/>
                      <a:gd name="T55" fmla="*/ 99 h 340"/>
                      <a:gd name="T56" fmla="*/ 78 w 359"/>
                      <a:gd name="T57" fmla="*/ 87 h 340"/>
                      <a:gd name="T58" fmla="*/ 61 w 359"/>
                      <a:gd name="T59" fmla="*/ 76 h 340"/>
                      <a:gd name="T60" fmla="*/ 44 w 359"/>
                      <a:gd name="T61" fmla="*/ 62 h 340"/>
                      <a:gd name="T62" fmla="*/ 25 w 359"/>
                      <a:gd name="T63" fmla="*/ 42 h 340"/>
                      <a:gd name="T64" fmla="*/ 0 w 359"/>
                      <a:gd name="T65" fmla="*/ 0 h 340"/>
                      <a:gd name="T66" fmla="*/ 44 w 359"/>
                      <a:gd name="T67" fmla="*/ 36 h 340"/>
                      <a:gd name="T68" fmla="*/ 93 w 359"/>
                      <a:gd name="T69" fmla="*/ 72 h 340"/>
                      <a:gd name="T70" fmla="*/ 145 w 359"/>
                      <a:gd name="T71" fmla="*/ 110 h 340"/>
                      <a:gd name="T72" fmla="*/ 196 w 359"/>
                      <a:gd name="T73" fmla="*/ 148 h 340"/>
                      <a:gd name="T74" fmla="*/ 244 w 359"/>
                      <a:gd name="T75" fmla="*/ 188 h 340"/>
                      <a:gd name="T76" fmla="*/ 289 w 359"/>
                      <a:gd name="T77" fmla="*/ 234 h 340"/>
                      <a:gd name="T78" fmla="*/ 327 w 359"/>
                      <a:gd name="T79" fmla="*/ 281 h 340"/>
                      <a:gd name="T80" fmla="*/ 359 w 359"/>
                      <a:gd name="T81" fmla="*/ 336 h 340"/>
                      <a:gd name="T82" fmla="*/ 348 w 359"/>
                      <a:gd name="T83"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9" h="340">
                        <a:moveTo>
                          <a:pt x="348" y="340"/>
                        </a:moveTo>
                        <a:lnTo>
                          <a:pt x="337" y="329"/>
                        </a:lnTo>
                        <a:lnTo>
                          <a:pt x="327" y="319"/>
                        </a:lnTo>
                        <a:lnTo>
                          <a:pt x="314" y="310"/>
                        </a:lnTo>
                        <a:lnTo>
                          <a:pt x="301" y="304"/>
                        </a:lnTo>
                        <a:lnTo>
                          <a:pt x="285" y="294"/>
                        </a:lnTo>
                        <a:lnTo>
                          <a:pt x="270" y="289"/>
                        </a:lnTo>
                        <a:lnTo>
                          <a:pt x="255" y="281"/>
                        </a:lnTo>
                        <a:lnTo>
                          <a:pt x="240" y="275"/>
                        </a:lnTo>
                        <a:lnTo>
                          <a:pt x="225" y="270"/>
                        </a:lnTo>
                        <a:lnTo>
                          <a:pt x="211" y="262"/>
                        </a:lnTo>
                        <a:lnTo>
                          <a:pt x="196" y="254"/>
                        </a:lnTo>
                        <a:lnTo>
                          <a:pt x="183" y="249"/>
                        </a:lnTo>
                        <a:lnTo>
                          <a:pt x="171" y="239"/>
                        </a:lnTo>
                        <a:lnTo>
                          <a:pt x="158" y="232"/>
                        </a:lnTo>
                        <a:lnTo>
                          <a:pt x="149" y="222"/>
                        </a:lnTo>
                        <a:lnTo>
                          <a:pt x="141" y="213"/>
                        </a:lnTo>
                        <a:lnTo>
                          <a:pt x="135" y="207"/>
                        </a:lnTo>
                        <a:lnTo>
                          <a:pt x="133" y="199"/>
                        </a:lnTo>
                        <a:lnTo>
                          <a:pt x="143" y="203"/>
                        </a:lnTo>
                        <a:lnTo>
                          <a:pt x="154" y="209"/>
                        </a:lnTo>
                        <a:lnTo>
                          <a:pt x="164" y="215"/>
                        </a:lnTo>
                        <a:lnTo>
                          <a:pt x="177" y="220"/>
                        </a:lnTo>
                        <a:lnTo>
                          <a:pt x="188" y="224"/>
                        </a:lnTo>
                        <a:lnTo>
                          <a:pt x="200" y="230"/>
                        </a:lnTo>
                        <a:lnTo>
                          <a:pt x="211" y="235"/>
                        </a:lnTo>
                        <a:lnTo>
                          <a:pt x="225" y="243"/>
                        </a:lnTo>
                        <a:lnTo>
                          <a:pt x="236" y="247"/>
                        </a:lnTo>
                        <a:lnTo>
                          <a:pt x="247" y="254"/>
                        </a:lnTo>
                        <a:lnTo>
                          <a:pt x="259" y="260"/>
                        </a:lnTo>
                        <a:lnTo>
                          <a:pt x="270" y="268"/>
                        </a:lnTo>
                        <a:lnTo>
                          <a:pt x="282" y="272"/>
                        </a:lnTo>
                        <a:lnTo>
                          <a:pt x="293" y="279"/>
                        </a:lnTo>
                        <a:lnTo>
                          <a:pt x="304" y="285"/>
                        </a:lnTo>
                        <a:lnTo>
                          <a:pt x="316" y="292"/>
                        </a:lnTo>
                        <a:lnTo>
                          <a:pt x="314" y="285"/>
                        </a:lnTo>
                        <a:lnTo>
                          <a:pt x="310" y="277"/>
                        </a:lnTo>
                        <a:lnTo>
                          <a:pt x="301" y="268"/>
                        </a:lnTo>
                        <a:lnTo>
                          <a:pt x="293" y="258"/>
                        </a:lnTo>
                        <a:lnTo>
                          <a:pt x="280" y="245"/>
                        </a:lnTo>
                        <a:lnTo>
                          <a:pt x="266" y="232"/>
                        </a:lnTo>
                        <a:lnTo>
                          <a:pt x="251" y="216"/>
                        </a:lnTo>
                        <a:lnTo>
                          <a:pt x="238" y="205"/>
                        </a:lnTo>
                        <a:lnTo>
                          <a:pt x="223" y="188"/>
                        </a:lnTo>
                        <a:lnTo>
                          <a:pt x="206" y="177"/>
                        </a:lnTo>
                        <a:lnTo>
                          <a:pt x="192" y="161"/>
                        </a:lnTo>
                        <a:lnTo>
                          <a:pt x="179" y="152"/>
                        </a:lnTo>
                        <a:lnTo>
                          <a:pt x="164" y="140"/>
                        </a:lnTo>
                        <a:lnTo>
                          <a:pt x="154" y="133"/>
                        </a:lnTo>
                        <a:lnTo>
                          <a:pt x="147" y="125"/>
                        </a:lnTo>
                        <a:lnTo>
                          <a:pt x="141" y="123"/>
                        </a:lnTo>
                        <a:lnTo>
                          <a:pt x="131" y="118"/>
                        </a:lnTo>
                        <a:lnTo>
                          <a:pt x="124" y="112"/>
                        </a:lnTo>
                        <a:lnTo>
                          <a:pt x="114" y="108"/>
                        </a:lnTo>
                        <a:lnTo>
                          <a:pt x="107" y="104"/>
                        </a:lnTo>
                        <a:lnTo>
                          <a:pt x="95" y="99"/>
                        </a:lnTo>
                        <a:lnTo>
                          <a:pt x="88" y="93"/>
                        </a:lnTo>
                        <a:lnTo>
                          <a:pt x="78" y="87"/>
                        </a:lnTo>
                        <a:lnTo>
                          <a:pt x="71" y="81"/>
                        </a:lnTo>
                        <a:lnTo>
                          <a:pt x="61" y="76"/>
                        </a:lnTo>
                        <a:lnTo>
                          <a:pt x="53" y="70"/>
                        </a:lnTo>
                        <a:lnTo>
                          <a:pt x="44" y="62"/>
                        </a:lnTo>
                        <a:lnTo>
                          <a:pt x="36" y="57"/>
                        </a:lnTo>
                        <a:lnTo>
                          <a:pt x="25" y="42"/>
                        </a:lnTo>
                        <a:lnTo>
                          <a:pt x="17" y="28"/>
                        </a:lnTo>
                        <a:lnTo>
                          <a:pt x="0" y="0"/>
                        </a:lnTo>
                        <a:lnTo>
                          <a:pt x="21" y="17"/>
                        </a:lnTo>
                        <a:lnTo>
                          <a:pt x="44" y="36"/>
                        </a:lnTo>
                        <a:lnTo>
                          <a:pt x="69" y="53"/>
                        </a:lnTo>
                        <a:lnTo>
                          <a:pt x="93" y="72"/>
                        </a:lnTo>
                        <a:lnTo>
                          <a:pt x="118" y="89"/>
                        </a:lnTo>
                        <a:lnTo>
                          <a:pt x="145" y="110"/>
                        </a:lnTo>
                        <a:lnTo>
                          <a:pt x="171" y="129"/>
                        </a:lnTo>
                        <a:lnTo>
                          <a:pt x="196" y="148"/>
                        </a:lnTo>
                        <a:lnTo>
                          <a:pt x="219" y="167"/>
                        </a:lnTo>
                        <a:lnTo>
                          <a:pt x="244" y="188"/>
                        </a:lnTo>
                        <a:lnTo>
                          <a:pt x="266" y="211"/>
                        </a:lnTo>
                        <a:lnTo>
                          <a:pt x="289" y="234"/>
                        </a:lnTo>
                        <a:lnTo>
                          <a:pt x="308" y="256"/>
                        </a:lnTo>
                        <a:lnTo>
                          <a:pt x="327" y="281"/>
                        </a:lnTo>
                        <a:lnTo>
                          <a:pt x="344" y="308"/>
                        </a:lnTo>
                        <a:lnTo>
                          <a:pt x="359" y="336"/>
                        </a:lnTo>
                        <a:lnTo>
                          <a:pt x="348" y="340"/>
                        </a:lnTo>
                        <a:lnTo>
                          <a:pt x="348" y="340"/>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88" name="Freeform 580"/>
                  <p:cNvSpPr>
                    <a:spLocks/>
                  </p:cNvSpPr>
                  <p:nvPr/>
                </p:nvSpPr>
                <p:spPr bwMode="auto">
                  <a:xfrm>
                    <a:off x="4974591" y="1233354"/>
                    <a:ext cx="71289" cy="138944"/>
                  </a:xfrm>
                  <a:custGeom>
                    <a:avLst/>
                    <a:gdLst>
                      <a:gd name="T0" fmla="*/ 268 w 314"/>
                      <a:gd name="T1" fmla="*/ 576 h 612"/>
                      <a:gd name="T2" fmla="*/ 249 w 314"/>
                      <a:gd name="T3" fmla="*/ 524 h 612"/>
                      <a:gd name="T4" fmla="*/ 227 w 314"/>
                      <a:gd name="T5" fmla="*/ 473 h 612"/>
                      <a:gd name="T6" fmla="*/ 198 w 314"/>
                      <a:gd name="T7" fmla="*/ 422 h 612"/>
                      <a:gd name="T8" fmla="*/ 170 w 314"/>
                      <a:gd name="T9" fmla="*/ 372 h 612"/>
                      <a:gd name="T10" fmla="*/ 145 w 314"/>
                      <a:gd name="T11" fmla="*/ 330 h 612"/>
                      <a:gd name="T12" fmla="*/ 122 w 314"/>
                      <a:gd name="T13" fmla="*/ 300 h 612"/>
                      <a:gd name="T14" fmla="*/ 95 w 314"/>
                      <a:gd name="T15" fmla="*/ 272 h 612"/>
                      <a:gd name="T16" fmla="*/ 80 w 314"/>
                      <a:gd name="T17" fmla="*/ 243 h 612"/>
                      <a:gd name="T18" fmla="*/ 69 w 314"/>
                      <a:gd name="T19" fmla="*/ 215 h 612"/>
                      <a:gd name="T20" fmla="*/ 59 w 314"/>
                      <a:gd name="T21" fmla="*/ 190 h 612"/>
                      <a:gd name="T22" fmla="*/ 48 w 314"/>
                      <a:gd name="T23" fmla="*/ 159 h 612"/>
                      <a:gd name="T24" fmla="*/ 40 w 314"/>
                      <a:gd name="T25" fmla="*/ 133 h 612"/>
                      <a:gd name="T26" fmla="*/ 0 w 314"/>
                      <a:gd name="T27" fmla="*/ 36 h 612"/>
                      <a:gd name="T28" fmla="*/ 35 w 314"/>
                      <a:gd name="T29" fmla="*/ 59 h 612"/>
                      <a:gd name="T30" fmla="*/ 48 w 314"/>
                      <a:gd name="T31" fmla="*/ 95 h 612"/>
                      <a:gd name="T32" fmla="*/ 61 w 314"/>
                      <a:gd name="T33" fmla="*/ 131 h 612"/>
                      <a:gd name="T34" fmla="*/ 94 w 314"/>
                      <a:gd name="T35" fmla="*/ 213 h 612"/>
                      <a:gd name="T36" fmla="*/ 137 w 314"/>
                      <a:gd name="T37" fmla="*/ 294 h 612"/>
                      <a:gd name="T38" fmla="*/ 187 w 314"/>
                      <a:gd name="T39" fmla="*/ 376 h 612"/>
                      <a:gd name="T40" fmla="*/ 234 w 314"/>
                      <a:gd name="T41" fmla="*/ 458 h 612"/>
                      <a:gd name="T42" fmla="*/ 274 w 314"/>
                      <a:gd name="T43" fmla="*/ 543 h 612"/>
                      <a:gd name="T44" fmla="*/ 295 w 314"/>
                      <a:gd name="T45" fmla="*/ 543 h 612"/>
                      <a:gd name="T46" fmla="*/ 299 w 314"/>
                      <a:gd name="T47" fmla="*/ 494 h 612"/>
                      <a:gd name="T48" fmla="*/ 295 w 314"/>
                      <a:gd name="T49" fmla="*/ 445 h 612"/>
                      <a:gd name="T50" fmla="*/ 280 w 314"/>
                      <a:gd name="T51" fmla="*/ 395 h 612"/>
                      <a:gd name="T52" fmla="*/ 263 w 314"/>
                      <a:gd name="T53" fmla="*/ 348 h 612"/>
                      <a:gd name="T54" fmla="*/ 189 w 314"/>
                      <a:gd name="T55" fmla="*/ 256 h 612"/>
                      <a:gd name="T56" fmla="*/ 187 w 314"/>
                      <a:gd name="T57" fmla="*/ 207 h 612"/>
                      <a:gd name="T58" fmla="*/ 181 w 314"/>
                      <a:gd name="T59" fmla="*/ 159 h 612"/>
                      <a:gd name="T60" fmla="*/ 171 w 314"/>
                      <a:gd name="T61" fmla="*/ 112 h 612"/>
                      <a:gd name="T62" fmla="*/ 162 w 314"/>
                      <a:gd name="T63" fmla="*/ 66 h 612"/>
                      <a:gd name="T64" fmla="*/ 149 w 314"/>
                      <a:gd name="T65" fmla="*/ 19 h 612"/>
                      <a:gd name="T66" fmla="*/ 164 w 314"/>
                      <a:gd name="T67" fmla="*/ 0 h 612"/>
                      <a:gd name="T68" fmla="*/ 173 w 314"/>
                      <a:gd name="T69" fmla="*/ 28 h 612"/>
                      <a:gd name="T70" fmla="*/ 185 w 314"/>
                      <a:gd name="T71" fmla="*/ 61 h 612"/>
                      <a:gd name="T72" fmla="*/ 192 w 314"/>
                      <a:gd name="T73" fmla="*/ 95 h 612"/>
                      <a:gd name="T74" fmla="*/ 204 w 314"/>
                      <a:gd name="T75" fmla="*/ 127 h 612"/>
                      <a:gd name="T76" fmla="*/ 209 w 314"/>
                      <a:gd name="T77" fmla="*/ 159 h 612"/>
                      <a:gd name="T78" fmla="*/ 215 w 314"/>
                      <a:gd name="T79" fmla="*/ 197 h 612"/>
                      <a:gd name="T80" fmla="*/ 221 w 314"/>
                      <a:gd name="T81" fmla="*/ 237 h 612"/>
                      <a:gd name="T82" fmla="*/ 246 w 314"/>
                      <a:gd name="T83" fmla="*/ 277 h 612"/>
                      <a:gd name="T84" fmla="*/ 274 w 314"/>
                      <a:gd name="T85" fmla="*/ 330 h 612"/>
                      <a:gd name="T86" fmla="*/ 295 w 314"/>
                      <a:gd name="T87" fmla="*/ 389 h 612"/>
                      <a:gd name="T88" fmla="*/ 308 w 314"/>
                      <a:gd name="T89" fmla="*/ 448 h 612"/>
                      <a:gd name="T90" fmla="*/ 314 w 314"/>
                      <a:gd name="T91" fmla="*/ 509 h 612"/>
                      <a:gd name="T92" fmla="*/ 310 w 314"/>
                      <a:gd name="T93" fmla="*/ 568 h 612"/>
                      <a:gd name="T94" fmla="*/ 278 w 314"/>
                      <a:gd name="T95"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4" h="612">
                        <a:moveTo>
                          <a:pt x="278" y="612"/>
                        </a:moveTo>
                        <a:lnTo>
                          <a:pt x="272" y="595"/>
                        </a:lnTo>
                        <a:lnTo>
                          <a:pt x="268" y="576"/>
                        </a:lnTo>
                        <a:lnTo>
                          <a:pt x="263" y="559"/>
                        </a:lnTo>
                        <a:lnTo>
                          <a:pt x="257" y="542"/>
                        </a:lnTo>
                        <a:lnTo>
                          <a:pt x="249" y="524"/>
                        </a:lnTo>
                        <a:lnTo>
                          <a:pt x="242" y="507"/>
                        </a:lnTo>
                        <a:lnTo>
                          <a:pt x="234" y="490"/>
                        </a:lnTo>
                        <a:lnTo>
                          <a:pt x="227" y="473"/>
                        </a:lnTo>
                        <a:lnTo>
                          <a:pt x="215" y="456"/>
                        </a:lnTo>
                        <a:lnTo>
                          <a:pt x="208" y="439"/>
                        </a:lnTo>
                        <a:lnTo>
                          <a:pt x="198" y="422"/>
                        </a:lnTo>
                        <a:lnTo>
                          <a:pt x="190" y="407"/>
                        </a:lnTo>
                        <a:lnTo>
                          <a:pt x="181" y="388"/>
                        </a:lnTo>
                        <a:lnTo>
                          <a:pt x="170" y="372"/>
                        </a:lnTo>
                        <a:lnTo>
                          <a:pt x="162" y="357"/>
                        </a:lnTo>
                        <a:lnTo>
                          <a:pt x="152" y="342"/>
                        </a:lnTo>
                        <a:lnTo>
                          <a:pt x="145" y="330"/>
                        </a:lnTo>
                        <a:lnTo>
                          <a:pt x="137" y="319"/>
                        </a:lnTo>
                        <a:lnTo>
                          <a:pt x="128" y="310"/>
                        </a:lnTo>
                        <a:lnTo>
                          <a:pt x="122" y="300"/>
                        </a:lnTo>
                        <a:lnTo>
                          <a:pt x="113" y="289"/>
                        </a:lnTo>
                        <a:lnTo>
                          <a:pt x="105" y="281"/>
                        </a:lnTo>
                        <a:lnTo>
                          <a:pt x="95" y="272"/>
                        </a:lnTo>
                        <a:lnTo>
                          <a:pt x="88" y="262"/>
                        </a:lnTo>
                        <a:lnTo>
                          <a:pt x="84" y="253"/>
                        </a:lnTo>
                        <a:lnTo>
                          <a:pt x="80" y="243"/>
                        </a:lnTo>
                        <a:lnTo>
                          <a:pt x="76" y="234"/>
                        </a:lnTo>
                        <a:lnTo>
                          <a:pt x="73" y="224"/>
                        </a:lnTo>
                        <a:lnTo>
                          <a:pt x="69" y="215"/>
                        </a:lnTo>
                        <a:lnTo>
                          <a:pt x="65" y="207"/>
                        </a:lnTo>
                        <a:lnTo>
                          <a:pt x="63" y="197"/>
                        </a:lnTo>
                        <a:lnTo>
                          <a:pt x="59" y="190"/>
                        </a:lnTo>
                        <a:lnTo>
                          <a:pt x="56" y="178"/>
                        </a:lnTo>
                        <a:lnTo>
                          <a:pt x="52" y="171"/>
                        </a:lnTo>
                        <a:lnTo>
                          <a:pt x="48" y="159"/>
                        </a:lnTo>
                        <a:lnTo>
                          <a:pt x="46" y="152"/>
                        </a:lnTo>
                        <a:lnTo>
                          <a:pt x="42" y="142"/>
                        </a:lnTo>
                        <a:lnTo>
                          <a:pt x="40" y="133"/>
                        </a:lnTo>
                        <a:lnTo>
                          <a:pt x="36" y="123"/>
                        </a:lnTo>
                        <a:lnTo>
                          <a:pt x="35" y="116"/>
                        </a:lnTo>
                        <a:lnTo>
                          <a:pt x="0" y="36"/>
                        </a:lnTo>
                        <a:lnTo>
                          <a:pt x="27" y="36"/>
                        </a:lnTo>
                        <a:lnTo>
                          <a:pt x="31" y="47"/>
                        </a:lnTo>
                        <a:lnTo>
                          <a:pt x="35" y="59"/>
                        </a:lnTo>
                        <a:lnTo>
                          <a:pt x="40" y="70"/>
                        </a:lnTo>
                        <a:lnTo>
                          <a:pt x="44" y="83"/>
                        </a:lnTo>
                        <a:lnTo>
                          <a:pt x="48" y="95"/>
                        </a:lnTo>
                        <a:lnTo>
                          <a:pt x="52" y="106"/>
                        </a:lnTo>
                        <a:lnTo>
                          <a:pt x="57" y="118"/>
                        </a:lnTo>
                        <a:lnTo>
                          <a:pt x="61" y="131"/>
                        </a:lnTo>
                        <a:lnTo>
                          <a:pt x="71" y="157"/>
                        </a:lnTo>
                        <a:lnTo>
                          <a:pt x="82" y="184"/>
                        </a:lnTo>
                        <a:lnTo>
                          <a:pt x="94" y="213"/>
                        </a:lnTo>
                        <a:lnTo>
                          <a:pt x="109" y="241"/>
                        </a:lnTo>
                        <a:lnTo>
                          <a:pt x="122" y="268"/>
                        </a:lnTo>
                        <a:lnTo>
                          <a:pt x="137" y="294"/>
                        </a:lnTo>
                        <a:lnTo>
                          <a:pt x="154" y="323"/>
                        </a:lnTo>
                        <a:lnTo>
                          <a:pt x="171" y="350"/>
                        </a:lnTo>
                        <a:lnTo>
                          <a:pt x="187" y="376"/>
                        </a:lnTo>
                        <a:lnTo>
                          <a:pt x="204" y="403"/>
                        </a:lnTo>
                        <a:lnTo>
                          <a:pt x="219" y="429"/>
                        </a:lnTo>
                        <a:lnTo>
                          <a:pt x="234" y="458"/>
                        </a:lnTo>
                        <a:lnTo>
                          <a:pt x="249" y="486"/>
                        </a:lnTo>
                        <a:lnTo>
                          <a:pt x="263" y="515"/>
                        </a:lnTo>
                        <a:lnTo>
                          <a:pt x="274" y="543"/>
                        </a:lnTo>
                        <a:lnTo>
                          <a:pt x="287" y="574"/>
                        </a:lnTo>
                        <a:lnTo>
                          <a:pt x="291" y="559"/>
                        </a:lnTo>
                        <a:lnTo>
                          <a:pt x="295" y="543"/>
                        </a:lnTo>
                        <a:lnTo>
                          <a:pt x="297" y="526"/>
                        </a:lnTo>
                        <a:lnTo>
                          <a:pt x="299" y="511"/>
                        </a:lnTo>
                        <a:lnTo>
                          <a:pt x="299" y="494"/>
                        </a:lnTo>
                        <a:lnTo>
                          <a:pt x="299" y="477"/>
                        </a:lnTo>
                        <a:lnTo>
                          <a:pt x="297" y="460"/>
                        </a:lnTo>
                        <a:lnTo>
                          <a:pt x="295" y="445"/>
                        </a:lnTo>
                        <a:lnTo>
                          <a:pt x="291" y="427"/>
                        </a:lnTo>
                        <a:lnTo>
                          <a:pt x="285" y="410"/>
                        </a:lnTo>
                        <a:lnTo>
                          <a:pt x="280" y="395"/>
                        </a:lnTo>
                        <a:lnTo>
                          <a:pt x="274" y="378"/>
                        </a:lnTo>
                        <a:lnTo>
                          <a:pt x="268" y="363"/>
                        </a:lnTo>
                        <a:lnTo>
                          <a:pt x="263" y="348"/>
                        </a:lnTo>
                        <a:lnTo>
                          <a:pt x="255" y="336"/>
                        </a:lnTo>
                        <a:lnTo>
                          <a:pt x="247" y="325"/>
                        </a:lnTo>
                        <a:lnTo>
                          <a:pt x="189" y="256"/>
                        </a:lnTo>
                        <a:lnTo>
                          <a:pt x="187" y="239"/>
                        </a:lnTo>
                        <a:lnTo>
                          <a:pt x="187" y="222"/>
                        </a:lnTo>
                        <a:lnTo>
                          <a:pt x="187" y="207"/>
                        </a:lnTo>
                        <a:lnTo>
                          <a:pt x="185" y="190"/>
                        </a:lnTo>
                        <a:lnTo>
                          <a:pt x="181" y="175"/>
                        </a:lnTo>
                        <a:lnTo>
                          <a:pt x="181" y="159"/>
                        </a:lnTo>
                        <a:lnTo>
                          <a:pt x="177" y="142"/>
                        </a:lnTo>
                        <a:lnTo>
                          <a:pt x="175" y="129"/>
                        </a:lnTo>
                        <a:lnTo>
                          <a:pt x="171" y="112"/>
                        </a:lnTo>
                        <a:lnTo>
                          <a:pt x="170" y="97"/>
                        </a:lnTo>
                        <a:lnTo>
                          <a:pt x="164" y="80"/>
                        </a:lnTo>
                        <a:lnTo>
                          <a:pt x="162" y="66"/>
                        </a:lnTo>
                        <a:lnTo>
                          <a:pt x="158" y="49"/>
                        </a:lnTo>
                        <a:lnTo>
                          <a:pt x="152" y="34"/>
                        </a:lnTo>
                        <a:lnTo>
                          <a:pt x="149" y="19"/>
                        </a:lnTo>
                        <a:lnTo>
                          <a:pt x="147" y="4"/>
                        </a:lnTo>
                        <a:lnTo>
                          <a:pt x="152" y="0"/>
                        </a:lnTo>
                        <a:lnTo>
                          <a:pt x="164" y="0"/>
                        </a:lnTo>
                        <a:lnTo>
                          <a:pt x="166" y="7"/>
                        </a:lnTo>
                        <a:lnTo>
                          <a:pt x="170" y="19"/>
                        </a:lnTo>
                        <a:lnTo>
                          <a:pt x="173" y="28"/>
                        </a:lnTo>
                        <a:lnTo>
                          <a:pt x="177" y="40"/>
                        </a:lnTo>
                        <a:lnTo>
                          <a:pt x="181" y="49"/>
                        </a:lnTo>
                        <a:lnTo>
                          <a:pt x="185" y="61"/>
                        </a:lnTo>
                        <a:lnTo>
                          <a:pt x="187" y="72"/>
                        </a:lnTo>
                        <a:lnTo>
                          <a:pt x="192" y="83"/>
                        </a:lnTo>
                        <a:lnTo>
                          <a:pt x="192" y="95"/>
                        </a:lnTo>
                        <a:lnTo>
                          <a:pt x="198" y="106"/>
                        </a:lnTo>
                        <a:lnTo>
                          <a:pt x="198" y="116"/>
                        </a:lnTo>
                        <a:lnTo>
                          <a:pt x="204" y="127"/>
                        </a:lnTo>
                        <a:lnTo>
                          <a:pt x="204" y="137"/>
                        </a:lnTo>
                        <a:lnTo>
                          <a:pt x="208" y="148"/>
                        </a:lnTo>
                        <a:lnTo>
                          <a:pt x="209" y="159"/>
                        </a:lnTo>
                        <a:lnTo>
                          <a:pt x="213" y="171"/>
                        </a:lnTo>
                        <a:lnTo>
                          <a:pt x="215" y="182"/>
                        </a:lnTo>
                        <a:lnTo>
                          <a:pt x="215" y="197"/>
                        </a:lnTo>
                        <a:lnTo>
                          <a:pt x="217" y="211"/>
                        </a:lnTo>
                        <a:lnTo>
                          <a:pt x="221" y="224"/>
                        </a:lnTo>
                        <a:lnTo>
                          <a:pt x="221" y="237"/>
                        </a:lnTo>
                        <a:lnTo>
                          <a:pt x="228" y="253"/>
                        </a:lnTo>
                        <a:lnTo>
                          <a:pt x="234" y="264"/>
                        </a:lnTo>
                        <a:lnTo>
                          <a:pt x="246" y="277"/>
                        </a:lnTo>
                        <a:lnTo>
                          <a:pt x="255" y="294"/>
                        </a:lnTo>
                        <a:lnTo>
                          <a:pt x="265" y="311"/>
                        </a:lnTo>
                        <a:lnTo>
                          <a:pt x="274" y="330"/>
                        </a:lnTo>
                        <a:lnTo>
                          <a:pt x="282" y="351"/>
                        </a:lnTo>
                        <a:lnTo>
                          <a:pt x="287" y="370"/>
                        </a:lnTo>
                        <a:lnTo>
                          <a:pt x="295" y="389"/>
                        </a:lnTo>
                        <a:lnTo>
                          <a:pt x="299" y="408"/>
                        </a:lnTo>
                        <a:lnTo>
                          <a:pt x="304" y="429"/>
                        </a:lnTo>
                        <a:lnTo>
                          <a:pt x="308" y="448"/>
                        </a:lnTo>
                        <a:lnTo>
                          <a:pt x="310" y="469"/>
                        </a:lnTo>
                        <a:lnTo>
                          <a:pt x="312" y="488"/>
                        </a:lnTo>
                        <a:lnTo>
                          <a:pt x="314" y="509"/>
                        </a:lnTo>
                        <a:lnTo>
                          <a:pt x="314" y="528"/>
                        </a:lnTo>
                        <a:lnTo>
                          <a:pt x="314" y="547"/>
                        </a:lnTo>
                        <a:lnTo>
                          <a:pt x="310" y="568"/>
                        </a:lnTo>
                        <a:lnTo>
                          <a:pt x="308" y="587"/>
                        </a:lnTo>
                        <a:lnTo>
                          <a:pt x="308" y="612"/>
                        </a:lnTo>
                        <a:lnTo>
                          <a:pt x="278" y="612"/>
                        </a:lnTo>
                        <a:lnTo>
                          <a:pt x="278" y="612"/>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89" name="Freeform 581"/>
                  <p:cNvSpPr>
                    <a:spLocks/>
                  </p:cNvSpPr>
                  <p:nvPr/>
                </p:nvSpPr>
                <p:spPr bwMode="auto">
                  <a:xfrm>
                    <a:off x="4915109" y="1211104"/>
                    <a:ext cx="71742" cy="105344"/>
                  </a:xfrm>
                  <a:custGeom>
                    <a:avLst/>
                    <a:gdLst>
                      <a:gd name="T0" fmla="*/ 154 w 316"/>
                      <a:gd name="T1" fmla="*/ 367 h 464"/>
                      <a:gd name="T2" fmla="*/ 110 w 316"/>
                      <a:gd name="T3" fmla="*/ 300 h 464"/>
                      <a:gd name="T4" fmla="*/ 70 w 316"/>
                      <a:gd name="T5" fmla="*/ 234 h 464"/>
                      <a:gd name="T6" fmla="*/ 36 w 316"/>
                      <a:gd name="T7" fmla="*/ 163 h 464"/>
                      <a:gd name="T8" fmla="*/ 13 w 316"/>
                      <a:gd name="T9" fmla="*/ 101 h 464"/>
                      <a:gd name="T10" fmla="*/ 0 w 316"/>
                      <a:gd name="T11" fmla="*/ 55 h 464"/>
                      <a:gd name="T12" fmla="*/ 6 w 316"/>
                      <a:gd name="T13" fmla="*/ 23 h 464"/>
                      <a:gd name="T14" fmla="*/ 34 w 316"/>
                      <a:gd name="T15" fmla="*/ 4 h 464"/>
                      <a:gd name="T16" fmla="*/ 82 w 316"/>
                      <a:gd name="T17" fmla="*/ 0 h 464"/>
                      <a:gd name="T18" fmla="*/ 126 w 316"/>
                      <a:gd name="T19" fmla="*/ 7 h 464"/>
                      <a:gd name="T20" fmla="*/ 169 w 316"/>
                      <a:gd name="T21" fmla="*/ 17 h 464"/>
                      <a:gd name="T22" fmla="*/ 207 w 316"/>
                      <a:gd name="T23" fmla="*/ 30 h 464"/>
                      <a:gd name="T24" fmla="*/ 236 w 316"/>
                      <a:gd name="T25" fmla="*/ 57 h 464"/>
                      <a:gd name="T26" fmla="*/ 221 w 316"/>
                      <a:gd name="T27" fmla="*/ 64 h 464"/>
                      <a:gd name="T28" fmla="*/ 181 w 316"/>
                      <a:gd name="T29" fmla="*/ 51 h 464"/>
                      <a:gd name="T30" fmla="*/ 139 w 316"/>
                      <a:gd name="T31" fmla="*/ 40 h 464"/>
                      <a:gd name="T32" fmla="*/ 99 w 316"/>
                      <a:gd name="T33" fmla="*/ 30 h 464"/>
                      <a:gd name="T34" fmla="*/ 50 w 316"/>
                      <a:gd name="T35" fmla="*/ 25 h 464"/>
                      <a:gd name="T36" fmla="*/ 19 w 316"/>
                      <a:gd name="T37" fmla="*/ 42 h 464"/>
                      <a:gd name="T38" fmla="*/ 19 w 316"/>
                      <a:gd name="T39" fmla="*/ 72 h 464"/>
                      <a:gd name="T40" fmla="*/ 34 w 316"/>
                      <a:gd name="T41" fmla="*/ 118 h 464"/>
                      <a:gd name="T42" fmla="*/ 51 w 316"/>
                      <a:gd name="T43" fmla="*/ 161 h 464"/>
                      <a:gd name="T44" fmla="*/ 70 w 316"/>
                      <a:gd name="T45" fmla="*/ 198 h 464"/>
                      <a:gd name="T46" fmla="*/ 88 w 316"/>
                      <a:gd name="T47" fmla="*/ 232 h 464"/>
                      <a:gd name="T48" fmla="*/ 107 w 316"/>
                      <a:gd name="T49" fmla="*/ 266 h 464"/>
                      <a:gd name="T50" fmla="*/ 127 w 316"/>
                      <a:gd name="T51" fmla="*/ 300 h 464"/>
                      <a:gd name="T52" fmla="*/ 150 w 316"/>
                      <a:gd name="T53" fmla="*/ 334 h 464"/>
                      <a:gd name="T54" fmla="*/ 175 w 316"/>
                      <a:gd name="T55" fmla="*/ 369 h 464"/>
                      <a:gd name="T56" fmla="*/ 198 w 316"/>
                      <a:gd name="T57" fmla="*/ 401 h 464"/>
                      <a:gd name="T58" fmla="*/ 209 w 316"/>
                      <a:gd name="T59" fmla="*/ 390 h 464"/>
                      <a:gd name="T60" fmla="*/ 198 w 316"/>
                      <a:gd name="T61" fmla="*/ 334 h 464"/>
                      <a:gd name="T62" fmla="*/ 181 w 316"/>
                      <a:gd name="T63" fmla="*/ 277 h 464"/>
                      <a:gd name="T64" fmla="*/ 158 w 316"/>
                      <a:gd name="T65" fmla="*/ 222 h 464"/>
                      <a:gd name="T66" fmla="*/ 135 w 316"/>
                      <a:gd name="T67" fmla="*/ 180 h 464"/>
                      <a:gd name="T68" fmla="*/ 99 w 316"/>
                      <a:gd name="T69" fmla="*/ 135 h 464"/>
                      <a:gd name="T70" fmla="*/ 122 w 316"/>
                      <a:gd name="T71" fmla="*/ 141 h 464"/>
                      <a:gd name="T72" fmla="*/ 164 w 316"/>
                      <a:gd name="T73" fmla="*/ 165 h 464"/>
                      <a:gd name="T74" fmla="*/ 209 w 316"/>
                      <a:gd name="T75" fmla="*/ 184 h 464"/>
                      <a:gd name="T76" fmla="*/ 259 w 316"/>
                      <a:gd name="T77" fmla="*/ 199 h 464"/>
                      <a:gd name="T78" fmla="*/ 304 w 316"/>
                      <a:gd name="T79" fmla="*/ 218 h 464"/>
                      <a:gd name="T80" fmla="*/ 291 w 316"/>
                      <a:gd name="T81" fmla="*/ 241 h 464"/>
                      <a:gd name="T82" fmla="*/ 241 w 316"/>
                      <a:gd name="T83" fmla="*/ 222 h 464"/>
                      <a:gd name="T84" fmla="*/ 188 w 316"/>
                      <a:gd name="T85" fmla="*/ 198 h 464"/>
                      <a:gd name="T86" fmla="*/ 158 w 316"/>
                      <a:gd name="T87" fmla="*/ 180 h 464"/>
                      <a:gd name="T88" fmla="*/ 190 w 316"/>
                      <a:gd name="T89" fmla="*/ 247 h 464"/>
                      <a:gd name="T90" fmla="*/ 202 w 316"/>
                      <a:gd name="T91" fmla="*/ 279 h 464"/>
                      <a:gd name="T92" fmla="*/ 213 w 316"/>
                      <a:gd name="T93" fmla="*/ 314 h 464"/>
                      <a:gd name="T94" fmla="*/ 221 w 316"/>
                      <a:gd name="T95" fmla="*/ 348 h 464"/>
                      <a:gd name="T96" fmla="*/ 217 w 316"/>
                      <a:gd name="T97"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 h="464">
                        <a:moveTo>
                          <a:pt x="217" y="464"/>
                        </a:moveTo>
                        <a:lnTo>
                          <a:pt x="175" y="399"/>
                        </a:lnTo>
                        <a:lnTo>
                          <a:pt x="164" y="382"/>
                        </a:lnTo>
                        <a:lnTo>
                          <a:pt x="154" y="367"/>
                        </a:lnTo>
                        <a:lnTo>
                          <a:pt x="143" y="350"/>
                        </a:lnTo>
                        <a:lnTo>
                          <a:pt x="133" y="334"/>
                        </a:lnTo>
                        <a:lnTo>
                          <a:pt x="122" y="317"/>
                        </a:lnTo>
                        <a:lnTo>
                          <a:pt x="110" y="300"/>
                        </a:lnTo>
                        <a:lnTo>
                          <a:pt x="101" y="283"/>
                        </a:lnTo>
                        <a:lnTo>
                          <a:pt x="93" y="268"/>
                        </a:lnTo>
                        <a:lnTo>
                          <a:pt x="82" y="251"/>
                        </a:lnTo>
                        <a:lnTo>
                          <a:pt x="70" y="234"/>
                        </a:lnTo>
                        <a:lnTo>
                          <a:pt x="63" y="217"/>
                        </a:lnTo>
                        <a:lnTo>
                          <a:pt x="53" y="199"/>
                        </a:lnTo>
                        <a:lnTo>
                          <a:pt x="46" y="180"/>
                        </a:lnTo>
                        <a:lnTo>
                          <a:pt x="36" y="163"/>
                        </a:lnTo>
                        <a:lnTo>
                          <a:pt x="29" y="144"/>
                        </a:lnTo>
                        <a:lnTo>
                          <a:pt x="23" y="127"/>
                        </a:lnTo>
                        <a:lnTo>
                          <a:pt x="17" y="112"/>
                        </a:lnTo>
                        <a:lnTo>
                          <a:pt x="13" y="101"/>
                        </a:lnTo>
                        <a:lnTo>
                          <a:pt x="10" y="89"/>
                        </a:lnTo>
                        <a:lnTo>
                          <a:pt x="6" y="76"/>
                        </a:lnTo>
                        <a:lnTo>
                          <a:pt x="2" y="64"/>
                        </a:lnTo>
                        <a:lnTo>
                          <a:pt x="0" y="55"/>
                        </a:lnTo>
                        <a:lnTo>
                          <a:pt x="0" y="47"/>
                        </a:lnTo>
                        <a:lnTo>
                          <a:pt x="0" y="40"/>
                        </a:lnTo>
                        <a:lnTo>
                          <a:pt x="0" y="30"/>
                        </a:lnTo>
                        <a:lnTo>
                          <a:pt x="6" y="23"/>
                        </a:lnTo>
                        <a:lnTo>
                          <a:pt x="10" y="17"/>
                        </a:lnTo>
                        <a:lnTo>
                          <a:pt x="17" y="11"/>
                        </a:lnTo>
                        <a:lnTo>
                          <a:pt x="23" y="6"/>
                        </a:lnTo>
                        <a:lnTo>
                          <a:pt x="34" y="4"/>
                        </a:lnTo>
                        <a:lnTo>
                          <a:pt x="46" y="0"/>
                        </a:lnTo>
                        <a:lnTo>
                          <a:pt x="63" y="0"/>
                        </a:lnTo>
                        <a:lnTo>
                          <a:pt x="72" y="0"/>
                        </a:lnTo>
                        <a:lnTo>
                          <a:pt x="82" y="0"/>
                        </a:lnTo>
                        <a:lnTo>
                          <a:pt x="93" y="2"/>
                        </a:lnTo>
                        <a:lnTo>
                          <a:pt x="105" y="4"/>
                        </a:lnTo>
                        <a:lnTo>
                          <a:pt x="114" y="6"/>
                        </a:lnTo>
                        <a:lnTo>
                          <a:pt x="126" y="7"/>
                        </a:lnTo>
                        <a:lnTo>
                          <a:pt x="135" y="9"/>
                        </a:lnTo>
                        <a:lnTo>
                          <a:pt x="148" y="11"/>
                        </a:lnTo>
                        <a:lnTo>
                          <a:pt x="158" y="13"/>
                        </a:lnTo>
                        <a:lnTo>
                          <a:pt x="169" y="17"/>
                        </a:lnTo>
                        <a:lnTo>
                          <a:pt x="179" y="19"/>
                        </a:lnTo>
                        <a:lnTo>
                          <a:pt x="190" y="23"/>
                        </a:lnTo>
                        <a:lnTo>
                          <a:pt x="198" y="25"/>
                        </a:lnTo>
                        <a:lnTo>
                          <a:pt x="207" y="30"/>
                        </a:lnTo>
                        <a:lnTo>
                          <a:pt x="215" y="34"/>
                        </a:lnTo>
                        <a:lnTo>
                          <a:pt x="224" y="40"/>
                        </a:lnTo>
                        <a:lnTo>
                          <a:pt x="228" y="45"/>
                        </a:lnTo>
                        <a:lnTo>
                          <a:pt x="236" y="57"/>
                        </a:lnTo>
                        <a:lnTo>
                          <a:pt x="240" y="66"/>
                        </a:lnTo>
                        <a:lnTo>
                          <a:pt x="240" y="74"/>
                        </a:lnTo>
                        <a:lnTo>
                          <a:pt x="230" y="70"/>
                        </a:lnTo>
                        <a:lnTo>
                          <a:pt x="221" y="64"/>
                        </a:lnTo>
                        <a:lnTo>
                          <a:pt x="209" y="61"/>
                        </a:lnTo>
                        <a:lnTo>
                          <a:pt x="202" y="59"/>
                        </a:lnTo>
                        <a:lnTo>
                          <a:pt x="190" y="53"/>
                        </a:lnTo>
                        <a:lnTo>
                          <a:pt x="181" y="51"/>
                        </a:lnTo>
                        <a:lnTo>
                          <a:pt x="169" y="47"/>
                        </a:lnTo>
                        <a:lnTo>
                          <a:pt x="160" y="47"/>
                        </a:lnTo>
                        <a:lnTo>
                          <a:pt x="148" y="42"/>
                        </a:lnTo>
                        <a:lnTo>
                          <a:pt x="139" y="40"/>
                        </a:lnTo>
                        <a:lnTo>
                          <a:pt x="127" y="36"/>
                        </a:lnTo>
                        <a:lnTo>
                          <a:pt x="118" y="34"/>
                        </a:lnTo>
                        <a:lnTo>
                          <a:pt x="108" y="30"/>
                        </a:lnTo>
                        <a:lnTo>
                          <a:pt x="99" y="30"/>
                        </a:lnTo>
                        <a:lnTo>
                          <a:pt x="88" y="26"/>
                        </a:lnTo>
                        <a:lnTo>
                          <a:pt x="80" y="25"/>
                        </a:lnTo>
                        <a:lnTo>
                          <a:pt x="63" y="23"/>
                        </a:lnTo>
                        <a:lnTo>
                          <a:pt x="50" y="25"/>
                        </a:lnTo>
                        <a:lnTo>
                          <a:pt x="38" y="26"/>
                        </a:lnTo>
                        <a:lnTo>
                          <a:pt x="31" y="30"/>
                        </a:lnTo>
                        <a:lnTo>
                          <a:pt x="23" y="36"/>
                        </a:lnTo>
                        <a:lnTo>
                          <a:pt x="19" y="42"/>
                        </a:lnTo>
                        <a:lnTo>
                          <a:pt x="17" y="47"/>
                        </a:lnTo>
                        <a:lnTo>
                          <a:pt x="17" y="57"/>
                        </a:lnTo>
                        <a:lnTo>
                          <a:pt x="17" y="64"/>
                        </a:lnTo>
                        <a:lnTo>
                          <a:pt x="19" y="72"/>
                        </a:lnTo>
                        <a:lnTo>
                          <a:pt x="23" y="82"/>
                        </a:lnTo>
                        <a:lnTo>
                          <a:pt x="27" y="93"/>
                        </a:lnTo>
                        <a:lnTo>
                          <a:pt x="31" y="106"/>
                        </a:lnTo>
                        <a:lnTo>
                          <a:pt x="34" y="118"/>
                        </a:lnTo>
                        <a:lnTo>
                          <a:pt x="40" y="129"/>
                        </a:lnTo>
                        <a:lnTo>
                          <a:pt x="46" y="144"/>
                        </a:lnTo>
                        <a:lnTo>
                          <a:pt x="50" y="152"/>
                        </a:lnTo>
                        <a:lnTo>
                          <a:pt x="51" y="161"/>
                        </a:lnTo>
                        <a:lnTo>
                          <a:pt x="57" y="171"/>
                        </a:lnTo>
                        <a:lnTo>
                          <a:pt x="61" y="180"/>
                        </a:lnTo>
                        <a:lnTo>
                          <a:pt x="65" y="188"/>
                        </a:lnTo>
                        <a:lnTo>
                          <a:pt x="70" y="198"/>
                        </a:lnTo>
                        <a:lnTo>
                          <a:pt x="74" y="205"/>
                        </a:lnTo>
                        <a:lnTo>
                          <a:pt x="80" y="217"/>
                        </a:lnTo>
                        <a:lnTo>
                          <a:pt x="84" y="222"/>
                        </a:lnTo>
                        <a:lnTo>
                          <a:pt x="88" y="232"/>
                        </a:lnTo>
                        <a:lnTo>
                          <a:pt x="93" y="241"/>
                        </a:lnTo>
                        <a:lnTo>
                          <a:pt x="99" y="249"/>
                        </a:lnTo>
                        <a:lnTo>
                          <a:pt x="103" y="258"/>
                        </a:lnTo>
                        <a:lnTo>
                          <a:pt x="107" y="266"/>
                        </a:lnTo>
                        <a:lnTo>
                          <a:pt x="112" y="276"/>
                        </a:lnTo>
                        <a:lnTo>
                          <a:pt x="118" y="283"/>
                        </a:lnTo>
                        <a:lnTo>
                          <a:pt x="122" y="293"/>
                        </a:lnTo>
                        <a:lnTo>
                          <a:pt x="127" y="300"/>
                        </a:lnTo>
                        <a:lnTo>
                          <a:pt x="133" y="310"/>
                        </a:lnTo>
                        <a:lnTo>
                          <a:pt x="139" y="317"/>
                        </a:lnTo>
                        <a:lnTo>
                          <a:pt x="145" y="327"/>
                        </a:lnTo>
                        <a:lnTo>
                          <a:pt x="150" y="334"/>
                        </a:lnTo>
                        <a:lnTo>
                          <a:pt x="156" y="344"/>
                        </a:lnTo>
                        <a:lnTo>
                          <a:pt x="164" y="352"/>
                        </a:lnTo>
                        <a:lnTo>
                          <a:pt x="167" y="359"/>
                        </a:lnTo>
                        <a:lnTo>
                          <a:pt x="175" y="369"/>
                        </a:lnTo>
                        <a:lnTo>
                          <a:pt x="179" y="376"/>
                        </a:lnTo>
                        <a:lnTo>
                          <a:pt x="186" y="386"/>
                        </a:lnTo>
                        <a:lnTo>
                          <a:pt x="192" y="393"/>
                        </a:lnTo>
                        <a:lnTo>
                          <a:pt x="198" y="401"/>
                        </a:lnTo>
                        <a:lnTo>
                          <a:pt x="203" y="410"/>
                        </a:lnTo>
                        <a:lnTo>
                          <a:pt x="213" y="418"/>
                        </a:lnTo>
                        <a:lnTo>
                          <a:pt x="209" y="405"/>
                        </a:lnTo>
                        <a:lnTo>
                          <a:pt x="209" y="390"/>
                        </a:lnTo>
                        <a:lnTo>
                          <a:pt x="205" y="376"/>
                        </a:lnTo>
                        <a:lnTo>
                          <a:pt x="203" y="363"/>
                        </a:lnTo>
                        <a:lnTo>
                          <a:pt x="202" y="348"/>
                        </a:lnTo>
                        <a:lnTo>
                          <a:pt x="198" y="334"/>
                        </a:lnTo>
                        <a:lnTo>
                          <a:pt x="194" y="319"/>
                        </a:lnTo>
                        <a:lnTo>
                          <a:pt x="192" y="306"/>
                        </a:lnTo>
                        <a:lnTo>
                          <a:pt x="186" y="293"/>
                        </a:lnTo>
                        <a:lnTo>
                          <a:pt x="181" y="277"/>
                        </a:lnTo>
                        <a:lnTo>
                          <a:pt x="175" y="264"/>
                        </a:lnTo>
                        <a:lnTo>
                          <a:pt x="171" y="251"/>
                        </a:lnTo>
                        <a:lnTo>
                          <a:pt x="164" y="236"/>
                        </a:lnTo>
                        <a:lnTo>
                          <a:pt x="158" y="222"/>
                        </a:lnTo>
                        <a:lnTo>
                          <a:pt x="152" y="211"/>
                        </a:lnTo>
                        <a:lnTo>
                          <a:pt x="146" y="199"/>
                        </a:lnTo>
                        <a:lnTo>
                          <a:pt x="139" y="188"/>
                        </a:lnTo>
                        <a:lnTo>
                          <a:pt x="135" y="180"/>
                        </a:lnTo>
                        <a:lnTo>
                          <a:pt x="127" y="171"/>
                        </a:lnTo>
                        <a:lnTo>
                          <a:pt x="124" y="165"/>
                        </a:lnTo>
                        <a:lnTo>
                          <a:pt x="110" y="148"/>
                        </a:lnTo>
                        <a:lnTo>
                          <a:pt x="99" y="135"/>
                        </a:lnTo>
                        <a:lnTo>
                          <a:pt x="99" y="129"/>
                        </a:lnTo>
                        <a:lnTo>
                          <a:pt x="105" y="131"/>
                        </a:lnTo>
                        <a:lnTo>
                          <a:pt x="112" y="135"/>
                        </a:lnTo>
                        <a:lnTo>
                          <a:pt x="122" y="141"/>
                        </a:lnTo>
                        <a:lnTo>
                          <a:pt x="131" y="148"/>
                        </a:lnTo>
                        <a:lnTo>
                          <a:pt x="141" y="152"/>
                        </a:lnTo>
                        <a:lnTo>
                          <a:pt x="150" y="160"/>
                        </a:lnTo>
                        <a:lnTo>
                          <a:pt x="164" y="165"/>
                        </a:lnTo>
                        <a:lnTo>
                          <a:pt x="175" y="169"/>
                        </a:lnTo>
                        <a:lnTo>
                          <a:pt x="186" y="175"/>
                        </a:lnTo>
                        <a:lnTo>
                          <a:pt x="198" y="179"/>
                        </a:lnTo>
                        <a:lnTo>
                          <a:pt x="209" y="184"/>
                        </a:lnTo>
                        <a:lnTo>
                          <a:pt x="221" y="188"/>
                        </a:lnTo>
                        <a:lnTo>
                          <a:pt x="234" y="192"/>
                        </a:lnTo>
                        <a:lnTo>
                          <a:pt x="245" y="196"/>
                        </a:lnTo>
                        <a:lnTo>
                          <a:pt x="259" y="199"/>
                        </a:lnTo>
                        <a:lnTo>
                          <a:pt x="270" y="205"/>
                        </a:lnTo>
                        <a:lnTo>
                          <a:pt x="281" y="209"/>
                        </a:lnTo>
                        <a:lnTo>
                          <a:pt x="293" y="213"/>
                        </a:lnTo>
                        <a:lnTo>
                          <a:pt x="304" y="218"/>
                        </a:lnTo>
                        <a:lnTo>
                          <a:pt x="316" y="247"/>
                        </a:lnTo>
                        <a:lnTo>
                          <a:pt x="308" y="247"/>
                        </a:lnTo>
                        <a:lnTo>
                          <a:pt x="300" y="245"/>
                        </a:lnTo>
                        <a:lnTo>
                          <a:pt x="291" y="241"/>
                        </a:lnTo>
                        <a:lnTo>
                          <a:pt x="279" y="237"/>
                        </a:lnTo>
                        <a:lnTo>
                          <a:pt x="268" y="232"/>
                        </a:lnTo>
                        <a:lnTo>
                          <a:pt x="255" y="228"/>
                        </a:lnTo>
                        <a:lnTo>
                          <a:pt x="241" y="222"/>
                        </a:lnTo>
                        <a:lnTo>
                          <a:pt x="228" y="217"/>
                        </a:lnTo>
                        <a:lnTo>
                          <a:pt x="215" y="209"/>
                        </a:lnTo>
                        <a:lnTo>
                          <a:pt x="202" y="203"/>
                        </a:lnTo>
                        <a:lnTo>
                          <a:pt x="188" y="198"/>
                        </a:lnTo>
                        <a:lnTo>
                          <a:pt x="181" y="194"/>
                        </a:lnTo>
                        <a:lnTo>
                          <a:pt x="169" y="188"/>
                        </a:lnTo>
                        <a:lnTo>
                          <a:pt x="164" y="184"/>
                        </a:lnTo>
                        <a:lnTo>
                          <a:pt x="158" y="180"/>
                        </a:lnTo>
                        <a:lnTo>
                          <a:pt x="158" y="180"/>
                        </a:lnTo>
                        <a:lnTo>
                          <a:pt x="184" y="230"/>
                        </a:lnTo>
                        <a:lnTo>
                          <a:pt x="186" y="237"/>
                        </a:lnTo>
                        <a:lnTo>
                          <a:pt x="190" y="247"/>
                        </a:lnTo>
                        <a:lnTo>
                          <a:pt x="192" y="255"/>
                        </a:lnTo>
                        <a:lnTo>
                          <a:pt x="196" y="264"/>
                        </a:lnTo>
                        <a:lnTo>
                          <a:pt x="198" y="270"/>
                        </a:lnTo>
                        <a:lnTo>
                          <a:pt x="202" y="279"/>
                        </a:lnTo>
                        <a:lnTo>
                          <a:pt x="203" y="289"/>
                        </a:lnTo>
                        <a:lnTo>
                          <a:pt x="209" y="296"/>
                        </a:lnTo>
                        <a:lnTo>
                          <a:pt x="209" y="306"/>
                        </a:lnTo>
                        <a:lnTo>
                          <a:pt x="213" y="314"/>
                        </a:lnTo>
                        <a:lnTo>
                          <a:pt x="215" y="323"/>
                        </a:lnTo>
                        <a:lnTo>
                          <a:pt x="217" y="331"/>
                        </a:lnTo>
                        <a:lnTo>
                          <a:pt x="219" y="340"/>
                        </a:lnTo>
                        <a:lnTo>
                          <a:pt x="221" y="348"/>
                        </a:lnTo>
                        <a:lnTo>
                          <a:pt x="222" y="357"/>
                        </a:lnTo>
                        <a:lnTo>
                          <a:pt x="226" y="365"/>
                        </a:lnTo>
                        <a:lnTo>
                          <a:pt x="243" y="464"/>
                        </a:lnTo>
                        <a:lnTo>
                          <a:pt x="217" y="464"/>
                        </a:lnTo>
                        <a:lnTo>
                          <a:pt x="217" y="464"/>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90" name="Freeform 582"/>
                  <p:cNvSpPr>
                    <a:spLocks/>
                  </p:cNvSpPr>
                  <p:nvPr/>
                </p:nvSpPr>
                <p:spPr bwMode="auto">
                  <a:xfrm>
                    <a:off x="4947801" y="1189763"/>
                    <a:ext cx="33147" cy="54034"/>
                  </a:xfrm>
                  <a:custGeom>
                    <a:avLst/>
                    <a:gdLst>
                      <a:gd name="T0" fmla="*/ 0 w 146"/>
                      <a:gd name="T1" fmla="*/ 15 h 237"/>
                      <a:gd name="T2" fmla="*/ 7 w 146"/>
                      <a:gd name="T3" fmla="*/ 11 h 237"/>
                      <a:gd name="T4" fmla="*/ 19 w 146"/>
                      <a:gd name="T5" fmla="*/ 5 h 237"/>
                      <a:gd name="T6" fmla="*/ 26 w 146"/>
                      <a:gd name="T7" fmla="*/ 2 h 237"/>
                      <a:gd name="T8" fmla="*/ 36 w 146"/>
                      <a:gd name="T9" fmla="*/ 0 h 237"/>
                      <a:gd name="T10" fmla="*/ 41 w 146"/>
                      <a:gd name="T11" fmla="*/ 11 h 237"/>
                      <a:gd name="T12" fmla="*/ 47 w 146"/>
                      <a:gd name="T13" fmla="*/ 26 h 237"/>
                      <a:gd name="T14" fmla="*/ 55 w 146"/>
                      <a:gd name="T15" fmla="*/ 42 h 237"/>
                      <a:gd name="T16" fmla="*/ 62 w 146"/>
                      <a:gd name="T17" fmla="*/ 55 h 237"/>
                      <a:gd name="T18" fmla="*/ 68 w 146"/>
                      <a:gd name="T19" fmla="*/ 70 h 237"/>
                      <a:gd name="T20" fmla="*/ 76 w 146"/>
                      <a:gd name="T21" fmla="*/ 85 h 237"/>
                      <a:gd name="T22" fmla="*/ 81 w 146"/>
                      <a:gd name="T23" fmla="*/ 99 h 237"/>
                      <a:gd name="T24" fmla="*/ 91 w 146"/>
                      <a:gd name="T25" fmla="*/ 116 h 237"/>
                      <a:gd name="T26" fmla="*/ 96 w 146"/>
                      <a:gd name="T27" fmla="*/ 129 h 237"/>
                      <a:gd name="T28" fmla="*/ 104 w 146"/>
                      <a:gd name="T29" fmla="*/ 144 h 237"/>
                      <a:gd name="T30" fmla="*/ 112 w 146"/>
                      <a:gd name="T31" fmla="*/ 157 h 237"/>
                      <a:gd name="T32" fmla="*/ 117 w 146"/>
                      <a:gd name="T33" fmla="*/ 175 h 237"/>
                      <a:gd name="T34" fmla="*/ 123 w 146"/>
                      <a:gd name="T35" fmla="*/ 188 h 237"/>
                      <a:gd name="T36" fmla="*/ 133 w 146"/>
                      <a:gd name="T37" fmla="*/ 203 h 237"/>
                      <a:gd name="T38" fmla="*/ 138 w 146"/>
                      <a:gd name="T39" fmla="*/ 216 h 237"/>
                      <a:gd name="T40" fmla="*/ 146 w 146"/>
                      <a:gd name="T41" fmla="*/ 234 h 237"/>
                      <a:gd name="T42" fmla="*/ 140 w 146"/>
                      <a:gd name="T43" fmla="*/ 234 h 237"/>
                      <a:gd name="T44" fmla="*/ 134 w 146"/>
                      <a:gd name="T45" fmla="*/ 235 h 237"/>
                      <a:gd name="T46" fmla="*/ 125 w 146"/>
                      <a:gd name="T47" fmla="*/ 235 h 237"/>
                      <a:gd name="T48" fmla="*/ 121 w 146"/>
                      <a:gd name="T49" fmla="*/ 237 h 237"/>
                      <a:gd name="T50" fmla="*/ 117 w 146"/>
                      <a:gd name="T51" fmla="*/ 232 h 237"/>
                      <a:gd name="T52" fmla="*/ 114 w 146"/>
                      <a:gd name="T53" fmla="*/ 222 h 237"/>
                      <a:gd name="T54" fmla="*/ 108 w 146"/>
                      <a:gd name="T55" fmla="*/ 211 h 237"/>
                      <a:gd name="T56" fmla="*/ 104 w 146"/>
                      <a:gd name="T57" fmla="*/ 199 h 237"/>
                      <a:gd name="T58" fmla="*/ 95 w 146"/>
                      <a:gd name="T59" fmla="*/ 182 h 237"/>
                      <a:gd name="T60" fmla="*/ 87 w 146"/>
                      <a:gd name="T61" fmla="*/ 165 h 237"/>
                      <a:gd name="T62" fmla="*/ 77 w 146"/>
                      <a:gd name="T63" fmla="*/ 146 h 237"/>
                      <a:gd name="T64" fmla="*/ 70 w 146"/>
                      <a:gd name="T65" fmla="*/ 129 h 237"/>
                      <a:gd name="T66" fmla="*/ 58 w 146"/>
                      <a:gd name="T67" fmla="*/ 108 h 237"/>
                      <a:gd name="T68" fmla="*/ 47 w 146"/>
                      <a:gd name="T69" fmla="*/ 89 h 237"/>
                      <a:gd name="T70" fmla="*/ 38 w 146"/>
                      <a:gd name="T71" fmla="*/ 70 h 237"/>
                      <a:gd name="T72" fmla="*/ 30 w 146"/>
                      <a:gd name="T73" fmla="*/ 55 h 237"/>
                      <a:gd name="T74" fmla="*/ 19 w 146"/>
                      <a:gd name="T75" fmla="*/ 40 h 237"/>
                      <a:gd name="T76" fmla="*/ 13 w 146"/>
                      <a:gd name="T77" fmla="*/ 28 h 237"/>
                      <a:gd name="T78" fmla="*/ 5 w 146"/>
                      <a:gd name="T79" fmla="*/ 19 h 237"/>
                      <a:gd name="T80" fmla="*/ 0 w 146"/>
                      <a:gd name="T81" fmla="*/ 15 h 237"/>
                      <a:gd name="T82" fmla="*/ 0 w 146"/>
                      <a:gd name="T83" fmla="*/ 15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 h="237">
                        <a:moveTo>
                          <a:pt x="0" y="15"/>
                        </a:moveTo>
                        <a:lnTo>
                          <a:pt x="7" y="11"/>
                        </a:lnTo>
                        <a:lnTo>
                          <a:pt x="19" y="5"/>
                        </a:lnTo>
                        <a:lnTo>
                          <a:pt x="26" y="2"/>
                        </a:lnTo>
                        <a:lnTo>
                          <a:pt x="36" y="0"/>
                        </a:lnTo>
                        <a:lnTo>
                          <a:pt x="41" y="11"/>
                        </a:lnTo>
                        <a:lnTo>
                          <a:pt x="47" y="26"/>
                        </a:lnTo>
                        <a:lnTo>
                          <a:pt x="55" y="42"/>
                        </a:lnTo>
                        <a:lnTo>
                          <a:pt x="62" y="55"/>
                        </a:lnTo>
                        <a:lnTo>
                          <a:pt x="68" y="70"/>
                        </a:lnTo>
                        <a:lnTo>
                          <a:pt x="76" y="85"/>
                        </a:lnTo>
                        <a:lnTo>
                          <a:pt x="81" y="99"/>
                        </a:lnTo>
                        <a:lnTo>
                          <a:pt x="91" y="116"/>
                        </a:lnTo>
                        <a:lnTo>
                          <a:pt x="96" y="129"/>
                        </a:lnTo>
                        <a:lnTo>
                          <a:pt x="104" y="144"/>
                        </a:lnTo>
                        <a:lnTo>
                          <a:pt x="112" y="157"/>
                        </a:lnTo>
                        <a:lnTo>
                          <a:pt x="117" y="175"/>
                        </a:lnTo>
                        <a:lnTo>
                          <a:pt x="123" y="188"/>
                        </a:lnTo>
                        <a:lnTo>
                          <a:pt x="133" y="203"/>
                        </a:lnTo>
                        <a:lnTo>
                          <a:pt x="138" y="216"/>
                        </a:lnTo>
                        <a:lnTo>
                          <a:pt x="146" y="234"/>
                        </a:lnTo>
                        <a:lnTo>
                          <a:pt x="140" y="234"/>
                        </a:lnTo>
                        <a:lnTo>
                          <a:pt x="134" y="235"/>
                        </a:lnTo>
                        <a:lnTo>
                          <a:pt x="125" y="235"/>
                        </a:lnTo>
                        <a:lnTo>
                          <a:pt x="121" y="237"/>
                        </a:lnTo>
                        <a:lnTo>
                          <a:pt x="117" y="232"/>
                        </a:lnTo>
                        <a:lnTo>
                          <a:pt x="114" y="222"/>
                        </a:lnTo>
                        <a:lnTo>
                          <a:pt x="108" y="211"/>
                        </a:lnTo>
                        <a:lnTo>
                          <a:pt x="104" y="199"/>
                        </a:lnTo>
                        <a:lnTo>
                          <a:pt x="95" y="182"/>
                        </a:lnTo>
                        <a:lnTo>
                          <a:pt x="87" y="165"/>
                        </a:lnTo>
                        <a:lnTo>
                          <a:pt x="77" y="146"/>
                        </a:lnTo>
                        <a:lnTo>
                          <a:pt x="70" y="129"/>
                        </a:lnTo>
                        <a:lnTo>
                          <a:pt x="58" y="108"/>
                        </a:lnTo>
                        <a:lnTo>
                          <a:pt x="47" y="89"/>
                        </a:lnTo>
                        <a:lnTo>
                          <a:pt x="38" y="70"/>
                        </a:lnTo>
                        <a:lnTo>
                          <a:pt x="30" y="55"/>
                        </a:lnTo>
                        <a:lnTo>
                          <a:pt x="19" y="40"/>
                        </a:lnTo>
                        <a:lnTo>
                          <a:pt x="13" y="28"/>
                        </a:lnTo>
                        <a:lnTo>
                          <a:pt x="5" y="19"/>
                        </a:lnTo>
                        <a:lnTo>
                          <a:pt x="0" y="15"/>
                        </a:lnTo>
                        <a:lnTo>
                          <a:pt x="0" y="15"/>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grpSp>
            <p:sp>
              <p:nvSpPr>
                <p:cNvPr id="82" name="Freeform 51"/>
                <p:cNvSpPr>
                  <a:spLocks/>
                </p:cNvSpPr>
                <p:nvPr/>
              </p:nvSpPr>
              <p:spPr bwMode="auto">
                <a:xfrm rot="9765633" flipV="1">
                  <a:off x="2297109" y="4430687"/>
                  <a:ext cx="347472" cy="570069"/>
                </a:xfrm>
                <a:custGeom>
                  <a:avLst/>
                  <a:gdLst>
                    <a:gd name="T0" fmla="*/ 612 w 848"/>
                    <a:gd name="T1" fmla="*/ 0 h 1356"/>
                    <a:gd name="T2" fmla="*/ 317 w 848"/>
                    <a:gd name="T3" fmla="*/ 502 h 1356"/>
                    <a:gd name="T4" fmla="*/ 484 w 848"/>
                    <a:gd name="T5" fmla="*/ 483 h 1356"/>
                    <a:gd name="T6" fmla="*/ 101 w 848"/>
                    <a:gd name="T7" fmla="*/ 904 h 1356"/>
                    <a:gd name="T8" fmla="*/ 334 w 848"/>
                    <a:gd name="T9" fmla="*/ 839 h 1356"/>
                    <a:gd name="T10" fmla="*/ 0 w 848"/>
                    <a:gd name="T11" fmla="*/ 1356 h 1356"/>
                    <a:gd name="T12" fmla="*/ 564 w 848"/>
                    <a:gd name="T13" fmla="*/ 728 h 1356"/>
                    <a:gd name="T14" fmla="*/ 406 w 848"/>
                    <a:gd name="T15" fmla="*/ 719 h 1356"/>
                    <a:gd name="T16" fmla="*/ 848 w 848"/>
                    <a:gd name="T17" fmla="*/ 325 h 1356"/>
                    <a:gd name="T18" fmla="*/ 573 w 848"/>
                    <a:gd name="T19" fmla="*/ 344 h 1356"/>
                    <a:gd name="T20" fmla="*/ 789 w 848"/>
                    <a:gd name="T21" fmla="*/ 58 h 1356"/>
                    <a:gd name="T22" fmla="*/ 612 w 848"/>
                    <a:gd name="T23"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8" h="1356">
                      <a:moveTo>
                        <a:pt x="612" y="0"/>
                      </a:moveTo>
                      <a:lnTo>
                        <a:pt x="317" y="502"/>
                      </a:lnTo>
                      <a:lnTo>
                        <a:pt x="484" y="483"/>
                      </a:lnTo>
                      <a:lnTo>
                        <a:pt x="101" y="904"/>
                      </a:lnTo>
                      <a:lnTo>
                        <a:pt x="334" y="839"/>
                      </a:lnTo>
                      <a:lnTo>
                        <a:pt x="0" y="1356"/>
                      </a:lnTo>
                      <a:lnTo>
                        <a:pt x="564" y="728"/>
                      </a:lnTo>
                      <a:lnTo>
                        <a:pt x="406" y="719"/>
                      </a:lnTo>
                      <a:lnTo>
                        <a:pt x="848" y="325"/>
                      </a:lnTo>
                      <a:lnTo>
                        <a:pt x="573" y="344"/>
                      </a:lnTo>
                      <a:lnTo>
                        <a:pt x="789" y="58"/>
                      </a:lnTo>
                      <a:lnTo>
                        <a:pt x="61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grpSp>
        </p:grpSp>
      </p:gr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0972800" y="6492876"/>
            <a:ext cx="609600" cy="365125"/>
          </a:xfrm>
          <a:prstGeom prst="rect">
            <a:avLst/>
          </a:prstGeom>
        </p:spPr>
        <p:txBody>
          <a:bodyPr/>
          <a:lstStyle/>
          <a:p>
            <a:fld id="{BC93ED70-0F68-47AB-A40C-7742FCBF8915}" type="slidenum">
              <a:rPr lang="en-US" smtClean="0">
                <a:solidFill>
                  <a:prstClr val="black"/>
                </a:solidFill>
              </a:rPr>
              <a:pPr/>
              <a:t>‹#›</a:t>
            </a:fld>
            <a:endParaRPr lang="en-US" dirty="0">
              <a:solidFill>
                <a:prstClr val="black"/>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0972800" y="6492876"/>
            <a:ext cx="609600" cy="365125"/>
          </a:xfrm>
          <a:prstGeom prst="rect">
            <a:avLst/>
          </a:prstGeom>
        </p:spPr>
        <p:txBody>
          <a:bodyPr/>
          <a:lstStyle/>
          <a:p>
            <a:fld id="{BC93ED70-0F68-47AB-A40C-7742FCBF8915}" type="slidenum">
              <a:rPr lang="en-US" smtClean="0">
                <a:solidFill>
                  <a:prstClr val="black"/>
                </a:solidFill>
              </a:rPr>
              <a:pPr/>
              <a:t>‹#›</a:t>
            </a:fld>
            <a:endParaRPr lang="en-US" dirty="0">
              <a:solidFill>
                <a:prstClr val="black"/>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33401"/>
            <a:ext cx="12192000" cy="715963"/>
          </a:xfrm>
        </p:spPr>
        <p:txBody>
          <a:bodyPr/>
          <a:lstStyle/>
          <a:p>
            <a:r>
              <a:rPr lang="en-US"/>
              <a:t>Click to edit Master title style</a:t>
            </a:r>
          </a:p>
        </p:txBody>
      </p:sp>
      <p:sp>
        <p:nvSpPr>
          <p:cNvPr id="3" name="Text Placeholder 2"/>
          <p:cNvSpPr>
            <a:spLocks noGrp="1"/>
          </p:cNvSpPr>
          <p:nvPr>
            <p:ph type="body" sz="half" idx="1"/>
          </p:nvPr>
        </p:nvSpPr>
        <p:spPr>
          <a:xfrm>
            <a:off x="609600" y="1676400"/>
            <a:ext cx="5384800" cy="376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384800" cy="3763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sldNum" sz="quarter" idx="10"/>
          </p:nvPr>
        </p:nvSpPr>
        <p:spPr>
          <a:xfrm>
            <a:off x="8737600" y="6400800"/>
            <a:ext cx="2844800" cy="320675"/>
          </a:xfrm>
          <a:ln/>
        </p:spPr>
        <p:txBody>
          <a:bodyPr/>
          <a:lstStyle>
            <a:lvl1pPr>
              <a:defRPr/>
            </a:lvl1pPr>
          </a:lstStyle>
          <a:p>
            <a:pPr>
              <a:defRPr/>
            </a:pPr>
            <a:fld id="{5EEA17C5-CEBC-4749-979A-AFF1AAEE9C32}" type="slidenum">
              <a:rPr lang="en-US">
                <a:solidFill>
                  <a:prstClr val="black"/>
                </a:solidFill>
              </a:rPr>
              <a:pPr>
                <a:defRPr/>
              </a:pPr>
              <a:t>‹#›</a:t>
            </a:fld>
            <a:endParaRPr lang="en-US" dirty="0">
              <a:solidFill>
                <a:prstClr val="black"/>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baseline="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025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Georgia" pitchFamily="18" charset="0"/>
              </a:defRPr>
            </a:lvl1pPr>
            <a:lvl2pPr>
              <a:defRPr>
                <a:latin typeface="Georgia" pitchFamily="18" charset="0"/>
              </a:defRPr>
            </a:lvl2pPr>
            <a:lvl3pPr>
              <a:defRPr>
                <a:latin typeface="Georgia" pitchFamily="18" charset="0"/>
              </a:defRPr>
            </a:lvl3pPr>
            <a:lvl4pPr>
              <a:defRPr>
                <a:latin typeface="Georgia" pitchFamily="18" charset="0"/>
              </a:defRPr>
            </a:lvl4pPr>
            <a:lvl5pPr>
              <a:defRPr>
                <a:latin typeface="Georgia"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AA410EB8-A01E-483B-9F37-9B9DDCDD7179}" type="slidenum">
              <a:rPr lang="en-US" smtClean="0"/>
              <a:pPr/>
              <a:t>‹#›</a:t>
            </a:fld>
            <a:endParaRPr lang="en-US" dirty="0"/>
          </a:p>
        </p:txBody>
      </p:sp>
    </p:spTree>
    <p:extLst>
      <p:ext uri="{BB962C8B-B14F-4D97-AF65-F5344CB8AC3E}">
        <p14:creationId xmlns:p14="http://schemas.microsoft.com/office/powerpoint/2010/main" val="1811189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Georgia"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AA410EB8-A01E-483B-9F37-9B9DDCDD7179}" type="slidenum">
              <a:rPr lang="en-US" smtClean="0"/>
              <a:pPr/>
              <a:t>‹#›</a:t>
            </a:fld>
            <a:endParaRPr lang="en-US" dirty="0"/>
          </a:p>
        </p:txBody>
      </p:sp>
    </p:spTree>
    <p:extLst>
      <p:ext uri="{BB962C8B-B14F-4D97-AF65-F5344CB8AC3E}">
        <p14:creationId xmlns:p14="http://schemas.microsoft.com/office/powerpoint/2010/main" val="354900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atin typeface="Georgia" pitchFamily="18"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AA410EB8-A01E-483B-9F37-9B9DDCDD7179}" type="slidenum">
              <a:rPr lang="en-US" smtClean="0"/>
              <a:pPr/>
              <a:t>‹#›</a:t>
            </a:fld>
            <a:endParaRPr lang="en-US" dirty="0"/>
          </a:p>
        </p:txBody>
      </p:sp>
    </p:spTree>
    <p:extLst>
      <p:ext uri="{BB962C8B-B14F-4D97-AF65-F5344CB8AC3E}">
        <p14:creationId xmlns:p14="http://schemas.microsoft.com/office/powerpoint/2010/main" val="3492573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A410EB8-A01E-483B-9F37-9B9DDCDD7179}" type="slidenum">
              <a:rPr lang="en-US" smtClean="0"/>
              <a:pPr/>
              <a:t>‹#›</a:t>
            </a:fld>
            <a:endParaRPr lang="en-US" dirty="0"/>
          </a:p>
        </p:txBody>
      </p:sp>
    </p:spTree>
    <p:extLst>
      <p:ext uri="{BB962C8B-B14F-4D97-AF65-F5344CB8AC3E}">
        <p14:creationId xmlns:p14="http://schemas.microsoft.com/office/powerpoint/2010/main" val="1983912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A410EB8-A01E-483B-9F37-9B9DDCDD7179}" type="slidenum">
              <a:rPr lang="en-US" smtClean="0"/>
              <a:pPr/>
              <a:t>‹#›</a:t>
            </a:fld>
            <a:endParaRPr lang="en-US" dirty="0"/>
          </a:p>
        </p:txBody>
      </p:sp>
    </p:spTree>
    <p:extLst>
      <p:ext uri="{BB962C8B-B14F-4D97-AF65-F5344CB8AC3E}">
        <p14:creationId xmlns:p14="http://schemas.microsoft.com/office/powerpoint/2010/main" val="2082111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410EB8-A01E-483B-9F37-9B9DDCDD7179}" type="slidenum">
              <a:rPr lang="en-US" smtClean="0"/>
              <a:pPr/>
              <a:t>‹#›</a:t>
            </a:fld>
            <a:endParaRPr lang="en-US" dirty="0"/>
          </a:p>
        </p:txBody>
      </p:sp>
    </p:spTree>
    <p:extLst>
      <p:ext uri="{BB962C8B-B14F-4D97-AF65-F5344CB8AC3E}">
        <p14:creationId xmlns:p14="http://schemas.microsoft.com/office/powerpoint/2010/main" val="1124558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Autofit/>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972800" y="6492876"/>
            <a:ext cx="609600" cy="365125"/>
          </a:xfrm>
          <a:prstGeom prst="rect">
            <a:avLst/>
          </a:prstGeom>
        </p:spPr>
        <p:txBody>
          <a:bodyPr/>
          <a:lstStyle/>
          <a:p>
            <a:fld id="{BC93ED70-0F68-47AB-A40C-7742FCBF8915}" type="slidenum">
              <a:rPr lang="en-US" smtClean="0">
                <a:solidFill>
                  <a:prstClr val="black"/>
                </a:solidFill>
              </a:rPr>
              <a:pPr/>
              <a:t>‹#›</a:t>
            </a:fld>
            <a:endParaRPr lang="en-US" dirty="0">
              <a:solidFill>
                <a:prstClr val="black"/>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fld id="{AA410EB8-A01E-483B-9F37-9B9DDCDD7179}" type="slidenum">
              <a:rPr lang="en-US" smtClean="0"/>
              <a:pPr/>
              <a:t>‹#›</a:t>
            </a:fld>
            <a:endParaRPr lang="en-US" dirty="0"/>
          </a:p>
        </p:txBody>
      </p:sp>
    </p:spTree>
    <p:extLst>
      <p:ext uri="{BB962C8B-B14F-4D97-AF65-F5344CB8AC3E}">
        <p14:creationId xmlns:p14="http://schemas.microsoft.com/office/powerpoint/2010/main" val="3207774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atin typeface="Georgia"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atin typeface="Georgia"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fld id="{AA410EB8-A01E-483B-9F37-9B9DDCDD7179}" type="slidenum">
              <a:rPr lang="en-US" smtClean="0"/>
              <a:pPr/>
              <a:t>‹#›</a:t>
            </a:fld>
            <a:endParaRPr lang="en-US" dirty="0"/>
          </a:p>
        </p:txBody>
      </p:sp>
    </p:spTree>
    <p:extLst>
      <p:ext uri="{BB962C8B-B14F-4D97-AF65-F5344CB8AC3E}">
        <p14:creationId xmlns:p14="http://schemas.microsoft.com/office/powerpoint/2010/main" val="2768127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AA410EB8-A01E-483B-9F37-9B9DDCDD7179}" type="slidenum">
              <a:rPr lang="en-US" smtClean="0"/>
              <a:pPr/>
              <a:t>‹#›</a:t>
            </a:fld>
            <a:endParaRPr lang="en-US" dirty="0"/>
          </a:p>
        </p:txBody>
      </p:sp>
    </p:spTree>
    <p:extLst>
      <p:ext uri="{BB962C8B-B14F-4D97-AF65-F5344CB8AC3E}">
        <p14:creationId xmlns:p14="http://schemas.microsoft.com/office/powerpoint/2010/main" val="1672274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rot="5400000">
            <a:off x="-721783" y="3871384"/>
            <a:ext cx="2133600" cy="486833"/>
          </a:xfrm>
        </p:spPr>
        <p:txBody>
          <a:bodyPr/>
          <a:lstStyle/>
          <a:p>
            <a:fld id="{AA410EB8-A01E-483B-9F37-9B9DDCDD7179}" type="slidenum">
              <a:rPr lang="en-US" smtClean="0"/>
              <a:pPr/>
              <a:t>‹#›</a:t>
            </a:fld>
            <a:endParaRPr lang="en-US" dirty="0"/>
          </a:p>
        </p:txBody>
      </p:sp>
    </p:spTree>
    <p:extLst>
      <p:ext uri="{BB962C8B-B14F-4D97-AF65-F5344CB8AC3E}">
        <p14:creationId xmlns:p14="http://schemas.microsoft.com/office/powerpoint/2010/main" val="36686643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sz="half" idx="1"/>
          </p:nvPr>
        </p:nvSpPr>
        <p:spPr>
          <a:xfrm>
            <a:off x="914400" y="1641475"/>
            <a:ext cx="5080000" cy="4454525"/>
          </a:xfrm>
        </p:spPr>
        <p:txBody>
          <a:bodyPr/>
          <a:lstStyle>
            <a:lvl1pPr>
              <a:defRPr>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41475"/>
            <a:ext cx="5080000" cy="4454525"/>
          </a:xfrm>
        </p:spPr>
        <p:txBody>
          <a:bodyPr/>
          <a:lstStyle>
            <a:lvl1pPr>
              <a:defRPr>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914400" y="6248400"/>
            <a:ext cx="2133600" cy="457200"/>
          </a:xfrm>
          <a:prstGeom prst="rect">
            <a:avLst/>
          </a:prstGeom>
        </p:spPr>
        <p:txBody>
          <a:bodyPr/>
          <a:lstStyle>
            <a:lvl1pPr>
              <a:defRPr/>
            </a:lvl1pPr>
          </a:lstStyle>
          <a:p>
            <a:endParaRPr lang="en-US" dirty="0"/>
          </a:p>
        </p:txBody>
      </p:sp>
      <p:sp>
        <p:nvSpPr>
          <p:cNvPr id="6" name="Footer Placeholder 5"/>
          <p:cNvSpPr>
            <a:spLocks noGrp="1"/>
          </p:cNvSpPr>
          <p:nvPr>
            <p:ph type="ftr" sz="quarter" idx="11"/>
          </p:nvPr>
        </p:nvSpPr>
        <p:spPr>
          <a:xfrm>
            <a:off x="3454400" y="6248400"/>
            <a:ext cx="5384800" cy="457200"/>
          </a:xfrm>
          <a:prstGeom prst="rect">
            <a:avLst/>
          </a:prstGeom>
        </p:spPr>
        <p:txBody>
          <a:bodyPr/>
          <a:lstStyle>
            <a:lvl1pPr>
              <a:defRPr/>
            </a:lvl1pPr>
          </a:lstStyle>
          <a:p>
            <a:endParaRPr lang="en-US" dirty="0"/>
          </a:p>
        </p:txBody>
      </p:sp>
    </p:spTree>
    <p:extLst>
      <p:ext uri="{BB962C8B-B14F-4D97-AF65-F5344CB8AC3E}">
        <p14:creationId xmlns:p14="http://schemas.microsoft.com/office/powerpoint/2010/main" val="1098692641"/>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lipArt Placeholder 2"/>
          <p:cNvSpPr>
            <a:spLocks noGrp="1"/>
          </p:cNvSpPr>
          <p:nvPr>
            <p:ph type="clipArt" sz="half" idx="1"/>
          </p:nvPr>
        </p:nvSpPr>
        <p:spPr>
          <a:xfrm>
            <a:off x="914400" y="1641475"/>
            <a:ext cx="5080000" cy="4454525"/>
          </a:xfrm>
        </p:spPr>
        <p:txBody>
          <a:bodyPr/>
          <a:lstStyle/>
          <a:p>
            <a:endParaRPr lang="en-US" dirty="0"/>
          </a:p>
        </p:txBody>
      </p:sp>
      <p:sp>
        <p:nvSpPr>
          <p:cNvPr id="4" name="Text Placeholder 3"/>
          <p:cNvSpPr>
            <a:spLocks noGrp="1"/>
          </p:cNvSpPr>
          <p:nvPr>
            <p:ph type="body" sz="half" idx="2"/>
          </p:nvPr>
        </p:nvSpPr>
        <p:spPr>
          <a:xfrm>
            <a:off x="6197600" y="1641475"/>
            <a:ext cx="508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133600" cy="457200"/>
          </a:xfrm>
          <a:prstGeom prst="rect">
            <a:avLst/>
          </a:prstGeom>
        </p:spPr>
        <p:txBody>
          <a:bodyPr/>
          <a:lstStyle>
            <a:lvl1pPr>
              <a:defRPr/>
            </a:lvl1pPr>
          </a:lstStyle>
          <a:p>
            <a:endParaRPr lang="en-US" dirty="0">
              <a:solidFill>
                <a:prstClr val="black"/>
              </a:solidFill>
            </a:endParaRPr>
          </a:p>
        </p:txBody>
      </p:sp>
      <p:sp>
        <p:nvSpPr>
          <p:cNvPr id="6" name="Footer Placeholder 5"/>
          <p:cNvSpPr>
            <a:spLocks noGrp="1"/>
          </p:cNvSpPr>
          <p:nvPr>
            <p:ph type="ftr" sz="quarter" idx="11"/>
          </p:nvPr>
        </p:nvSpPr>
        <p:spPr>
          <a:xfrm>
            <a:off x="3454400" y="6248400"/>
            <a:ext cx="5384800" cy="457200"/>
          </a:xfrm>
          <a:prstGeom prst="rect">
            <a:avLst/>
          </a:prstGeom>
        </p:spPr>
        <p:txBody>
          <a:bodyPr/>
          <a:lstStyle>
            <a:lvl1pPr>
              <a:defRPr/>
            </a:lvl1pPr>
          </a:lstStyle>
          <a:p>
            <a:endParaRPr lang="en-US" dirty="0">
              <a:solidFill>
                <a:prstClr val="black"/>
              </a:solidFill>
            </a:endParaRPr>
          </a:p>
        </p:txBody>
      </p:sp>
    </p:spTree>
    <p:extLst>
      <p:ext uri="{BB962C8B-B14F-4D97-AF65-F5344CB8AC3E}">
        <p14:creationId xmlns:p14="http://schemas.microsoft.com/office/powerpoint/2010/main" val="707401136"/>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09621-7BE2-4EEE-9E7B-070733A8B8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A5CE1C-8083-4F70-96D7-6C69B225E3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8C6119-BBD5-42AE-B826-6505FF386BF3}"/>
              </a:ext>
            </a:extLst>
          </p:cNvPr>
          <p:cNvSpPr>
            <a:spLocks noGrp="1"/>
          </p:cNvSpPr>
          <p:nvPr>
            <p:ph type="dt" sz="half" idx="10"/>
          </p:nvPr>
        </p:nvSpPr>
        <p:spPr/>
        <p:txBody>
          <a:bodyPr/>
          <a:lstStyle/>
          <a:p>
            <a:fld id="{C0A7F33D-509A-4E52-A954-85168A67B73A}" type="datetimeFigureOut">
              <a:rPr lang="en-US" smtClean="0"/>
              <a:t>10/26/18</a:t>
            </a:fld>
            <a:endParaRPr lang="en-US"/>
          </a:p>
        </p:txBody>
      </p:sp>
      <p:sp>
        <p:nvSpPr>
          <p:cNvPr id="5" name="Footer Placeholder 4">
            <a:extLst>
              <a:ext uri="{FF2B5EF4-FFF2-40B4-BE49-F238E27FC236}">
                <a16:creationId xmlns:a16="http://schemas.microsoft.com/office/drawing/2014/main" id="{75DAF4B5-9188-4668-9985-D5831032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A5B04-36DA-45ED-801C-E59100E87D62}"/>
              </a:ext>
            </a:extLst>
          </p:cNvPr>
          <p:cNvSpPr>
            <a:spLocks noGrp="1"/>
          </p:cNvSpPr>
          <p:nvPr>
            <p:ph type="sldNum" sz="quarter" idx="12"/>
          </p:nvPr>
        </p:nvSpPr>
        <p:spPr/>
        <p:txBody>
          <a:bodyPr/>
          <a:lstStyle/>
          <a:p>
            <a:fld id="{232739B1-E214-481B-91FD-68FE341147B0}" type="slidenum">
              <a:rPr lang="en-US" smtClean="0"/>
              <a:t>‹#›</a:t>
            </a:fld>
            <a:endParaRPr lang="en-US"/>
          </a:p>
        </p:txBody>
      </p:sp>
    </p:spTree>
    <p:extLst>
      <p:ext uri="{BB962C8B-B14F-4D97-AF65-F5344CB8AC3E}">
        <p14:creationId xmlns:p14="http://schemas.microsoft.com/office/powerpoint/2010/main" val="1980777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E35AA-82FE-4FAF-83A3-4B13CD6717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17A9D6-B098-4D23-8B91-32D7DCBD4A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87A96-ACCC-48CB-AFAC-07F7CB43F4BF}"/>
              </a:ext>
            </a:extLst>
          </p:cNvPr>
          <p:cNvSpPr>
            <a:spLocks noGrp="1"/>
          </p:cNvSpPr>
          <p:nvPr>
            <p:ph type="dt" sz="half" idx="10"/>
          </p:nvPr>
        </p:nvSpPr>
        <p:spPr/>
        <p:txBody>
          <a:bodyPr/>
          <a:lstStyle/>
          <a:p>
            <a:fld id="{C0A7F33D-509A-4E52-A954-85168A67B73A}" type="datetimeFigureOut">
              <a:rPr lang="en-US" smtClean="0"/>
              <a:t>10/26/18</a:t>
            </a:fld>
            <a:endParaRPr lang="en-US"/>
          </a:p>
        </p:txBody>
      </p:sp>
      <p:sp>
        <p:nvSpPr>
          <p:cNvPr id="5" name="Footer Placeholder 4">
            <a:extLst>
              <a:ext uri="{FF2B5EF4-FFF2-40B4-BE49-F238E27FC236}">
                <a16:creationId xmlns:a16="http://schemas.microsoft.com/office/drawing/2014/main" id="{C2687EC6-EC5B-4A86-B5F1-9AA0ACF8B3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81B074-9433-4F73-8B97-64E5A414180B}"/>
              </a:ext>
            </a:extLst>
          </p:cNvPr>
          <p:cNvSpPr>
            <a:spLocks noGrp="1"/>
          </p:cNvSpPr>
          <p:nvPr>
            <p:ph type="sldNum" sz="quarter" idx="12"/>
          </p:nvPr>
        </p:nvSpPr>
        <p:spPr/>
        <p:txBody>
          <a:bodyPr/>
          <a:lstStyle/>
          <a:p>
            <a:fld id="{232739B1-E214-481B-91FD-68FE341147B0}" type="slidenum">
              <a:rPr lang="en-US" smtClean="0"/>
              <a:t>‹#›</a:t>
            </a:fld>
            <a:endParaRPr lang="en-US"/>
          </a:p>
        </p:txBody>
      </p:sp>
    </p:spTree>
    <p:extLst>
      <p:ext uri="{BB962C8B-B14F-4D97-AF65-F5344CB8AC3E}">
        <p14:creationId xmlns:p14="http://schemas.microsoft.com/office/powerpoint/2010/main" val="3665184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ED5A2-C915-437C-9038-706DFDFD0E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384F64-0478-4F4A-8105-950054AA4F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7EFA0FA-E3A7-4491-840D-7A2AAA53D3A0}"/>
              </a:ext>
            </a:extLst>
          </p:cNvPr>
          <p:cNvSpPr>
            <a:spLocks noGrp="1"/>
          </p:cNvSpPr>
          <p:nvPr>
            <p:ph type="dt" sz="half" idx="10"/>
          </p:nvPr>
        </p:nvSpPr>
        <p:spPr/>
        <p:txBody>
          <a:bodyPr/>
          <a:lstStyle/>
          <a:p>
            <a:fld id="{C0A7F33D-509A-4E52-A954-85168A67B73A}" type="datetimeFigureOut">
              <a:rPr lang="en-US" smtClean="0"/>
              <a:t>10/26/18</a:t>
            </a:fld>
            <a:endParaRPr lang="en-US"/>
          </a:p>
        </p:txBody>
      </p:sp>
      <p:sp>
        <p:nvSpPr>
          <p:cNvPr id="5" name="Footer Placeholder 4">
            <a:extLst>
              <a:ext uri="{FF2B5EF4-FFF2-40B4-BE49-F238E27FC236}">
                <a16:creationId xmlns:a16="http://schemas.microsoft.com/office/drawing/2014/main" id="{43E75A9D-F879-4E57-9371-5E2C0CFE3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99847-34F9-460E-AF26-1EB708BE4302}"/>
              </a:ext>
            </a:extLst>
          </p:cNvPr>
          <p:cNvSpPr>
            <a:spLocks noGrp="1"/>
          </p:cNvSpPr>
          <p:nvPr>
            <p:ph type="sldNum" sz="quarter" idx="12"/>
          </p:nvPr>
        </p:nvSpPr>
        <p:spPr/>
        <p:txBody>
          <a:bodyPr/>
          <a:lstStyle/>
          <a:p>
            <a:fld id="{232739B1-E214-481B-91FD-68FE341147B0}" type="slidenum">
              <a:rPr lang="en-US" smtClean="0"/>
              <a:t>‹#›</a:t>
            </a:fld>
            <a:endParaRPr lang="en-US"/>
          </a:p>
        </p:txBody>
      </p:sp>
    </p:spTree>
    <p:extLst>
      <p:ext uri="{BB962C8B-B14F-4D97-AF65-F5344CB8AC3E}">
        <p14:creationId xmlns:p14="http://schemas.microsoft.com/office/powerpoint/2010/main" val="455833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05C53-C09A-4D74-BF5C-E8949F5413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A1EC41-459F-483B-8784-D159EC8D938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F0313B-1231-45F3-85BE-560900F24F7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48045E-34D7-4C13-B407-A3C741C4FD47}"/>
              </a:ext>
            </a:extLst>
          </p:cNvPr>
          <p:cNvSpPr>
            <a:spLocks noGrp="1"/>
          </p:cNvSpPr>
          <p:nvPr>
            <p:ph type="dt" sz="half" idx="10"/>
          </p:nvPr>
        </p:nvSpPr>
        <p:spPr/>
        <p:txBody>
          <a:bodyPr/>
          <a:lstStyle/>
          <a:p>
            <a:fld id="{C0A7F33D-509A-4E52-A954-85168A67B73A}" type="datetimeFigureOut">
              <a:rPr lang="en-US" smtClean="0"/>
              <a:t>10/26/18</a:t>
            </a:fld>
            <a:endParaRPr lang="en-US"/>
          </a:p>
        </p:txBody>
      </p:sp>
      <p:sp>
        <p:nvSpPr>
          <p:cNvPr id="6" name="Footer Placeholder 5">
            <a:extLst>
              <a:ext uri="{FF2B5EF4-FFF2-40B4-BE49-F238E27FC236}">
                <a16:creationId xmlns:a16="http://schemas.microsoft.com/office/drawing/2014/main" id="{74200E92-E23F-43D0-8681-F6753E5FAB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88BDB-8777-4186-BFBD-F0D443FAE102}"/>
              </a:ext>
            </a:extLst>
          </p:cNvPr>
          <p:cNvSpPr>
            <a:spLocks noGrp="1"/>
          </p:cNvSpPr>
          <p:nvPr>
            <p:ph type="sldNum" sz="quarter" idx="12"/>
          </p:nvPr>
        </p:nvSpPr>
        <p:spPr/>
        <p:txBody>
          <a:bodyPr/>
          <a:lstStyle/>
          <a:p>
            <a:fld id="{232739B1-E214-481B-91FD-68FE341147B0}" type="slidenum">
              <a:rPr lang="en-US" smtClean="0"/>
              <a:t>‹#›</a:t>
            </a:fld>
            <a:endParaRPr lang="en-US"/>
          </a:p>
        </p:txBody>
      </p:sp>
    </p:spTree>
    <p:extLst>
      <p:ext uri="{BB962C8B-B14F-4D97-AF65-F5344CB8AC3E}">
        <p14:creationId xmlns:p14="http://schemas.microsoft.com/office/powerpoint/2010/main" val="4031315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0972800" y="6492876"/>
            <a:ext cx="609600" cy="365125"/>
          </a:xfrm>
          <a:prstGeom prst="rect">
            <a:avLst/>
          </a:prstGeom>
        </p:spPr>
        <p:txBody>
          <a:bodyPr/>
          <a:lstStyle/>
          <a:p>
            <a:fld id="{BC93ED70-0F68-47AB-A40C-7742FCBF8915}" type="slidenum">
              <a:rPr lang="en-US" smtClean="0">
                <a:solidFill>
                  <a:prstClr val="black"/>
                </a:solidFill>
              </a:rPr>
              <a:pPr/>
              <a:t>‹#›</a:t>
            </a:fld>
            <a:endParaRPr lang="en-US" dirty="0">
              <a:solidFill>
                <a:prstClr val="black"/>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F2E5D-66C2-4E6F-8BBF-E77EA11BD7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B48249-501D-4CC1-AC86-040FF1ECD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E881553-940C-4750-825F-58AD1E9D9C9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054B5-D3DA-4902-AE8C-0C736088FB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CE74528-75C5-406F-9C0E-BDECFB1F31A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3133A9-691B-46D8-94B6-F30B6945D624}"/>
              </a:ext>
            </a:extLst>
          </p:cNvPr>
          <p:cNvSpPr>
            <a:spLocks noGrp="1"/>
          </p:cNvSpPr>
          <p:nvPr>
            <p:ph type="dt" sz="half" idx="10"/>
          </p:nvPr>
        </p:nvSpPr>
        <p:spPr/>
        <p:txBody>
          <a:bodyPr/>
          <a:lstStyle/>
          <a:p>
            <a:fld id="{C0A7F33D-509A-4E52-A954-85168A67B73A}" type="datetimeFigureOut">
              <a:rPr lang="en-US" smtClean="0"/>
              <a:t>10/26/18</a:t>
            </a:fld>
            <a:endParaRPr lang="en-US"/>
          </a:p>
        </p:txBody>
      </p:sp>
      <p:sp>
        <p:nvSpPr>
          <p:cNvPr id="8" name="Footer Placeholder 7">
            <a:extLst>
              <a:ext uri="{FF2B5EF4-FFF2-40B4-BE49-F238E27FC236}">
                <a16:creationId xmlns:a16="http://schemas.microsoft.com/office/drawing/2014/main" id="{505B7D8F-5767-4B8F-B9F6-7A897D04BA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558AC3-D793-41BE-8C7C-4BDDD2791769}"/>
              </a:ext>
            </a:extLst>
          </p:cNvPr>
          <p:cNvSpPr>
            <a:spLocks noGrp="1"/>
          </p:cNvSpPr>
          <p:nvPr>
            <p:ph type="sldNum" sz="quarter" idx="12"/>
          </p:nvPr>
        </p:nvSpPr>
        <p:spPr/>
        <p:txBody>
          <a:bodyPr/>
          <a:lstStyle/>
          <a:p>
            <a:fld id="{232739B1-E214-481B-91FD-68FE341147B0}" type="slidenum">
              <a:rPr lang="en-US" smtClean="0"/>
              <a:t>‹#›</a:t>
            </a:fld>
            <a:endParaRPr lang="en-US"/>
          </a:p>
        </p:txBody>
      </p:sp>
    </p:spTree>
    <p:extLst>
      <p:ext uri="{BB962C8B-B14F-4D97-AF65-F5344CB8AC3E}">
        <p14:creationId xmlns:p14="http://schemas.microsoft.com/office/powerpoint/2010/main" val="4070816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D64AA-9D07-4B6A-BA20-C7DC419663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2A431A-244F-4564-AC43-A79F91E085D4}"/>
              </a:ext>
            </a:extLst>
          </p:cNvPr>
          <p:cNvSpPr>
            <a:spLocks noGrp="1"/>
          </p:cNvSpPr>
          <p:nvPr>
            <p:ph type="dt" sz="half" idx="10"/>
          </p:nvPr>
        </p:nvSpPr>
        <p:spPr/>
        <p:txBody>
          <a:bodyPr/>
          <a:lstStyle/>
          <a:p>
            <a:fld id="{C0A7F33D-509A-4E52-A954-85168A67B73A}" type="datetimeFigureOut">
              <a:rPr lang="en-US" smtClean="0"/>
              <a:t>10/26/18</a:t>
            </a:fld>
            <a:endParaRPr lang="en-US"/>
          </a:p>
        </p:txBody>
      </p:sp>
      <p:sp>
        <p:nvSpPr>
          <p:cNvPr id="4" name="Footer Placeholder 3">
            <a:extLst>
              <a:ext uri="{FF2B5EF4-FFF2-40B4-BE49-F238E27FC236}">
                <a16:creationId xmlns:a16="http://schemas.microsoft.com/office/drawing/2014/main" id="{D5224BC5-9CFA-417E-A017-23D38B94BF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C7F03E-108A-41EE-9786-052FC394C3ED}"/>
              </a:ext>
            </a:extLst>
          </p:cNvPr>
          <p:cNvSpPr>
            <a:spLocks noGrp="1"/>
          </p:cNvSpPr>
          <p:nvPr>
            <p:ph type="sldNum" sz="quarter" idx="12"/>
          </p:nvPr>
        </p:nvSpPr>
        <p:spPr/>
        <p:txBody>
          <a:bodyPr/>
          <a:lstStyle/>
          <a:p>
            <a:fld id="{232739B1-E214-481B-91FD-68FE341147B0}" type="slidenum">
              <a:rPr lang="en-US" smtClean="0"/>
              <a:t>‹#›</a:t>
            </a:fld>
            <a:endParaRPr lang="en-US"/>
          </a:p>
        </p:txBody>
      </p:sp>
    </p:spTree>
    <p:extLst>
      <p:ext uri="{BB962C8B-B14F-4D97-AF65-F5344CB8AC3E}">
        <p14:creationId xmlns:p14="http://schemas.microsoft.com/office/powerpoint/2010/main" val="2735453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FE6696-568B-42A8-BCF9-2F3A4AB7759E}"/>
              </a:ext>
            </a:extLst>
          </p:cNvPr>
          <p:cNvSpPr>
            <a:spLocks noGrp="1"/>
          </p:cNvSpPr>
          <p:nvPr>
            <p:ph type="dt" sz="half" idx="10"/>
          </p:nvPr>
        </p:nvSpPr>
        <p:spPr/>
        <p:txBody>
          <a:bodyPr/>
          <a:lstStyle/>
          <a:p>
            <a:fld id="{C0A7F33D-509A-4E52-A954-85168A67B73A}" type="datetimeFigureOut">
              <a:rPr lang="en-US" smtClean="0"/>
              <a:t>10/26/18</a:t>
            </a:fld>
            <a:endParaRPr lang="en-US"/>
          </a:p>
        </p:txBody>
      </p:sp>
      <p:sp>
        <p:nvSpPr>
          <p:cNvPr id="3" name="Footer Placeholder 2">
            <a:extLst>
              <a:ext uri="{FF2B5EF4-FFF2-40B4-BE49-F238E27FC236}">
                <a16:creationId xmlns:a16="http://schemas.microsoft.com/office/drawing/2014/main" id="{E6CE4018-FFA1-4715-9753-2AD46BEA2B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55B6D7-B0D9-441E-A763-410D26B5EA8A}"/>
              </a:ext>
            </a:extLst>
          </p:cNvPr>
          <p:cNvSpPr>
            <a:spLocks noGrp="1"/>
          </p:cNvSpPr>
          <p:nvPr>
            <p:ph type="sldNum" sz="quarter" idx="12"/>
          </p:nvPr>
        </p:nvSpPr>
        <p:spPr/>
        <p:txBody>
          <a:bodyPr/>
          <a:lstStyle/>
          <a:p>
            <a:fld id="{232739B1-E214-481B-91FD-68FE341147B0}" type="slidenum">
              <a:rPr lang="en-US" smtClean="0"/>
              <a:t>‹#›</a:t>
            </a:fld>
            <a:endParaRPr lang="en-US"/>
          </a:p>
        </p:txBody>
      </p:sp>
    </p:spTree>
    <p:extLst>
      <p:ext uri="{BB962C8B-B14F-4D97-AF65-F5344CB8AC3E}">
        <p14:creationId xmlns:p14="http://schemas.microsoft.com/office/powerpoint/2010/main" val="641981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DCFFD-3BF0-4023-B4E3-E4E0DE3B44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51C9E5-F79C-4AD7-8EA6-572F7FAE71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6F5885-A36D-476A-8B15-06A0CAE91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59C92B-9083-4762-8002-68AFD8CA5144}"/>
              </a:ext>
            </a:extLst>
          </p:cNvPr>
          <p:cNvSpPr>
            <a:spLocks noGrp="1"/>
          </p:cNvSpPr>
          <p:nvPr>
            <p:ph type="dt" sz="half" idx="10"/>
          </p:nvPr>
        </p:nvSpPr>
        <p:spPr/>
        <p:txBody>
          <a:bodyPr/>
          <a:lstStyle/>
          <a:p>
            <a:fld id="{C0A7F33D-509A-4E52-A954-85168A67B73A}" type="datetimeFigureOut">
              <a:rPr lang="en-US" smtClean="0"/>
              <a:t>10/26/18</a:t>
            </a:fld>
            <a:endParaRPr lang="en-US"/>
          </a:p>
        </p:txBody>
      </p:sp>
      <p:sp>
        <p:nvSpPr>
          <p:cNvPr id="6" name="Footer Placeholder 5">
            <a:extLst>
              <a:ext uri="{FF2B5EF4-FFF2-40B4-BE49-F238E27FC236}">
                <a16:creationId xmlns:a16="http://schemas.microsoft.com/office/drawing/2014/main" id="{DF9AC142-19D0-4266-B8B4-16C722C144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2E5E85-9C4D-4345-B537-48BADBBF3887}"/>
              </a:ext>
            </a:extLst>
          </p:cNvPr>
          <p:cNvSpPr>
            <a:spLocks noGrp="1"/>
          </p:cNvSpPr>
          <p:nvPr>
            <p:ph type="sldNum" sz="quarter" idx="12"/>
          </p:nvPr>
        </p:nvSpPr>
        <p:spPr/>
        <p:txBody>
          <a:bodyPr/>
          <a:lstStyle/>
          <a:p>
            <a:fld id="{232739B1-E214-481B-91FD-68FE341147B0}" type="slidenum">
              <a:rPr lang="en-US" smtClean="0"/>
              <a:t>‹#›</a:t>
            </a:fld>
            <a:endParaRPr lang="en-US"/>
          </a:p>
        </p:txBody>
      </p:sp>
    </p:spTree>
    <p:extLst>
      <p:ext uri="{BB962C8B-B14F-4D97-AF65-F5344CB8AC3E}">
        <p14:creationId xmlns:p14="http://schemas.microsoft.com/office/powerpoint/2010/main" val="431528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8A4A2-9D8E-4E13-B6BE-1EA8ED6D20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62E00F-F888-408E-B4AC-01FF7D6580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8A7B61-9B4F-4CED-BF64-772AF4E9F2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AB43F7-39E2-4FA0-BFBD-765BA29083E9}"/>
              </a:ext>
            </a:extLst>
          </p:cNvPr>
          <p:cNvSpPr>
            <a:spLocks noGrp="1"/>
          </p:cNvSpPr>
          <p:nvPr>
            <p:ph type="dt" sz="half" idx="10"/>
          </p:nvPr>
        </p:nvSpPr>
        <p:spPr/>
        <p:txBody>
          <a:bodyPr/>
          <a:lstStyle/>
          <a:p>
            <a:fld id="{C0A7F33D-509A-4E52-A954-85168A67B73A}" type="datetimeFigureOut">
              <a:rPr lang="en-US" smtClean="0"/>
              <a:t>10/26/18</a:t>
            </a:fld>
            <a:endParaRPr lang="en-US"/>
          </a:p>
        </p:txBody>
      </p:sp>
      <p:sp>
        <p:nvSpPr>
          <p:cNvPr id="6" name="Footer Placeholder 5">
            <a:extLst>
              <a:ext uri="{FF2B5EF4-FFF2-40B4-BE49-F238E27FC236}">
                <a16:creationId xmlns:a16="http://schemas.microsoft.com/office/drawing/2014/main" id="{9BF3CCB6-6869-483E-BA32-1CDC5DBE3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78B202-9599-44DC-B67A-1BA2C27AD341}"/>
              </a:ext>
            </a:extLst>
          </p:cNvPr>
          <p:cNvSpPr>
            <a:spLocks noGrp="1"/>
          </p:cNvSpPr>
          <p:nvPr>
            <p:ph type="sldNum" sz="quarter" idx="12"/>
          </p:nvPr>
        </p:nvSpPr>
        <p:spPr/>
        <p:txBody>
          <a:bodyPr/>
          <a:lstStyle/>
          <a:p>
            <a:fld id="{232739B1-E214-481B-91FD-68FE341147B0}" type="slidenum">
              <a:rPr lang="en-US" smtClean="0"/>
              <a:t>‹#›</a:t>
            </a:fld>
            <a:endParaRPr lang="en-US"/>
          </a:p>
        </p:txBody>
      </p:sp>
    </p:spTree>
    <p:extLst>
      <p:ext uri="{BB962C8B-B14F-4D97-AF65-F5344CB8AC3E}">
        <p14:creationId xmlns:p14="http://schemas.microsoft.com/office/powerpoint/2010/main" val="2079247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62258-7A89-4ECE-AFD0-489317606A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964665-B80D-42D3-82AE-3A487B2BB17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6DE1C-4CD8-4AA9-9AD2-5C18D0663112}"/>
              </a:ext>
            </a:extLst>
          </p:cNvPr>
          <p:cNvSpPr>
            <a:spLocks noGrp="1"/>
          </p:cNvSpPr>
          <p:nvPr>
            <p:ph type="dt" sz="half" idx="10"/>
          </p:nvPr>
        </p:nvSpPr>
        <p:spPr/>
        <p:txBody>
          <a:bodyPr/>
          <a:lstStyle/>
          <a:p>
            <a:fld id="{C0A7F33D-509A-4E52-A954-85168A67B73A}" type="datetimeFigureOut">
              <a:rPr lang="en-US" smtClean="0"/>
              <a:t>10/26/18</a:t>
            </a:fld>
            <a:endParaRPr lang="en-US"/>
          </a:p>
        </p:txBody>
      </p:sp>
      <p:sp>
        <p:nvSpPr>
          <p:cNvPr id="5" name="Footer Placeholder 4">
            <a:extLst>
              <a:ext uri="{FF2B5EF4-FFF2-40B4-BE49-F238E27FC236}">
                <a16:creationId xmlns:a16="http://schemas.microsoft.com/office/drawing/2014/main" id="{4E7CE62C-9ECC-4810-AF60-018F77BA7A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3067A-07C3-44E9-BB16-2D3420118654}"/>
              </a:ext>
            </a:extLst>
          </p:cNvPr>
          <p:cNvSpPr>
            <a:spLocks noGrp="1"/>
          </p:cNvSpPr>
          <p:nvPr>
            <p:ph type="sldNum" sz="quarter" idx="12"/>
          </p:nvPr>
        </p:nvSpPr>
        <p:spPr/>
        <p:txBody>
          <a:bodyPr/>
          <a:lstStyle/>
          <a:p>
            <a:fld id="{232739B1-E214-481B-91FD-68FE341147B0}" type="slidenum">
              <a:rPr lang="en-US" smtClean="0"/>
              <a:t>‹#›</a:t>
            </a:fld>
            <a:endParaRPr lang="en-US"/>
          </a:p>
        </p:txBody>
      </p:sp>
    </p:spTree>
    <p:extLst>
      <p:ext uri="{BB962C8B-B14F-4D97-AF65-F5344CB8AC3E}">
        <p14:creationId xmlns:p14="http://schemas.microsoft.com/office/powerpoint/2010/main" val="21462250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BAD477-8062-4EFF-AA50-6D374E2ED5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2864F2-F8D0-4A48-B610-6DBABE5D5DD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C35827-CB0E-49AF-B4DE-4F4002841568}"/>
              </a:ext>
            </a:extLst>
          </p:cNvPr>
          <p:cNvSpPr>
            <a:spLocks noGrp="1"/>
          </p:cNvSpPr>
          <p:nvPr>
            <p:ph type="dt" sz="half" idx="10"/>
          </p:nvPr>
        </p:nvSpPr>
        <p:spPr/>
        <p:txBody>
          <a:bodyPr/>
          <a:lstStyle/>
          <a:p>
            <a:fld id="{C0A7F33D-509A-4E52-A954-85168A67B73A}" type="datetimeFigureOut">
              <a:rPr lang="en-US" smtClean="0"/>
              <a:t>10/26/18</a:t>
            </a:fld>
            <a:endParaRPr lang="en-US"/>
          </a:p>
        </p:txBody>
      </p:sp>
      <p:sp>
        <p:nvSpPr>
          <p:cNvPr id="5" name="Footer Placeholder 4">
            <a:extLst>
              <a:ext uri="{FF2B5EF4-FFF2-40B4-BE49-F238E27FC236}">
                <a16:creationId xmlns:a16="http://schemas.microsoft.com/office/drawing/2014/main" id="{2339E14C-DFBB-4BDB-BDF9-837564A63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499BA-D8E1-4CB3-9D1C-BFD069F4E7EC}"/>
              </a:ext>
            </a:extLst>
          </p:cNvPr>
          <p:cNvSpPr>
            <a:spLocks noGrp="1"/>
          </p:cNvSpPr>
          <p:nvPr>
            <p:ph type="sldNum" sz="quarter" idx="12"/>
          </p:nvPr>
        </p:nvSpPr>
        <p:spPr/>
        <p:txBody>
          <a:bodyPr/>
          <a:lstStyle/>
          <a:p>
            <a:fld id="{232739B1-E214-481B-91FD-68FE341147B0}" type="slidenum">
              <a:rPr lang="en-US" smtClean="0"/>
              <a:t>‹#›</a:t>
            </a:fld>
            <a:endParaRPr lang="en-US"/>
          </a:p>
        </p:txBody>
      </p:sp>
    </p:spTree>
    <p:extLst>
      <p:ext uri="{BB962C8B-B14F-4D97-AF65-F5344CB8AC3E}">
        <p14:creationId xmlns:p14="http://schemas.microsoft.com/office/powerpoint/2010/main" val="4012667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BF6F"/>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41992" y="3326145"/>
            <a:ext cx="7548824" cy="1646307"/>
          </a:xfrm>
        </p:spPr>
        <p:txBody>
          <a:bodyPr anchor="b">
            <a:normAutofit/>
          </a:bodyPr>
          <a:lstStyle>
            <a:lvl1pPr marL="0" indent="0">
              <a:buNone/>
              <a:defRPr sz="4800" b="1" baseline="0">
                <a:solidFill>
                  <a:srgbClr val="FFFFFF"/>
                </a:solidFill>
              </a:defRPr>
            </a:lvl1pPr>
          </a:lstStyle>
          <a:p>
            <a:pPr lvl="0"/>
            <a:r>
              <a:rPr lang="en-US" dirty="0"/>
              <a:t>Add the title of your presentation here</a:t>
            </a:r>
          </a:p>
        </p:txBody>
      </p:sp>
      <p:sp>
        <p:nvSpPr>
          <p:cNvPr id="11" name="Subtitle 1"/>
          <p:cNvSpPr txBox="1">
            <a:spLocks/>
          </p:cNvSpPr>
          <p:nvPr userDrawn="1"/>
        </p:nvSpPr>
        <p:spPr>
          <a:xfrm>
            <a:off x="4519855" y="6482697"/>
            <a:ext cx="1400847" cy="213603"/>
          </a:xfrm>
          <a:prstGeom prst="rect">
            <a:avLst/>
          </a:prstGeom>
        </p:spPr>
        <p:txBody>
          <a:bodyPr vert="horz" lIns="121920" tIns="60960" rIns="121920" bIns="6096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067" dirty="0">
                <a:solidFill>
                  <a:srgbClr val="FFFFFF"/>
                </a:solidFill>
                <a:latin typeface="Helvetica Neue"/>
                <a:cs typeface="Helvetica Neue"/>
              </a:rPr>
              <a:t>Powered by</a:t>
            </a:r>
          </a:p>
        </p:txBody>
      </p:sp>
      <p:sp>
        <p:nvSpPr>
          <p:cNvPr id="3" name="Text Placeholder 2"/>
          <p:cNvSpPr>
            <a:spLocks noGrp="1"/>
          </p:cNvSpPr>
          <p:nvPr>
            <p:ph type="body" sz="quarter" idx="12"/>
          </p:nvPr>
        </p:nvSpPr>
        <p:spPr>
          <a:xfrm>
            <a:off x="344971" y="4972051"/>
            <a:ext cx="3917951" cy="514349"/>
          </a:xfrm>
        </p:spPr>
        <p:txBody>
          <a:bodyPr>
            <a:normAutofit/>
          </a:bodyPr>
          <a:lstStyle>
            <a:lvl1pPr>
              <a:defRPr sz="1600">
                <a:solidFill>
                  <a:schemeClr val="bg1"/>
                </a:solidFill>
              </a:defRPr>
            </a:lvl1pPr>
          </a:lstStyle>
          <a:p>
            <a:pPr lvl="0"/>
            <a:r>
              <a:rPr lang="en-US" dirty="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1353" y="6388544"/>
            <a:ext cx="1842324" cy="448721"/>
          </a:xfrm>
          <a:prstGeom prst="rect">
            <a:avLst/>
          </a:prstGeom>
        </p:spPr>
      </p:pic>
    </p:spTree>
    <p:extLst>
      <p:ext uri="{BB962C8B-B14F-4D97-AF65-F5344CB8AC3E}">
        <p14:creationId xmlns:p14="http://schemas.microsoft.com/office/powerpoint/2010/main" val="8517786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885391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a:p>
        </p:txBody>
      </p:sp>
      <p:sp>
        <p:nvSpPr>
          <p:cNvPr id="7" name="Text Placeholder 6"/>
          <p:cNvSpPr>
            <a:spLocks noGrp="1"/>
          </p:cNvSpPr>
          <p:nvPr>
            <p:ph type="body" sz="quarter" idx="13"/>
          </p:nvPr>
        </p:nvSpPr>
        <p:spPr>
          <a:xfrm>
            <a:off x="154518" y="965200"/>
            <a:ext cx="5183716" cy="349251"/>
          </a:xfrm>
        </p:spPr>
        <p:txBody>
          <a:bodyPr/>
          <a:lstStyle/>
          <a:p>
            <a:pPr lvl="0"/>
            <a:r>
              <a:rPr lang="en-US" dirty="0"/>
              <a:t>Click to edit Master text styles</a:t>
            </a:r>
          </a:p>
        </p:txBody>
      </p:sp>
    </p:spTree>
    <p:extLst>
      <p:ext uri="{BB962C8B-B14F-4D97-AF65-F5344CB8AC3E}">
        <p14:creationId xmlns:p14="http://schemas.microsoft.com/office/powerpoint/2010/main" val="3903334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24001"/>
            <a:ext cx="53848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1"/>
            <a:ext cx="5384800" cy="4602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10972800" y="6492876"/>
            <a:ext cx="609600" cy="365125"/>
          </a:xfrm>
          <a:prstGeom prst="rect">
            <a:avLst/>
          </a:prstGeom>
        </p:spPr>
        <p:txBody>
          <a:bodyPr/>
          <a:lstStyle/>
          <a:p>
            <a:fld id="{BC93ED70-0F68-47AB-A40C-7742FCBF8915}" type="slidenum">
              <a:rPr lang="en-US" smtClean="0">
                <a:solidFill>
                  <a:prstClr val="black"/>
                </a:solidFill>
              </a:rPr>
              <a:pPr/>
              <a:t>‹#›</a:t>
            </a:fld>
            <a:endParaRPr lang="en-US" dirty="0">
              <a:solidFill>
                <a:prstClr val="black"/>
              </a:solidFill>
            </a:endParaRPr>
          </a:p>
        </p:txBody>
      </p:sp>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10/26/18</a:t>
            </a:fld>
            <a:endParaRPr lang="en-US"/>
          </a:p>
        </p:txBody>
      </p:sp>
      <p:sp>
        <p:nvSpPr>
          <p:cNvPr id="6" name="Holder 6"/>
          <p:cNvSpPr>
            <a:spLocks noGrp="1"/>
          </p:cNvSpPr>
          <p:nvPr>
            <p:ph type="sldNum" sz="quarter" idx="7"/>
          </p:nvPr>
        </p:nvSpPr>
        <p:spPr/>
        <p:txBody>
          <a:bodyPr lIns="0" tIns="0" rIns="0" bIns="0"/>
          <a:lstStyle>
            <a:lvl1pPr>
              <a:defRPr sz="800" b="0" i="0">
                <a:solidFill>
                  <a:srgbClr val="474C55"/>
                </a:solidFill>
                <a:latin typeface="Arial"/>
                <a:cs typeface="Arial"/>
              </a:defRPr>
            </a:lvl1pPr>
          </a:lstStyle>
          <a:p>
            <a:pPr marL="12700">
              <a:spcBef>
                <a:spcPts val="25"/>
              </a:spcBef>
            </a:pPr>
            <a:r>
              <a:rPr lang="en-US"/>
              <a:t>Seattle </a:t>
            </a:r>
            <a:r>
              <a:rPr lang="en-US" spc="-5"/>
              <a:t>Building Tune-Ups</a:t>
            </a:r>
            <a:r>
              <a:rPr lang="en-US" spc="165"/>
              <a:t> </a:t>
            </a:r>
            <a:fld id="{81D60167-4931-47E6-BA6A-407CBD079E47}" type="slidenum">
              <a:rPr b="1" smtClean="0"/>
              <a:pPr marL="12700">
                <a:spcBef>
                  <a:spcPts val="25"/>
                </a:spcBef>
              </a:pPr>
              <a:t>‹#›</a:t>
            </a:fld>
            <a:endParaRPr b="1" dirty="0"/>
          </a:p>
        </p:txBody>
      </p:sp>
    </p:spTree>
    <p:extLst>
      <p:ext uri="{BB962C8B-B14F-4D97-AF65-F5344CB8AC3E}">
        <p14:creationId xmlns:p14="http://schemas.microsoft.com/office/powerpoint/2010/main" val="3878789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206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10/26/18</a:t>
            </a:fld>
            <a:endParaRPr lang="en-US"/>
          </a:p>
        </p:txBody>
      </p:sp>
      <p:sp>
        <p:nvSpPr>
          <p:cNvPr id="6" name="Holder 6"/>
          <p:cNvSpPr>
            <a:spLocks noGrp="1"/>
          </p:cNvSpPr>
          <p:nvPr>
            <p:ph type="sldNum" sz="quarter" idx="7"/>
          </p:nvPr>
        </p:nvSpPr>
        <p:spPr/>
        <p:txBody>
          <a:bodyPr lIns="0" tIns="0" rIns="0" bIns="0"/>
          <a:lstStyle>
            <a:lvl1pPr>
              <a:defRPr sz="800" b="0" i="0">
                <a:solidFill>
                  <a:srgbClr val="474C55"/>
                </a:solidFill>
                <a:latin typeface="Arial"/>
                <a:cs typeface="Arial"/>
              </a:defRPr>
            </a:lvl1pPr>
          </a:lstStyle>
          <a:p>
            <a:pPr marL="12700">
              <a:spcBef>
                <a:spcPts val="25"/>
              </a:spcBef>
            </a:pPr>
            <a:r>
              <a:rPr lang="en-US"/>
              <a:t>Seattle </a:t>
            </a:r>
            <a:r>
              <a:rPr lang="en-US" spc="-5"/>
              <a:t>Building Tune-Ups</a:t>
            </a:r>
            <a:r>
              <a:rPr lang="en-US" spc="165"/>
              <a:t> </a:t>
            </a:r>
            <a:fld id="{81D60167-4931-47E6-BA6A-407CBD079E47}" type="slidenum">
              <a:rPr b="1" smtClean="0"/>
              <a:pPr marL="12700">
                <a:spcBef>
                  <a:spcPts val="25"/>
                </a:spcBef>
              </a:pPr>
              <a:t>‹#›</a:t>
            </a:fld>
            <a:endParaRPr b="1" dirty="0"/>
          </a:p>
        </p:txBody>
      </p:sp>
    </p:spTree>
    <p:extLst>
      <p:ext uri="{BB962C8B-B14F-4D97-AF65-F5344CB8AC3E}">
        <p14:creationId xmlns:p14="http://schemas.microsoft.com/office/powerpoint/2010/main" val="3972239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2060"/>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10/26/18</a:t>
            </a:fld>
            <a:endParaRPr lang="en-US"/>
          </a:p>
        </p:txBody>
      </p:sp>
      <p:sp>
        <p:nvSpPr>
          <p:cNvPr id="7" name="Holder 7"/>
          <p:cNvSpPr>
            <a:spLocks noGrp="1"/>
          </p:cNvSpPr>
          <p:nvPr>
            <p:ph type="sldNum" sz="quarter" idx="7"/>
          </p:nvPr>
        </p:nvSpPr>
        <p:spPr/>
        <p:txBody>
          <a:bodyPr lIns="0" tIns="0" rIns="0" bIns="0"/>
          <a:lstStyle>
            <a:lvl1pPr>
              <a:defRPr sz="800" b="0" i="0">
                <a:solidFill>
                  <a:srgbClr val="474C55"/>
                </a:solidFill>
                <a:latin typeface="Arial"/>
                <a:cs typeface="Arial"/>
              </a:defRPr>
            </a:lvl1pPr>
          </a:lstStyle>
          <a:p>
            <a:pPr marL="12700">
              <a:spcBef>
                <a:spcPts val="25"/>
              </a:spcBef>
            </a:pPr>
            <a:r>
              <a:rPr lang="en-US"/>
              <a:t>Seattle </a:t>
            </a:r>
            <a:r>
              <a:rPr lang="en-US" spc="-5"/>
              <a:t>Building Tune-Ups</a:t>
            </a:r>
            <a:r>
              <a:rPr lang="en-US" spc="165"/>
              <a:t> </a:t>
            </a:r>
            <a:fld id="{81D60167-4931-47E6-BA6A-407CBD079E47}" type="slidenum">
              <a:rPr b="1" smtClean="0"/>
              <a:pPr marL="12700">
                <a:spcBef>
                  <a:spcPts val="25"/>
                </a:spcBef>
              </a:pPr>
              <a:t>‹#›</a:t>
            </a:fld>
            <a:endParaRPr b="1" dirty="0"/>
          </a:p>
        </p:txBody>
      </p:sp>
    </p:spTree>
    <p:extLst>
      <p:ext uri="{BB962C8B-B14F-4D97-AF65-F5344CB8AC3E}">
        <p14:creationId xmlns:p14="http://schemas.microsoft.com/office/powerpoint/2010/main" val="23922265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206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10/26/18</a:t>
            </a:fld>
            <a:endParaRPr lang="en-US"/>
          </a:p>
        </p:txBody>
      </p:sp>
      <p:sp>
        <p:nvSpPr>
          <p:cNvPr id="5" name="Holder 5"/>
          <p:cNvSpPr>
            <a:spLocks noGrp="1"/>
          </p:cNvSpPr>
          <p:nvPr>
            <p:ph type="sldNum" sz="quarter" idx="7"/>
          </p:nvPr>
        </p:nvSpPr>
        <p:spPr/>
        <p:txBody>
          <a:bodyPr lIns="0" tIns="0" rIns="0" bIns="0"/>
          <a:lstStyle>
            <a:lvl1pPr>
              <a:defRPr sz="800" b="0" i="0">
                <a:solidFill>
                  <a:srgbClr val="474C55"/>
                </a:solidFill>
                <a:latin typeface="Arial"/>
                <a:cs typeface="Arial"/>
              </a:defRPr>
            </a:lvl1pPr>
          </a:lstStyle>
          <a:p>
            <a:pPr marL="12700">
              <a:spcBef>
                <a:spcPts val="25"/>
              </a:spcBef>
            </a:pPr>
            <a:r>
              <a:rPr lang="en-US"/>
              <a:t>Seattle </a:t>
            </a:r>
            <a:r>
              <a:rPr lang="en-US" spc="-5"/>
              <a:t>Building Tune-Ups</a:t>
            </a:r>
            <a:r>
              <a:rPr lang="en-US" spc="165"/>
              <a:t> </a:t>
            </a:r>
            <a:fld id="{81D60167-4931-47E6-BA6A-407CBD079E47}" type="slidenum">
              <a:rPr b="1" smtClean="0"/>
              <a:pPr marL="12700">
                <a:spcBef>
                  <a:spcPts val="25"/>
                </a:spcBef>
              </a:pPr>
              <a:t>‹#›</a:t>
            </a:fld>
            <a:endParaRPr b="1" dirty="0"/>
          </a:p>
        </p:txBody>
      </p:sp>
    </p:spTree>
    <p:extLst>
      <p:ext uri="{BB962C8B-B14F-4D97-AF65-F5344CB8AC3E}">
        <p14:creationId xmlns:p14="http://schemas.microsoft.com/office/powerpoint/2010/main" val="24017456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10/26/18</a:t>
            </a:fld>
            <a:endParaRPr lang="en-US"/>
          </a:p>
        </p:txBody>
      </p:sp>
      <p:sp>
        <p:nvSpPr>
          <p:cNvPr id="4" name="Holder 4"/>
          <p:cNvSpPr>
            <a:spLocks noGrp="1"/>
          </p:cNvSpPr>
          <p:nvPr>
            <p:ph type="sldNum" sz="quarter" idx="7"/>
          </p:nvPr>
        </p:nvSpPr>
        <p:spPr/>
        <p:txBody>
          <a:bodyPr lIns="0" tIns="0" rIns="0" bIns="0"/>
          <a:lstStyle>
            <a:lvl1pPr>
              <a:defRPr sz="800" b="0" i="0">
                <a:solidFill>
                  <a:srgbClr val="474C55"/>
                </a:solidFill>
                <a:latin typeface="Arial"/>
                <a:cs typeface="Arial"/>
              </a:defRPr>
            </a:lvl1pPr>
          </a:lstStyle>
          <a:p>
            <a:pPr marL="12700">
              <a:spcBef>
                <a:spcPts val="25"/>
              </a:spcBef>
            </a:pPr>
            <a:r>
              <a:rPr lang="en-US"/>
              <a:t>Seattle </a:t>
            </a:r>
            <a:r>
              <a:rPr lang="en-US" spc="-5"/>
              <a:t>Building Tune-Ups</a:t>
            </a:r>
            <a:r>
              <a:rPr lang="en-US" spc="165"/>
              <a:t> </a:t>
            </a:r>
            <a:fld id="{81D60167-4931-47E6-BA6A-407CBD079E47}" type="slidenum">
              <a:rPr b="1" smtClean="0"/>
              <a:pPr marL="12700">
                <a:spcBef>
                  <a:spcPts val="25"/>
                </a:spcBef>
              </a:pPr>
              <a:t>‹#›</a:t>
            </a:fld>
            <a:endParaRPr b="1" dirty="0"/>
          </a:p>
        </p:txBody>
      </p:sp>
    </p:spTree>
    <p:extLst>
      <p:ext uri="{BB962C8B-B14F-4D97-AF65-F5344CB8AC3E}">
        <p14:creationId xmlns:p14="http://schemas.microsoft.com/office/powerpoint/2010/main" val="26759331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Large Text">
    <p:spTree>
      <p:nvGrpSpPr>
        <p:cNvPr id="1" name=""/>
        <p:cNvGrpSpPr/>
        <p:nvPr/>
      </p:nvGrpSpPr>
      <p:grpSpPr>
        <a:xfrm>
          <a:off x="0" y="0"/>
          <a:ext cx="0" cy="0"/>
          <a:chOff x="0" y="0"/>
          <a:chExt cx="0" cy="0"/>
        </a:xfrm>
      </p:grpSpPr>
      <p:sp>
        <p:nvSpPr>
          <p:cNvPr id="7" name="Picture Placeholder 8"/>
          <p:cNvSpPr>
            <a:spLocks noGrp="1"/>
          </p:cNvSpPr>
          <p:nvPr>
            <p:ph type="pic" sz="quarter" idx="13" hasCustomPrompt="1"/>
          </p:nvPr>
        </p:nvSpPr>
        <p:spPr>
          <a:xfrm>
            <a:off x="0" y="0"/>
            <a:ext cx="12192000" cy="276999"/>
          </a:xfrm>
        </p:spPr>
        <p:txBody>
          <a:bodyPr/>
          <a:lstStyle>
            <a:lvl1pPr algn="ctr">
              <a:defRPr/>
            </a:lvl1pPr>
          </a:lstStyle>
          <a:p>
            <a:r>
              <a:rPr lang="en-US" dirty="0"/>
              <a:t>Click icon to add photo</a:t>
            </a:r>
          </a:p>
        </p:txBody>
      </p:sp>
      <p:sp>
        <p:nvSpPr>
          <p:cNvPr id="3" name="Date Placeholder 2"/>
          <p:cNvSpPr>
            <a:spLocks noGrp="1"/>
          </p:cNvSpPr>
          <p:nvPr>
            <p:ph type="dt" sz="half" idx="10"/>
          </p:nvPr>
        </p:nvSpPr>
        <p:spPr/>
        <p:txBody>
          <a:bodyPr/>
          <a:lstStyle/>
          <a:p>
            <a:fld id="{68B0AD8D-98E3-4511-84C2-E1D2DDC2D8C8}" type="datetime1">
              <a:rPr lang="en-US" smtClean="0"/>
              <a:t>10/26/18</a:t>
            </a:fld>
            <a:endParaRPr lang="en-US"/>
          </a:p>
        </p:txBody>
      </p:sp>
      <p:sp>
        <p:nvSpPr>
          <p:cNvPr id="4" name="Footer Placeholder 3"/>
          <p:cNvSpPr>
            <a:spLocks noGrp="1"/>
          </p:cNvSpPr>
          <p:nvPr>
            <p:ph type="ftr" sz="quarter" idx="11"/>
          </p:nvPr>
        </p:nvSpPr>
        <p:spPr/>
        <p:txBody>
          <a:bodyPr/>
          <a:lstStyle/>
          <a:p>
            <a:r>
              <a:rPr lang="en-US"/>
              <a:t>Seattle Building Tune-Ups</a:t>
            </a:r>
          </a:p>
        </p:txBody>
      </p:sp>
      <p:sp>
        <p:nvSpPr>
          <p:cNvPr id="5" name="Slide Number Placeholder 4"/>
          <p:cNvSpPr>
            <a:spLocks noGrp="1"/>
          </p:cNvSpPr>
          <p:nvPr>
            <p:ph type="sldNum" sz="quarter" idx="12"/>
          </p:nvPr>
        </p:nvSpPr>
        <p:spPr/>
        <p:txBody>
          <a:bodyPr/>
          <a:lstStyle/>
          <a:p>
            <a:fld id="{34AC5141-9A66-49FD-B224-788FC4104665}" type="slidenum">
              <a:rPr lang="en-US" smtClean="0"/>
              <a:t>‹#›</a:t>
            </a:fld>
            <a:endParaRPr lang="en-US"/>
          </a:p>
        </p:txBody>
      </p:sp>
      <p:sp>
        <p:nvSpPr>
          <p:cNvPr id="2" name="Title 1"/>
          <p:cNvSpPr>
            <a:spLocks noGrp="1"/>
          </p:cNvSpPr>
          <p:nvPr>
            <p:ph type="title"/>
          </p:nvPr>
        </p:nvSpPr>
        <p:spPr>
          <a:xfrm>
            <a:off x="303136" y="2381868"/>
            <a:ext cx="11584064" cy="925503"/>
          </a:xfrm>
          <a:prstGeom prst="roundRect">
            <a:avLst>
              <a:gd name="adj" fmla="val 4743"/>
            </a:avLst>
          </a:prstGeom>
          <a:solidFill>
            <a:schemeClr val="accent2"/>
          </a:solidFill>
        </p:spPr>
        <p:txBody>
          <a:bodyPr lIns="320040" tIns="274320" rIns="91440" bIns="91440" anchor="t"/>
          <a:lstStyle>
            <a:lvl1pPr>
              <a:defRPr sz="3500">
                <a:solidFill>
                  <a:schemeClr val="bg1"/>
                </a:solidFill>
              </a:defRPr>
            </a:lvl1pPr>
          </a:lstStyle>
          <a:p>
            <a:endParaRPr lang="en-US" dirty="0"/>
          </a:p>
        </p:txBody>
      </p:sp>
    </p:spTree>
    <p:extLst>
      <p:ext uri="{BB962C8B-B14F-4D97-AF65-F5344CB8AC3E}">
        <p14:creationId xmlns:p14="http://schemas.microsoft.com/office/powerpoint/2010/main" val="379720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371600"/>
            <a:ext cx="5386917"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371600"/>
            <a:ext cx="5389033"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10972800" y="6492876"/>
            <a:ext cx="609600" cy="365125"/>
          </a:xfrm>
          <a:prstGeom prst="rect">
            <a:avLst/>
          </a:prstGeom>
        </p:spPr>
        <p:txBody>
          <a:bodyPr/>
          <a:lstStyle/>
          <a:p>
            <a:fld id="{BC93ED70-0F68-47AB-A40C-7742FCBF8915}" type="slidenum">
              <a:rPr lang="en-US" smtClean="0">
                <a:solidFill>
                  <a:prstClr val="black"/>
                </a:solidFill>
              </a:rPr>
              <a:pPr/>
              <a:t>‹#›</a:t>
            </a:fld>
            <a:endParaRPr lang="en-US" dirty="0">
              <a:solidFill>
                <a:prstClr val="black"/>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10972800" y="6492876"/>
            <a:ext cx="609600" cy="365125"/>
          </a:xfrm>
          <a:prstGeom prst="rect">
            <a:avLst/>
          </a:prstGeom>
        </p:spPr>
        <p:txBody>
          <a:bodyPr/>
          <a:lstStyle/>
          <a:p>
            <a:fld id="{BC93ED70-0F68-47AB-A40C-7742FCBF8915}" type="slidenum">
              <a:rPr lang="en-US" smtClean="0">
                <a:solidFill>
                  <a:prstClr val="black"/>
                </a:solidFill>
              </a:rPr>
              <a:pPr/>
              <a:t>‹#›</a:t>
            </a:fld>
            <a:endParaRPr lang="en-US" dirty="0">
              <a:solidFill>
                <a:prstClr val="black"/>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10972800" y="6492876"/>
            <a:ext cx="609600" cy="365125"/>
          </a:xfrm>
          <a:prstGeom prst="rect">
            <a:avLst/>
          </a:prstGeom>
        </p:spPr>
        <p:txBody>
          <a:bodyPr/>
          <a:lstStyle/>
          <a:p>
            <a:fld id="{BC93ED70-0F68-47AB-A40C-7742FCBF8915}" type="slidenum">
              <a:rPr lang="en-US" smtClean="0">
                <a:solidFill>
                  <a:prstClr val="black"/>
                </a:solidFill>
              </a:rPr>
              <a:pPr/>
              <a:t>‹#›</a:t>
            </a:fld>
            <a:endParaRPr lang="en-US" dirty="0">
              <a:solidFill>
                <a:prstClr val="black"/>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10972800" y="6492876"/>
            <a:ext cx="609600" cy="365125"/>
          </a:xfrm>
          <a:prstGeom prst="rect">
            <a:avLst/>
          </a:prstGeom>
        </p:spPr>
        <p:txBody>
          <a:bodyPr/>
          <a:lstStyle/>
          <a:p>
            <a:fld id="{BC93ED70-0F68-47AB-A40C-7742FCBF8915}" type="slidenum">
              <a:rPr lang="en-US" smtClean="0">
                <a:solidFill>
                  <a:prstClr val="black"/>
                </a:solidFill>
              </a:rPr>
              <a:pPr/>
              <a:t>‹#›</a:t>
            </a:fld>
            <a:endParaRPr lang="en-US" dirty="0">
              <a:solidFill>
                <a:prstClr val="black"/>
              </a:solidFill>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10972800" y="6492876"/>
            <a:ext cx="609600" cy="365125"/>
          </a:xfrm>
          <a:prstGeom prst="rect">
            <a:avLst/>
          </a:prstGeom>
        </p:spPr>
        <p:txBody>
          <a:bodyPr/>
          <a:lstStyle/>
          <a:p>
            <a:fld id="{BC93ED70-0F68-47AB-A40C-7742FCBF8915}" type="slidenum">
              <a:rPr lang="en-US" smtClean="0">
                <a:solidFill>
                  <a:prstClr val="black"/>
                </a:solidFill>
              </a:rPr>
              <a:pPr/>
              <a:t>‹#›</a:t>
            </a:fld>
            <a:endParaRPr lang="en-US" dirty="0">
              <a:solidFill>
                <a:prstClr val="black"/>
              </a:solidFill>
            </a:endParaRPr>
          </a:p>
        </p:txBody>
      </p:sp>
    </p:spTree>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5.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4.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2.xml"/><Relationship Id="rId7"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Title slides</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Title</a:t>
            </a:r>
          </a:p>
          <a:p>
            <a:pPr lvl="1"/>
            <a:r>
              <a:rPr lang="en-US" dirty="0"/>
              <a:t>Subtitle</a:t>
            </a:r>
          </a:p>
          <a:p>
            <a:pPr lvl="2"/>
            <a:r>
              <a:rPr lang="en-US" dirty="0"/>
              <a:t>Date</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A9F91-AB1C-48AA-94EA-834BCE1FD883}" type="datetimeFigureOut">
              <a:rPr lang="en-US" smtClean="0">
                <a:solidFill>
                  <a:prstClr val="black">
                    <a:tint val="75000"/>
                  </a:prstClr>
                </a:solidFill>
              </a:rPr>
              <a:pPr/>
              <a:t>10/26/18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738AD-C9E9-49E0-818D-BAA0C4890E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505019"/>
      </p:ext>
    </p:extLst>
  </p:cSld>
  <p:clrMap bg1="lt1" tx1="dk1" bg2="lt2" tx2="dk2" accent1="accent1" accent2="accent2" accent3="accent3" accent4="accent4" accent5="accent5" accent6="accent6" hlink="hlink" folHlink="folHlink"/>
  <p:txStyles>
    <p:titleStyle>
      <a:lvl1pPr algn="l" defTabSz="914400" rtl="0" eaLnBrk="1" latinLnBrk="0" hangingPunct="1">
        <a:spcBef>
          <a:spcPct val="0"/>
        </a:spcBef>
        <a:buNone/>
        <a:defRPr sz="4400" b="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2800" kern="1200">
          <a:solidFill>
            <a:schemeClr val="bg1"/>
          </a:solidFill>
          <a:latin typeface="+mn-lt"/>
          <a:ea typeface="+mn-ea"/>
          <a:cs typeface="+mn-cs"/>
        </a:defRPr>
      </a:lvl1pPr>
      <a:lvl2pPr marL="0" indent="0" algn="l" defTabSz="914400" rtl="0" eaLnBrk="1" latinLnBrk="0" hangingPunct="1">
        <a:spcBef>
          <a:spcPct val="20000"/>
        </a:spcBef>
        <a:buFont typeface="Arial" pitchFamily="34" charset="0"/>
        <a:buNone/>
        <a:defRPr sz="2400" kern="1200">
          <a:solidFill>
            <a:schemeClr val="bg1"/>
          </a:solidFill>
          <a:latin typeface="+mn-lt"/>
          <a:ea typeface="+mn-ea"/>
          <a:cs typeface="+mn-cs"/>
        </a:defRPr>
      </a:lvl2pPr>
      <a:lvl3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7921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447800"/>
            <a:ext cx="10972800" cy="4678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6" name="Straight Connector 35"/>
          <p:cNvCxnSpPr/>
          <p:nvPr userDrawn="1"/>
        </p:nvCxnSpPr>
        <p:spPr>
          <a:xfrm>
            <a:off x="3331288" y="6510010"/>
            <a:ext cx="8656320" cy="0"/>
          </a:xfrm>
          <a:prstGeom prst="line">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sp>
        <p:nvSpPr>
          <p:cNvPr id="115" name="Slide Number Placeholder 5"/>
          <p:cNvSpPr>
            <a:spLocks noGrp="1"/>
          </p:cNvSpPr>
          <p:nvPr userDrawn="1">
            <p:ph type="sldNum" sz="quarter" idx="4"/>
          </p:nvPr>
        </p:nvSpPr>
        <p:spPr>
          <a:xfrm>
            <a:off x="10972800" y="6492876"/>
            <a:ext cx="609600" cy="365125"/>
          </a:xfrm>
          <a:prstGeom prst="rect">
            <a:avLst/>
          </a:prstGeom>
        </p:spPr>
        <p:txBody>
          <a:bodyPr vert="horz" lIns="0" tIns="0" rIns="0" bIns="0" rtlCol="0" anchor="ctr"/>
          <a:lstStyle>
            <a:lvl1pPr algn="r">
              <a:defRPr sz="800">
                <a:solidFill>
                  <a:schemeClr val="tx1"/>
                </a:solidFill>
                <a:latin typeface="Arial" pitchFamily="34" charset="0"/>
                <a:cs typeface="Arial" pitchFamily="34" charset="0"/>
              </a:defRPr>
            </a:lvl1pPr>
          </a:lstStyle>
          <a:p>
            <a:fld id="{BC93ED70-0F68-47AB-A40C-7742FCBF8915}" type="slidenum">
              <a:rPr lang="en-US" smtClean="0">
                <a:solidFill>
                  <a:prstClr val="black"/>
                </a:solidFill>
              </a:rPr>
              <a:pPr/>
              <a:t>‹#›</a:t>
            </a:fld>
            <a:endParaRPr lang="en-US" dirty="0">
              <a:solidFill>
                <a:prstClr val="black"/>
              </a:solidFill>
            </a:endParaRPr>
          </a:p>
        </p:txBody>
      </p:sp>
      <p:grpSp>
        <p:nvGrpSpPr>
          <p:cNvPr id="5" name="Group 4"/>
          <p:cNvGrpSpPr/>
          <p:nvPr userDrawn="1"/>
        </p:nvGrpSpPr>
        <p:grpSpPr>
          <a:xfrm>
            <a:off x="204391" y="6248400"/>
            <a:ext cx="2386409" cy="490210"/>
            <a:chOff x="76200" y="6248400"/>
            <a:chExt cx="2196421" cy="490210"/>
          </a:xfrm>
        </p:grpSpPr>
        <p:sp>
          <p:nvSpPr>
            <p:cNvPr id="90" name="Rectangle 89"/>
            <p:cNvSpPr/>
            <p:nvPr/>
          </p:nvSpPr>
          <p:spPr>
            <a:xfrm>
              <a:off x="839295" y="6248400"/>
              <a:ext cx="1433326" cy="484748"/>
            </a:xfrm>
            <a:prstGeom prst="rect">
              <a:avLst/>
            </a:prstGeom>
          </p:spPr>
          <p:txBody>
            <a:bodyPr wrap="none">
              <a:spAutoFit/>
            </a:bodyPr>
            <a:lstStyle/>
            <a:p>
              <a:pPr algn="ctr"/>
              <a:r>
                <a:rPr lang="en-US" sz="700" cap="small" dirty="0">
                  <a:solidFill>
                    <a:srgbClr val="003399"/>
                  </a:solidFill>
                  <a:latin typeface="Tw Cen MT" pitchFamily="34" charset="0"/>
                  <a:cs typeface="Arial" pitchFamily="34" charset="0"/>
                </a:rPr>
                <a:t>n o r t h w e s t</a:t>
              </a:r>
            </a:p>
            <a:p>
              <a:pPr algn="ctr"/>
              <a:r>
                <a:rPr lang="en-US" sz="1050" b="1" cap="small" dirty="0">
                  <a:solidFill>
                    <a:prstClr val="black"/>
                  </a:solidFill>
                  <a:latin typeface="Tw Cen MT" pitchFamily="34" charset="0"/>
                  <a:cs typeface="Arial" pitchFamily="34" charset="0"/>
                </a:rPr>
                <a:t>Strategic Energy Management </a:t>
              </a:r>
            </a:p>
            <a:p>
              <a:pPr algn="ctr"/>
              <a:r>
                <a:rPr lang="en-US" sz="800" b="1" dirty="0">
                  <a:solidFill>
                    <a:srgbClr val="003399"/>
                  </a:solidFill>
                  <a:latin typeface="Tw Cen MT" pitchFamily="34" charset="0"/>
                  <a:cs typeface="Arial" pitchFamily="34" charset="0"/>
                </a:rPr>
                <a:t>C O L L A B O R A T I V E</a:t>
              </a:r>
            </a:p>
          </p:txBody>
        </p:sp>
        <p:grpSp>
          <p:nvGrpSpPr>
            <p:cNvPr id="58" name="Group 57"/>
            <p:cNvGrpSpPr/>
            <p:nvPr userDrawn="1"/>
          </p:nvGrpSpPr>
          <p:grpSpPr>
            <a:xfrm>
              <a:off x="76200" y="6281410"/>
              <a:ext cx="457200" cy="457200"/>
              <a:chOff x="1455044" y="3805156"/>
              <a:chExt cx="1554479" cy="1554480"/>
            </a:xfrm>
          </p:grpSpPr>
          <p:sp>
            <p:nvSpPr>
              <p:cNvPr id="59" name="Freeform 58"/>
              <p:cNvSpPr>
                <a:spLocks noChangeAspect="1"/>
              </p:cNvSpPr>
              <p:nvPr/>
            </p:nvSpPr>
            <p:spPr bwMode="auto">
              <a:xfrm rot="284079">
                <a:off x="1455044" y="3805156"/>
                <a:ext cx="1554479" cy="1554480"/>
              </a:xfrm>
              <a:custGeom>
                <a:avLst/>
                <a:gdLst>
                  <a:gd name="T0" fmla="*/ 539 w 567"/>
                  <a:gd name="T1" fmla="*/ 403 h 566"/>
                  <a:gd name="T2" fmla="*/ 501 w 567"/>
                  <a:gd name="T3" fmla="*/ 348 h 566"/>
                  <a:gd name="T4" fmla="*/ 505 w 567"/>
                  <a:gd name="T5" fmla="*/ 329 h 566"/>
                  <a:gd name="T6" fmla="*/ 508 w 567"/>
                  <a:gd name="T7" fmla="*/ 312 h 566"/>
                  <a:gd name="T8" fmla="*/ 567 w 567"/>
                  <a:gd name="T9" fmla="*/ 281 h 566"/>
                  <a:gd name="T10" fmla="*/ 565 w 567"/>
                  <a:gd name="T11" fmla="*/ 250 h 566"/>
                  <a:gd name="T12" fmla="*/ 500 w 567"/>
                  <a:gd name="T13" fmla="*/ 219 h 566"/>
                  <a:gd name="T14" fmla="*/ 487 w 567"/>
                  <a:gd name="T15" fmla="*/ 185 h 566"/>
                  <a:gd name="T16" fmla="*/ 516 w 567"/>
                  <a:gd name="T17" fmla="*/ 122 h 566"/>
                  <a:gd name="T18" fmla="*/ 447 w 567"/>
                  <a:gd name="T19" fmla="*/ 127 h 566"/>
                  <a:gd name="T20" fmla="*/ 434 w 567"/>
                  <a:gd name="T21" fmla="*/ 114 h 566"/>
                  <a:gd name="T22" fmla="*/ 421 w 567"/>
                  <a:gd name="T23" fmla="*/ 102 h 566"/>
                  <a:gd name="T24" fmla="*/ 423 w 567"/>
                  <a:gd name="T25" fmla="*/ 37 h 566"/>
                  <a:gd name="T26" fmla="*/ 409 w 567"/>
                  <a:gd name="T27" fmla="*/ 30 h 566"/>
                  <a:gd name="T28" fmla="*/ 395 w 567"/>
                  <a:gd name="T29" fmla="*/ 23 h 566"/>
                  <a:gd name="T30" fmla="*/ 348 w 567"/>
                  <a:gd name="T31" fmla="*/ 65 h 566"/>
                  <a:gd name="T32" fmla="*/ 330 w 567"/>
                  <a:gd name="T33" fmla="*/ 61 h 566"/>
                  <a:gd name="T34" fmla="*/ 312 w 567"/>
                  <a:gd name="T35" fmla="*/ 59 h 566"/>
                  <a:gd name="T36" fmla="*/ 281 w 567"/>
                  <a:gd name="T37" fmla="*/ 0 h 566"/>
                  <a:gd name="T38" fmla="*/ 266 w 567"/>
                  <a:gd name="T39" fmla="*/ 0 h 566"/>
                  <a:gd name="T40" fmla="*/ 250 w 567"/>
                  <a:gd name="T41" fmla="*/ 2 h 566"/>
                  <a:gd name="T42" fmla="*/ 230 w 567"/>
                  <a:gd name="T43" fmla="*/ 62 h 566"/>
                  <a:gd name="T44" fmla="*/ 213 w 567"/>
                  <a:gd name="T45" fmla="*/ 68 h 566"/>
                  <a:gd name="T46" fmla="*/ 196 w 567"/>
                  <a:gd name="T47" fmla="*/ 74 h 566"/>
                  <a:gd name="T48" fmla="*/ 139 w 567"/>
                  <a:gd name="T49" fmla="*/ 39 h 566"/>
                  <a:gd name="T50" fmla="*/ 114 w 567"/>
                  <a:gd name="T51" fmla="*/ 56 h 566"/>
                  <a:gd name="T52" fmla="*/ 119 w 567"/>
                  <a:gd name="T53" fmla="*/ 128 h 566"/>
                  <a:gd name="T54" fmla="*/ 96 w 567"/>
                  <a:gd name="T55" fmla="*/ 155 h 566"/>
                  <a:gd name="T56" fmla="*/ 28 w 567"/>
                  <a:gd name="T57" fmla="*/ 161 h 566"/>
                  <a:gd name="T58" fmla="*/ 66 w 567"/>
                  <a:gd name="T59" fmla="*/ 219 h 566"/>
                  <a:gd name="T60" fmla="*/ 61 w 567"/>
                  <a:gd name="T61" fmla="*/ 236 h 566"/>
                  <a:gd name="T62" fmla="*/ 59 w 567"/>
                  <a:gd name="T63" fmla="*/ 253 h 566"/>
                  <a:gd name="T64" fmla="*/ 0 w 567"/>
                  <a:gd name="T65" fmla="*/ 286 h 566"/>
                  <a:gd name="T66" fmla="*/ 1 w 567"/>
                  <a:gd name="T67" fmla="*/ 317 h 566"/>
                  <a:gd name="T68" fmla="*/ 66 w 567"/>
                  <a:gd name="T69" fmla="*/ 348 h 566"/>
                  <a:gd name="T70" fmla="*/ 78 w 567"/>
                  <a:gd name="T71" fmla="*/ 380 h 566"/>
                  <a:gd name="T72" fmla="*/ 49 w 567"/>
                  <a:gd name="T73" fmla="*/ 443 h 566"/>
                  <a:gd name="T74" fmla="*/ 119 w 567"/>
                  <a:gd name="T75" fmla="*/ 439 h 566"/>
                  <a:gd name="T76" fmla="*/ 131 w 567"/>
                  <a:gd name="T77" fmla="*/ 451 h 566"/>
                  <a:gd name="T78" fmla="*/ 145 w 567"/>
                  <a:gd name="T79" fmla="*/ 462 h 566"/>
                  <a:gd name="T80" fmla="*/ 143 w 567"/>
                  <a:gd name="T81" fmla="*/ 529 h 566"/>
                  <a:gd name="T82" fmla="*/ 157 w 567"/>
                  <a:gd name="T83" fmla="*/ 536 h 566"/>
                  <a:gd name="T84" fmla="*/ 170 w 567"/>
                  <a:gd name="T85" fmla="*/ 542 h 566"/>
                  <a:gd name="T86" fmla="*/ 219 w 567"/>
                  <a:gd name="T87" fmla="*/ 500 h 566"/>
                  <a:gd name="T88" fmla="*/ 236 w 567"/>
                  <a:gd name="T89" fmla="*/ 504 h 566"/>
                  <a:gd name="T90" fmla="*/ 255 w 567"/>
                  <a:gd name="T91" fmla="*/ 507 h 566"/>
                  <a:gd name="T92" fmla="*/ 286 w 567"/>
                  <a:gd name="T93" fmla="*/ 566 h 566"/>
                  <a:gd name="T94" fmla="*/ 301 w 567"/>
                  <a:gd name="T95" fmla="*/ 566 h 566"/>
                  <a:gd name="T96" fmla="*/ 317 w 567"/>
                  <a:gd name="T97" fmla="*/ 563 h 566"/>
                  <a:gd name="T98" fmla="*/ 336 w 567"/>
                  <a:gd name="T99" fmla="*/ 502 h 566"/>
                  <a:gd name="T100" fmla="*/ 354 w 567"/>
                  <a:gd name="T101" fmla="*/ 498 h 566"/>
                  <a:gd name="T102" fmla="*/ 371 w 567"/>
                  <a:gd name="T103" fmla="*/ 491 h 566"/>
                  <a:gd name="T104" fmla="*/ 426 w 567"/>
                  <a:gd name="T105" fmla="*/ 526 h 566"/>
                  <a:gd name="T106" fmla="*/ 440 w 567"/>
                  <a:gd name="T107" fmla="*/ 518 h 566"/>
                  <a:gd name="T108" fmla="*/ 453 w 567"/>
                  <a:gd name="T109" fmla="*/ 509 h 566"/>
                  <a:gd name="T110" fmla="*/ 439 w 567"/>
                  <a:gd name="T111" fmla="*/ 447 h 566"/>
                  <a:gd name="T112" fmla="*/ 463 w 567"/>
                  <a:gd name="T113" fmla="*/ 42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7" h="566">
                    <a:moveTo>
                      <a:pt x="530" y="422"/>
                    </a:moveTo>
                    <a:lnTo>
                      <a:pt x="535" y="412"/>
                    </a:lnTo>
                    <a:lnTo>
                      <a:pt x="539" y="403"/>
                    </a:lnTo>
                    <a:lnTo>
                      <a:pt x="544" y="394"/>
                    </a:lnTo>
                    <a:lnTo>
                      <a:pt x="547" y="385"/>
                    </a:lnTo>
                    <a:lnTo>
                      <a:pt x="501" y="348"/>
                    </a:lnTo>
                    <a:lnTo>
                      <a:pt x="502" y="342"/>
                    </a:lnTo>
                    <a:lnTo>
                      <a:pt x="504" y="335"/>
                    </a:lnTo>
                    <a:lnTo>
                      <a:pt x="505" y="329"/>
                    </a:lnTo>
                    <a:lnTo>
                      <a:pt x="506" y="324"/>
                    </a:lnTo>
                    <a:lnTo>
                      <a:pt x="507" y="318"/>
                    </a:lnTo>
                    <a:lnTo>
                      <a:pt x="508" y="312"/>
                    </a:lnTo>
                    <a:lnTo>
                      <a:pt x="509" y="306"/>
                    </a:lnTo>
                    <a:lnTo>
                      <a:pt x="509" y="301"/>
                    </a:lnTo>
                    <a:lnTo>
                      <a:pt x="567" y="281"/>
                    </a:lnTo>
                    <a:lnTo>
                      <a:pt x="567" y="271"/>
                    </a:lnTo>
                    <a:lnTo>
                      <a:pt x="566" y="260"/>
                    </a:lnTo>
                    <a:lnTo>
                      <a:pt x="565" y="250"/>
                    </a:lnTo>
                    <a:lnTo>
                      <a:pt x="563" y="239"/>
                    </a:lnTo>
                    <a:lnTo>
                      <a:pt x="504" y="230"/>
                    </a:lnTo>
                    <a:lnTo>
                      <a:pt x="500" y="219"/>
                    </a:lnTo>
                    <a:lnTo>
                      <a:pt x="497" y="207"/>
                    </a:lnTo>
                    <a:lnTo>
                      <a:pt x="492" y="196"/>
                    </a:lnTo>
                    <a:lnTo>
                      <a:pt x="487" y="185"/>
                    </a:lnTo>
                    <a:lnTo>
                      <a:pt x="528" y="139"/>
                    </a:lnTo>
                    <a:lnTo>
                      <a:pt x="522" y="131"/>
                    </a:lnTo>
                    <a:lnTo>
                      <a:pt x="516" y="122"/>
                    </a:lnTo>
                    <a:lnTo>
                      <a:pt x="510" y="114"/>
                    </a:lnTo>
                    <a:lnTo>
                      <a:pt x="505" y="106"/>
                    </a:lnTo>
                    <a:lnTo>
                      <a:pt x="447" y="127"/>
                    </a:lnTo>
                    <a:lnTo>
                      <a:pt x="444" y="122"/>
                    </a:lnTo>
                    <a:lnTo>
                      <a:pt x="439" y="118"/>
                    </a:lnTo>
                    <a:lnTo>
                      <a:pt x="434" y="114"/>
                    </a:lnTo>
                    <a:lnTo>
                      <a:pt x="430" y="110"/>
                    </a:lnTo>
                    <a:lnTo>
                      <a:pt x="425" y="106"/>
                    </a:lnTo>
                    <a:lnTo>
                      <a:pt x="421" y="102"/>
                    </a:lnTo>
                    <a:lnTo>
                      <a:pt x="416" y="99"/>
                    </a:lnTo>
                    <a:lnTo>
                      <a:pt x="411" y="95"/>
                    </a:lnTo>
                    <a:lnTo>
                      <a:pt x="423" y="37"/>
                    </a:lnTo>
                    <a:lnTo>
                      <a:pt x="418" y="34"/>
                    </a:lnTo>
                    <a:lnTo>
                      <a:pt x="414" y="32"/>
                    </a:lnTo>
                    <a:lnTo>
                      <a:pt x="409" y="30"/>
                    </a:lnTo>
                    <a:lnTo>
                      <a:pt x="404" y="27"/>
                    </a:lnTo>
                    <a:lnTo>
                      <a:pt x="400" y="25"/>
                    </a:lnTo>
                    <a:lnTo>
                      <a:pt x="395" y="23"/>
                    </a:lnTo>
                    <a:lnTo>
                      <a:pt x="391" y="22"/>
                    </a:lnTo>
                    <a:lnTo>
                      <a:pt x="386" y="19"/>
                    </a:lnTo>
                    <a:lnTo>
                      <a:pt x="348" y="65"/>
                    </a:lnTo>
                    <a:lnTo>
                      <a:pt x="342" y="64"/>
                    </a:lnTo>
                    <a:lnTo>
                      <a:pt x="336" y="62"/>
                    </a:lnTo>
                    <a:lnTo>
                      <a:pt x="330" y="61"/>
                    </a:lnTo>
                    <a:lnTo>
                      <a:pt x="324" y="60"/>
                    </a:lnTo>
                    <a:lnTo>
                      <a:pt x="318" y="59"/>
                    </a:lnTo>
                    <a:lnTo>
                      <a:pt x="312" y="59"/>
                    </a:lnTo>
                    <a:lnTo>
                      <a:pt x="306" y="57"/>
                    </a:lnTo>
                    <a:lnTo>
                      <a:pt x="301" y="57"/>
                    </a:lnTo>
                    <a:lnTo>
                      <a:pt x="281" y="0"/>
                    </a:lnTo>
                    <a:lnTo>
                      <a:pt x="276" y="0"/>
                    </a:lnTo>
                    <a:lnTo>
                      <a:pt x="271" y="0"/>
                    </a:lnTo>
                    <a:lnTo>
                      <a:pt x="266" y="0"/>
                    </a:lnTo>
                    <a:lnTo>
                      <a:pt x="260" y="1"/>
                    </a:lnTo>
                    <a:lnTo>
                      <a:pt x="256" y="1"/>
                    </a:lnTo>
                    <a:lnTo>
                      <a:pt x="250" y="2"/>
                    </a:lnTo>
                    <a:lnTo>
                      <a:pt x="245" y="2"/>
                    </a:lnTo>
                    <a:lnTo>
                      <a:pt x="240" y="3"/>
                    </a:lnTo>
                    <a:lnTo>
                      <a:pt x="230" y="62"/>
                    </a:lnTo>
                    <a:lnTo>
                      <a:pt x="225" y="64"/>
                    </a:lnTo>
                    <a:lnTo>
                      <a:pt x="219" y="65"/>
                    </a:lnTo>
                    <a:lnTo>
                      <a:pt x="213" y="68"/>
                    </a:lnTo>
                    <a:lnTo>
                      <a:pt x="207" y="69"/>
                    </a:lnTo>
                    <a:lnTo>
                      <a:pt x="202" y="71"/>
                    </a:lnTo>
                    <a:lnTo>
                      <a:pt x="196" y="74"/>
                    </a:lnTo>
                    <a:lnTo>
                      <a:pt x="191" y="76"/>
                    </a:lnTo>
                    <a:lnTo>
                      <a:pt x="185" y="78"/>
                    </a:lnTo>
                    <a:lnTo>
                      <a:pt x="139" y="39"/>
                    </a:lnTo>
                    <a:lnTo>
                      <a:pt x="131" y="45"/>
                    </a:lnTo>
                    <a:lnTo>
                      <a:pt x="122" y="50"/>
                    </a:lnTo>
                    <a:lnTo>
                      <a:pt x="114" y="56"/>
                    </a:lnTo>
                    <a:lnTo>
                      <a:pt x="106" y="62"/>
                    </a:lnTo>
                    <a:lnTo>
                      <a:pt x="127" y="118"/>
                    </a:lnTo>
                    <a:lnTo>
                      <a:pt x="119" y="128"/>
                    </a:lnTo>
                    <a:lnTo>
                      <a:pt x="111" y="136"/>
                    </a:lnTo>
                    <a:lnTo>
                      <a:pt x="102" y="145"/>
                    </a:lnTo>
                    <a:lnTo>
                      <a:pt x="96" y="155"/>
                    </a:lnTo>
                    <a:lnTo>
                      <a:pt x="37" y="143"/>
                    </a:lnTo>
                    <a:lnTo>
                      <a:pt x="32" y="152"/>
                    </a:lnTo>
                    <a:lnTo>
                      <a:pt x="28" y="161"/>
                    </a:lnTo>
                    <a:lnTo>
                      <a:pt x="23" y="171"/>
                    </a:lnTo>
                    <a:lnTo>
                      <a:pt x="18" y="181"/>
                    </a:lnTo>
                    <a:lnTo>
                      <a:pt x="66" y="219"/>
                    </a:lnTo>
                    <a:lnTo>
                      <a:pt x="64" y="224"/>
                    </a:lnTo>
                    <a:lnTo>
                      <a:pt x="62" y="230"/>
                    </a:lnTo>
                    <a:lnTo>
                      <a:pt x="61" y="236"/>
                    </a:lnTo>
                    <a:lnTo>
                      <a:pt x="60" y="242"/>
                    </a:lnTo>
                    <a:lnTo>
                      <a:pt x="59" y="248"/>
                    </a:lnTo>
                    <a:lnTo>
                      <a:pt x="59" y="253"/>
                    </a:lnTo>
                    <a:lnTo>
                      <a:pt x="58" y="260"/>
                    </a:lnTo>
                    <a:lnTo>
                      <a:pt x="56" y="266"/>
                    </a:lnTo>
                    <a:lnTo>
                      <a:pt x="0" y="286"/>
                    </a:lnTo>
                    <a:lnTo>
                      <a:pt x="0" y="296"/>
                    </a:lnTo>
                    <a:lnTo>
                      <a:pt x="1" y="306"/>
                    </a:lnTo>
                    <a:lnTo>
                      <a:pt x="1" y="317"/>
                    </a:lnTo>
                    <a:lnTo>
                      <a:pt x="2" y="326"/>
                    </a:lnTo>
                    <a:lnTo>
                      <a:pt x="62" y="336"/>
                    </a:lnTo>
                    <a:lnTo>
                      <a:pt x="66" y="348"/>
                    </a:lnTo>
                    <a:lnTo>
                      <a:pt x="69" y="359"/>
                    </a:lnTo>
                    <a:lnTo>
                      <a:pt x="74" y="370"/>
                    </a:lnTo>
                    <a:lnTo>
                      <a:pt x="78" y="380"/>
                    </a:lnTo>
                    <a:lnTo>
                      <a:pt x="39" y="426"/>
                    </a:lnTo>
                    <a:lnTo>
                      <a:pt x="45" y="434"/>
                    </a:lnTo>
                    <a:lnTo>
                      <a:pt x="49" y="443"/>
                    </a:lnTo>
                    <a:lnTo>
                      <a:pt x="55" y="451"/>
                    </a:lnTo>
                    <a:lnTo>
                      <a:pt x="62" y="460"/>
                    </a:lnTo>
                    <a:lnTo>
                      <a:pt x="119" y="439"/>
                    </a:lnTo>
                    <a:lnTo>
                      <a:pt x="123" y="443"/>
                    </a:lnTo>
                    <a:lnTo>
                      <a:pt x="128" y="447"/>
                    </a:lnTo>
                    <a:lnTo>
                      <a:pt x="131" y="451"/>
                    </a:lnTo>
                    <a:lnTo>
                      <a:pt x="136" y="455"/>
                    </a:lnTo>
                    <a:lnTo>
                      <a:pt x="141" y="458"/>
                    </a:lnTo>
                    <a:lnTo>
                      <a:pt x="145" y="462"/>
                    </a:lnTo>
                    <a:lnTo>
                      <a:pt x="151" y="465"/>
                    </a:lnTo>
                    <a:lnTo>
                      <a:pt x="156" y="469"/>
                    </a:lnTo>
                    <a:lnTo>
                      <a:pt x="143" y="529"/>
                    </a:lnTo>
                    <a:lnTo>
                      <a:pt x="147" y="531"/>
                    </a:lnTo>
                    <a:lnTo>
                      <a:pt x="152" y="533"/>
                    </a:lnTo>
                    <a:lnTo>
                      <a:pt x="157" y="536"/>
                    </a:lnTo>
                    <a:lnTo>
                      <a:pt x="161" y="538"/>
                    </a:lnTo>
                    <a:lnTo>
                      <a:pt x="166" y="540"/>
                    </a:lnTo>
                    <a:lnTo>
                      <a:pt x="170" y="542"/>
                    </a:lnTo>
                    <a:lnTo>
                      <a:pt x="176" y="544"/>
                    </a:lnTo>
                    <a:lnTo>
                      <a:pt x="181" y="546"/>
                    </a:lnTo>
                    <a:lnTo>
                      <a:pt x="219" y="500"/>
                    </a:lnTo>
                    <a:lnTo>
                      <a:pt x="225" y="501"/>
                    </a:lnTo>
                    <a:lnTo>
                      <a:pt x="230" y="502"/>
                    </a:lnTo>
                    <a:lnTo>
                      <a:pt x="236" y="504"/>
                    </a:lnTo>
                    <a:lnTo>
                      <a:pt x="242" y="506"/>
                    </a:lnTo>
                    <a:lnTo>
                      <a:pt x="248" y="507"/>
                    </a:lnTo>
                    <a:lnTo>
                      <a:pt x="255" y="507"/>
                    </a:lnTo>
                    <a:lnTo>
                      <a:pt x="260" y="508"/>
                    </a:lnTo>
                    <a:lnTo>
                      <a:pt x="266" y="508"/>
                    </a:lnTo>
                    <a:lnTo>
                      <a:pt x="286" y="566"/>
                    </a:lnTo>
                    <a:lnTo>
                      <a:pt x="290" y="566"/>
                    </a:lnTo>
                    <a:lnTo>
                      <a:pt x="296" y="566"/>
                    </a:lnTo>
                    <a:lnTo>
                      <a:pt x="301" y="566"/>
                    </a:lnTo>
                    <a:lnTo>
                      <a:pt x="306" y="564"/>
                    </a:lnTo>
                    <a:lnTo>
                      <a:pt x="311" y="564"/>
                    </a:lnTo>
                    <a:lnTo>
                      <a:pt x="317" y="563"/>
                    </a:lnTo>
                    <a:lnTo>
                      <a:pt x="321" y="563"/>
                    </a:lnTo>
                    <a:lnTo>
                      <a:pt x="326" y="562"/>
                    </a:lnTo>
                    <a:lnTo>
                      <a:pt x="336" y="502"/>
                    </a:lnTo>
                    <a:lnTo>
                      <a:pt x="342" y="501"/>
                    </a:lnTo>
                    <a:lnTo>
                      <a:pt x="348" y="499"/>
                    </a:lnTo>
                    <a:lnTo>
                      <a:pt x="354" y="498"/>
                    </a:lnTo>
                    <a:lnTo>
                      <a:pt x="359" y="495"/>
                    </a:lnTo>
                    <a:lnTo>
                      <a:pt x="365" y="493"/>
                    </a:lnTo>
                    <a:lnTo>
                      <a:pt x="371" y="491"/>
                    </a:lnTo>
                    <a:lnTo>
                      <a:pt x="376" y="488"/>
                    </a:lnTo>
                    <a:lnTo>
                      <a:pt x="381" y="486"/>
                    </a:lnTo>
                    <a:lnTo>
                      <a:pt x="426" y="526"/>
                    </a:lnTo>
                    <a:lnTo>
                      <a:pt x="431" y="524"/>
                    </a:lnTo>
                    <a:lnTo>
                      <a:pt x="436" y="521"/>
                    </a:lnTo>
                    <a:lnTo>
                      <a:pt x="440" y="518"/>
                    </a:lnTo>
                    <a:lnTo>
                      <a:pt x="445" y="515"/>
                    </a:lnTo>
                    <a:lnTo>
                      <a:pt x="448" y="513"/>
                    </a:lnTo>
                    <a:lnTo>
                      <a:pt x="453" y="509"/>
                    </a:lnTo>
                    <a:lnTo>
                      <a:pt x="457" y="507"/>
                    </a:lnTo>
                    <a:lnTo>
                      <a:pt x="461" y="503"/>
                    </a:lnTo>
                    <a:lnTo>
                      <a:pt x="439" y="447"/>
                    </a:lnTo>
                    <a:lnTo>
                      <a:pt x="447" y="438"/>
                    </a:lnTo>
                    <a:lnTo>
                      <a:pt x="455" y="430"/>
                    </a:lnTo>
                    <a:lnTo>
                      <a:pt x="463" y="420"/>
                    </a:lnTo>
                    <a:lnTo>
                      <a:pt x="470" y="410"/>
                    </a:lnTo>
                    <a:lnTo>
                      <a:pt x="530" y="422"/>
                    </a:lnTo>
                    <a:close/>
                  </a:path>
                </a:pathLst>
              </a:custGeom>
              <a:solidFill>
                <a:srgbClr val="003399"/>
              </a:solidFill>
              <a:ln>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grpSp>
            <p:nvGrpSpPr>
              <p:cNvPr id="60" name="Group 59"/>
              <p:cNvGrpSpPr/>
              <p:nvPr/>
            </p:nvGrpSpPr>
            <p:grpSpPr>
              <a:xfrm>
                <a:off x="1795929" y="4114800"/>
                <a:ext cx="872713" cy="885956"/>
                <a:chOff x="1771868" y="4114800"/>
                <a:chExt cx="872713" cy="885956"/>
              </a:xfrm>
            </p:grpSpPr>
            <p:sp>
              <p:nvSpPr>
                <p:cNvPr id="61" name="Freeform 51"/>
                <p:cNvSpPr>
                  <a:spLocks/>
                </p:cNvSpPr>
                <p:nvPr/>
              </p:nvSpPr>
              <p:spPr bwMode="auto">
                <a:xfrm rot="11815173" flipH="1" flipV="1">
                  <a:off x="1771868" y="4430089"/>
                  <a:ext cx="350432" cy="570069"/>
                </a:xfrm>
                <a:custGeom>
                  <a:avLst/>
                  <a:gdLst>
                    <a:gd name="T0" fmla="*/ 612 w 848"/>
                    <a:gd name="T1" fmla="*/ 0 h 1356"/>
                    <a:gd name="T2" fmla="*/ 317 w 848"/>
                    <a:gd name="T3" fmla="*/ 502 h 1356"/>
                    <a:gd name="T4" fmla="*/ 484 w 848"/>
                    <a:gd name="T5" fmla="*/ 483 h 1356"/>
                    <a:gd name="T6" fmla="*/ 101 w 848"/>
                    <a:gd name="T7" fmla="*/ 904 h 1356"/>
                    <a:gd name="T8" fmla="*/ 334 w 848"/>
                    <a:gd name="T9" fmla="*/ 839 h 1356"/>
                    <a:gd name="T10" fmla="*/ 0 w 848"/>
                    <a:gd name="T11" fmla="*/ 1356 h 1356"/>
                    <a:gd name="T12" fmla="*/ 564 w 848"/>
                    <a:gd name="T13" fmla="*/ 728 h 1356"/>
                    <a:gd name="T14" fmla="*/ 406 w 848"/>
                    <a:gd name="T15" fmla="*/ 719 h 1356"/>
                    <a:gd name="T16" fmla="*/ 848 w 848"/>
                    <a:gd name="T17" fmla="*/ 325 h 1356"/>
                    <a:gd name="T18" fmla="*/ 573 w 848"/>
                    <a:gd name="T19" fmla="*/ 344 h 1356"/>
                    <a:gd name="T20" fmla="*/ 789 w 848"/>
                    <a:gd name="T21" fmla="*/ 58 h 1356"/>
                    <a:gd name="T22" fmla="*/ 612 w 848"/>
                    <a:gd name="T23"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8" h="1356">
                      <a:moveTo>
                        <a:pt x="612" y="0"/>
                      </a:moveTo>
                      <a:lnTo>
                        <a:pt x="317" y="502"/>
                      </a:lnTo>
                      <a:lnTo>
                        <a:pt x="484" y="483"/>
                      </a:lnTo>
                      <a:lnTo>
                        <a:pt x="101" y="904"/>
                      </a:lnTo>
                      <a:lnTo>
                        <a:pt x="334" y="839"/>
                      </a:lnTo>
                      <a:lnTo>
                        <a:pt x="0" y="1356"/>
                      </a:lnTo>
                      <a:lnTo>
                        <a:pt x="564" y="728"/>
                      </a:lnTo>
                      <a:lnTo>
                        <a:pt x="406" y="719"/>
                      </a:lnTo>
                      <a:lnTo>
                        <a:pt x="848" y="325"/>
                      </a:lnTo>
                      <a:lnTo>
                        <a:pt x="573" y="344"/>
                      </a:lnTo>
                      <a:lnTo>
                        <a:pt x="789" y="58"/>
                      </a:lnTo>
                      <a:lnTo>
                        <a:pt x="61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grpSp>
              <p:nvGrpSpPr>
                <p:cNvPr id="62" name="Group 61"/>
                <p:cNvGrpSpPr/>
                <p:nvPr/>
              </p:nvGrpSpPr>
              <p:grpSpPr>
                <a:xfrm rot="424975" flipH="1">
                  <a:off x="2180143" y="4114800"/>
                  <a:ext cx="462956" cy="599954"/>
                  <a:chOff x="4679448" y="1134821"/>
                  <a:chExt cx="183897" cy="237477"/>
                </a:xfrm>
              </p:grpSpPr>
              <p:sp>
                <p:nvSpPr>
                  <p:cNvPr id="73" name="Freeform 529"/>
                  <p:cNvSpPr>
                    <a:spLocks/>
                  </p:cNvSpPr>
                  <p:nvPr/>
                </p:nvSpPr>
                <p:spPr bwMode="auto">
                  <a:xfrm>
                    <a:off x="4826111" y="1195212"/>
                    <a:ext cx="4994" cy="5903"/>
                  </a:xfrm>
                  <a:custGeom>
                    <a:avLst/>
                    <a:gdLst>
                      <a:gd name="T0" fmla="*/ 19 w 21"/>
                      <a:gd name="T1" fmla="*/ 0 h 26"/>
                      <a:gd name="T2" fmla="*/ 21 w 21"/>
                      <a:gd name="T3" fmla="*/ 26 h 26"/>
                      <a:gd name="T4" fmla="*/ 0 w 21"/>
                      <a:gd name="T5" fmla="*/ 15 h 26"/>
                      <a:gd name="T6" fmla="*/ 19 w 21"/>
                      <a:gd name="T7" fmla="*/ 0 h 26"/>
                      <a:gd name="T8" fmla="*/ 19 w 21"/>
                      <a:gd name="T9" fmla="*/ 0 h 26"/>
                    </a:gdLst>
                    <a:ahLst/>
                    <a:cxnLst>
                      <a:cxn ang="0">
                        <a:pos x="T0" y="T1"/>
                      </a:cxn>
                      <a:cxn ang="0">
                        <a:pos x="T2" y="T3"/>
                      </a:cxn>
                      <a:cxn ang="0">
                        <a:pos x="T4" y="T5"/>
                      </a:cxn>
                      <a:cxn ang="0">
                        <a:pos x="T6" y="T7"/>
                      </a:cxn>
                      <a:cxn ang="0">
                        <a:pos x="T8" y="T9"/>
                      </a:cxn>
                    </a:cxnLst>
                    <a:rect l="0" t="0" r="r" b="b"/>
                    <a:pathLst>
                      <a:path w="21" h="26">
                        <a:moveTo>
                          <a:pt x="19" y="0"/>
                        </a:moveTo>
                        <a:lnTo>
                          <a:pt x="21" y="26"/>
                        </a:lnTo>
                        <a:lnTo>
                          <a:pt x="0" y="15"/>
                        </a:lnTo>
                        <a:lnTo>
                          <a:pt x="19" y="0"/>
                        </a:lnTo>
                        <a:lnTo>
                          <a:pt x="19" y="0"/>
                        </a:lnTo>
                        <a:close/>
                      </a:path>
                    </a:pathLst>
                  </a:custGeom>
                  <a:solidFill>
                    <a:schemeClr val="bg1"/>
                  </a:solidFill>
                  <a:ln w="3175">
                    <a:noFill/>
                    <a:round/>
                    <a:headEnd/>
                    <a:tailEnd/>
                  </a:ln>
                  <a:extLst/>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74" name="Freeform 565"/>
                  <p:cNvSpPr>
                    <a:spLocks/>
                  </p:cNvSpPr>
                  <p:nvPr/>
                </p:nvSpPr>
                <p:spPr bwMode="auto">
                  <a:xfrm>
                    <a:off x="4683989" y="1136184"/>
                    <a:ext cx="175269" cy="235661"/>
                  </a:xfrm>
                  <a:custGeom>
                    <a:avLst/>
                    <a:gdLst>
                      <a:gd name="T0" fmla="*/ 456 w 773"/>
                      <a:gd name="T1" fmla="*/ 141 h 1038"/>
                      <a:gd name="T2" fmla="*/ 509 w 773"/>
                      <a:gd name="T3" fmla="*/ 186 h 1038"/>
                      <a:gd name="T4" fmla="*/ 579 w 773"/>
                      <a:gd name="T5" fmla="*/ 213 h 1038"/>
                      <a:gd name="T6" fmla="*/ 691 w 773"/>
                      <a:gd name="T7" fmla="*/ 230 h 1038"/>
                      <a:gd name="T8" fmla="*/ 773 w 773"/>
                      <a:gd name="T9" fmla="*/ 260 h 1038"/>
                      <a:gd name="T10" fmla="*/ 638 w 773"/>
                      <a:gd name="T11" fmla="*/ 283 h 1038"/>
                      <a:gd name="T12" fmla="*/ 522 w 773"/>
                      <a:gd name="T13" fmla="*/ 279 h 1038"/>
                      <a:gd name="T14" fmla="*/ 395 w 773"/>
                      <a:gd name="T15" fmla="*/ 232 h 1038"/>
                      <a:gd name="T16" fmla="*/ 340 w 773"/>
                      <a:gd name="T17" fmla="*/ 374 h 1038"/>
                      <a:gd name="T18" fmla="*/ 469 w 773"/>
                      <a:gd name="T19" fmla="*/ 340 h 1038"/>
                      <a:gd name="T20" fmla="*/ 539 w 773"/>
                      <a:gd name="T21" fmla="*/ 346 h 1038"/>
                      <a:gd name="T22" fmla="*/ 556 w 773"/>
                      <a:gd name="T23" fmla="*/ 376 h 1038"/>
                      <a:gd name="T24" fmla="*/ 543 w 773"/>
                      <a:gd name="T25" fmla="*/ 447 h 1038"/>
                      <a:gd name="T26" fmla="*/ 454 w 773"/>
                      <a:gd name="T27" fmla="*/ 624 h 1038"/>
                      <a:gd name="T28" fmla="*/ 351 w 773"/>
                      <a:gd name="T29" fmla="*/ 762 h 1038"/>
                      <a:gd name="T30" fmla="*/ 336 w 773"/>
                      <a:gd name="T31" fmla="*/ 757 h 1038"/>
                      <a:gd name="T32" fmla="*/ 376 w 773"/>
                      <a:gd name="T33" fmla="*/ 585 h 1038"/>
                      <a:gd name="T34" fmla="*/ 433 w 773"/>
                      <a:gd name="T35" fmla="*/ 490 h 1038"/>
                      <a:gd name="T36" fmla="*/ 323 w 773"/>
                      <a:gd name="T37" fmla="*/ 544 h 1038"/>
                      <a:gd name="T38" fmla="*/ 254 w 773"/>
                      <a:gd name="T39" fmla="*/ 565 h 1038"/>
                      <a:gd name="T40" fmla="*/ 191 w 773"/>
                      <a:gd name="T41" fmla="*/ 700 h 1038"/>
                      <a:gd name="T42" fmla="*/ 140 w 773"/>
                      <a:gd name="T43" fmla="*/ 783 h 1038"/>
                      <a:gd name="T44" fmla="*/ 77 w 773"/>
                      <a:gd name="T45" fmla="*/ 884 h 1038"/>
                      <a:gd name="T46" fmla="*/ 17 w 773"/>
                      <a:gd name="T47" fmla="*/ 1038 h 1038"/>
                      <a:gd name="T48" fmla="*/ 0 w 773"/>
                      <a:gd name="T49" fmla="*/ 1011 h 1038"/>
                      <a:gd name="T50" fmla="*/ 0 w 773"/>
                      <a:gd name="T51" fmla="*/ 892 h 1038"/>
                      <a:gd name="T52" fmla="*/ 26 w 773"/>
                      <a:gd name="T53" fmla="*/ 776 h 1038"/>
                      <a:gd name="T54" fmla="*/ 96 w 773"/>
                      <a:gd name="T55" fmla="*/ 662 h 1038"/>
                      <a:gd name="T56" fmla="*/ 112 w 773"/>
                      <a:gd name="T57" fmla="*/ 540 h 1038"/>
                      <a:gd name="T58" fmla="*/ 195 w 773"/>
                      <a:gd name="T59" fmla="*/ 323 h 1038"/>
                      <a:gd name="T60" fmla="*/ 150 w 773"/>
                      <a:gd name="T61" fmla="*/ 346 h 1038"/>
                      <a:gd name="T62" fmla="*/ 7 w 773"/>
                      <a:gd name="T63" fmla="*/ 407 h 1038"/>
                      <a:gd name="T64" fmla="*/ 38 w 773"/>
                      <a:gd name="T65" fmla="*/ 355 h 1038"/>
                      <a:gd name="T66" fmla="*/ 157 w 773"/>
                      <a:gd name="T67" fmla="*/ 241 h 1038"/>
                      <a:gd name="T68" fmla="*/ 285 w 773"/>
                      <a:gd name="T69" fmla="*/ 156 h 1038"/>
                      <a:gd name="T70" fmla="*/ 368 w 773"/>
                      <a:gd name="T71" fmla="*/ 78 h 1038"/>
                      <a:gd name="T72" fmla="*/ 456 w 773"/>
                      <a:gd name="T73" fmla="*/ 13 h 1038"/>
                      <a:gd name="T74" fmla="*/ 497 w 773"/>
                      <a:gd name="T75" fmla="*/ 0 h 1038"/>
                      <a:gd name="T76" fmla="*/ 534 w 773"/>
                      <a:gd name="T77" fmla="*/ 17 h 1038"/>
                      <a:gd name="T78" fmla="*/ 545 w 773"/>
                      <a:gd name="T79" fmla="*/ 53 h 1038"/>
                      <a:gd name="T80" fmla="*/ 518 w 773"/>
                      <a:gd name="T81" fmla="*/ 91 h 1038"/>
                      <a:gd name="T82" fmla="*/ 480 w 773"/>
                      <a:gd name="T83" fmla="*/ 101 h 1038"/>
                      <a:gd name="T84" fmla="*/ 456 w 773"/>
                      <a:gd name="T85" fmla="*/ 141 h 1038"/>
                      <a:gd name="T86" fmla="*/ 456 w 773"/>
                      <a:gd name="T87" fmla="*/ 141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3" h="1038">
                        <a:moveTo>
                          <a:pt x="456" y="141"/>
                        </a:moveTo>
                        <a:lnTo>
                          <a:pt x="509" y="186"/>
                        </a:lnTo>
                        <a:lnTo>
                          <a:pt x="579" y="213"/>
                        </a:lnTo>
                        <a:lnTo>
                          <a:pt x="691" y="230"/>
                        </a:lnTo>
                        <a:lnTo>
                          <a:pt x="773" y="260"/>
                        </a:lnTo>
                        <a:lnTo>
                          <a:pt x="638" y="283"/>
                        </a:lnTo>
                        <a:lnTo>
                          <a:pt x="522" y="279"/>
                        </a:lnTo>
                        <a:lnTo>
                          <a:pt x="395" y="232"/>
                        </a:lnTo>
                        <a:lnTo>
                          <a:pt x="340" y="374"/>
                        </a:lnTo>
                        <a:lnTo>
                          <a:pt x="469" y="340"/>
                        </a:lnTo>
                        <a:lnTo>
                          <a:pt x="539" y="346"/>
                        </a:lnTo>
                        <a:lnTo>
                          <a:pt x="556" y="376"/>
                        </a:lnTo>
                        <a:lnTo>
                          <a:pt x="543" y="447"/>
                        </a:lnTo>
                        <a:lnTo>
                          <a:pt x="454" y="624"/>
                        </a:lnTo>
                        <a:lnTo>
                          <a:pt x="351" y="762"/>
                        </a:lnTo>
                        <a:lnTo>
                          <a:pt x="336" y="757"/>
                        </a:lnTo>
                        <a:lnTo>
                          <a:pt x="376" y="585"/>
                        </a:lnTo>
                        <a:lnTo>
                          <a:pt x="433" y="490"/>
                        </a:lnTo>
                        <a:lnTo>
                          <a:pt x="323" y="544"/>
                        </a:lnTo>
                        <a:lnTo>
                          <a:pt x="254" y="565"/>
                        </a:lnTo>
                        <a:lnTo>
                          <a:pt x="191" y="700"/>
                        </a:lnTo>
                        <a:lnTo>
                          <a:pt x="140" y="783"/>
                        </a:lnTo>
                        <a:lnTo>
                          <a:pt x="77" y="884"/>
                        </a:lnTo>
                        <a:lnTo>
                          <a:pt x="17" y="1038"/>
                        </a:lnTo>
                        <a:lnTo>
                          <a:pt x="0" y="1011"/>
                        </a:lnTo>
                        <a:lnTo>
                          <a:pt x="0" y="892"/>
                        </a:lnTo>
                        <a:lnTo>
                          <a:pt x="26" y="776"/>
                        </a:lnTo>
                        <a:lnTo>
                          <a:pt x="96" y="662"/>
                        </a:lnTo>
                        <a:lnTo>
                          <a:pt x="112" y="540"/>
                        </a:lnTo>
                        <a:lnTo>
                          <a:pt x="195" y="323"/>
                        </a:lnTo>
                        <a:lnTo>
                          <a:pt x="150" y="346"/>
                        </a:lnTo>
                        <a:lnTo>
                          <a:pt x="7" y="407"/>
                        </a:lnTo>
                        <a:lnTo>
                          <a:pt x="38" y="355"/>
                        </a:lnTo>
                        <a:lnTo>
                          <a:pt x="157" y="241"/>
                        </a:lnTo>
                        <a:lnTo>
                          <a:pt x="285" y="156"/>
                        </a:lnTo>
                        <a:lnTo>
                          <a:pt x="368" y="78"/>
                        </a:lnTo>
                        <a:lnTo>
                          <a:pt x="456" y="13"/>
                        </a:lnTo>
                        <a:lnTo>
                          <a:pt x="497" y="0"/>
                        </a:lnTo>
                        <a:lnTo>
                          <a:pt x="534" y="17"/>
                        </a:lnTo>
                        <a:lnTo>
                          <a:pt x="545" y="53"/>
                        </a:lnTo>
                        <a:lnTo>
                          <a:pt x="518" y="91"/>
                        </a:lnTo>
                        <a:lnTo>
                          <a:pt x="480" y="101"/>
                        </a:lnTo>
                        <a:lnTo>
                          <a:pt x="456" y="141"/>
                        </a:lnTo>
                        <a:lnTo>
                          <a:pt x="456" y="141"/>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75" name="Freeform 566"/>
                  <p:cNvSpPr>
                    <a:spLocks/>
                  </p:cNvSpPr>
                  <p:nvPr/>
                </p:nvSpPr>
                <p:spPr bwMode="auto">
                  <a:xfrm>
                    <a:off x="4767992" y="1162973"/>
                    <a:ext cx="95353" cy="39050"/>
                  </a:xfrm>
                  <a:custGeom>
                    <a:avLst/>
                    <a:gdLst>
                      <a:gd name="T0" fmla="*/ 407 w 420"/>
                      <a:gd name="T1" fmla="*/ 133 h 171"/>
                      <a:gd name="T2" fmla="*/ 384 w 420"/>
                      <a:gd name="T3" fmla="*/ 123 h 171"/>
                      <a:gd name="T4" fmla="*/ 359 w 420"/>
                      <a:gd name="T5" fmla="*/ 118 h 171"/>
                      <a:gd name="T6" fmla="*/ 336 w 420"/>
                      <a:gd name="T7" fmla="*/ 112 h 171"/>
                      <a:gd name="T8" fmla="*/ 310 w 420"/>
                      <a:gd name="T9" fmla="*/ 106 h 171"/>
                      <a:gd name="T10" fmla="*/ 281 w 420"/>
                      <a:gd name="T11" fmla="*/ 101 h 171"/>
                      <a:gd name="T12" fmla="*/ 255 w 420"/>
                      <a:gd name="T13" fmla="*/ 97 h 171"/>
                      <a:gd name="T14" fmla="*/ 228 w 420"/>
                      <a:gd name="T15" fmla="*/ 93 h 171"/>
                      <a:gd name="T16" fmla="*/ 203 w 420"/>
                      <a:gd name="T17" fmla="*/ 87 h 171"/>
                      <a:gd name="T18" fmla="*/ 177 w 420"/>
                      <a:gd name="T19" fmla="*/ 76 h 171"/>
                      <a:gd name="T20" fmla="*/ 154 w 420"/>
                      <a:gd name="T21" fmla="*/ 64 h 171"/>
                      <a:gd name="T22" fmla="*/ 133 w 420"/>
                      <a:gd name="T23" fmla="*/ 47 h 171"/>
                      <a:gd name="T24" fmla="*/ 99 w 420"/>
                      <a:gd name="T25" fmla="*/ 23 h 171"/>
                      <a:gd name="T26" fmla="*/ 93 w 420"/>
                      <a:gd name="T27" fmla="*/ 17 h 171"/>
                      <a:gd name="T28" fmla="*/ 78 w 420"/>
                      <a:gd name="T29" fmla="*/ 9 h 171"/>
                      <a:gd name="T30" fmla="*/ 61 w 420"/>
                      <a:gd name="T31" fmla="*/ 4 h 171"/>
                      <a:gd name="T32" fmla="*/ 51 w 420"/>
                      <a:gd name="T33" fmla="*/ 2 h 171"/>
                      <a:gd name="T34" fmla="*/ 40 w 420"/>
                      <a:gd name="T35" fmla="*/ 11 h 171"/>
                      <a:gd name="T36" fmla="*/ 46 w 420"/>
                      <a:gd name="T37" fmla="*/ 25 h 171"/>
                      <a:gd name="T38" fmla="*/ 118 w 420"/>
                      <a:gd name="T39" fmla="*/ 66 h 171"/>
                      <a:gd name="T40" fmla="*/ 150 w 420"/>
                      <a:gd name="T41" fmla="*/ 85 h 171"/>
                      <a:gd name="T42" fmla="*/ 183 w 420"/>
                      <a:gd name="T43" fmla="*/ 99 h 171"/>
                      <a:gd name="T44" fmla="*/ 215 w 420"/>
                      <a:gd name="T45" fmla="*/ 106 h 171"/>
                      <a:gd name="T46" fmla="*/ 249 w 420"/>
                      <a:gd name="T47" fmla="*/ 112 h 171"/>
                      <a:gd name="T48" fmla="*/ 283 w 420"/>
                      <a:gd name="T49" fmla="*/ 118 h 171"/>
                      <a:gd name="T50" fmla="*/ 319 w 420"/>
                      <a:gd name="T51" fmla="*/ 123 h 171"/>
                      <a:gd name="T52" fmla="*/ 355 w 420"/>
                      <a:gd name="T53" fmla="*/ 131 h 171"/>
                      <a:gd name="T54" fmla="*/ 352 w 420"/>
                      <a:gd name="T55" fmla="*/ 142 h 171"/>
                      <a:gd name="T56" fmla="*/ 306 w 420"/>
                      <a:gd name="T57" fmla="*/ 152 h 171"/>
                      <a:gd name="T58" fmla="*/ 259 w 420"/>
                      <a:gd name="T59" fmla="*/ 156 h 171"/>
                      <a:gd name="T60" fmla="*/ 209 w 420"/>
                      <a:gd name="T61" fmla="*/ 156 h 171"/>
                      <a:gd name="T62" fmla="*/ 164 w 420"/>
                      <a:gd name="T63" fmla="*/ 152 h 171"/>
                      <a:gd name="T64" fmla="*/ 122 w 420"/>
                      <a:gd name="T65" fmla="*/ 141 h 171"/>
                      <a:gd name="T66" fmla="*/ 82 w 420"/>
                      <a:gd name="T67" fmla="*/ 127 h 171"/>
                      <a:gd name="T68" fmla="*/ 50 w 420"/>
                      <a:gd name="T69" fmla="*/ 110 h 171"/>
                      <a:gd name="T70" fmla="*/ 27 w 420"/>
                      <a:gd name="T71" fmla="*/ 95 h 171"/>
                      <a:gd name="T72" fmla="*/ 6 w 420"/>
                      <a:gd name="T73" fmla="*/ 93 h 171"/>
                      <a:gd name="T74" fmla="*/ 0 w 420"/>
                      <a:gd name="T75" fmla="*/ 101 h 171"/>
                      <a:gd name="T76" fmla="*/ 6 w 420"/>
                      <a:gd name="T77" fmla="*/ 116 h 171"/>
                      <a:gd name="T78" fmla="*/ 19 w 420"/>
                      <a:gd name="T79" fmla="*/ 125 h 171"/>
                      <a:gd name="T80" fmla="*/ 42 w 420"/>
                      <a:gd name="T81" fmla="*/ 135 h 171"/>
                      <a:gd name="T82" fmla="*/ 70 w 420"/>
                      <a:gd name="T83" fmla="*/ 146 h 171"/>
                      <a:gd name="T84" fmla="*/ 101 w 420"/>
                      <a:gd name="T85" fmla="*/ 154 h 171"/>
                      <a:gd name="T86" fmla="*/ 127 w 420"/>
                      <a:gd name="T87" fmla="*/ 161 h 171"/>
                      <a:gd name="T88" fmla="*/ 154 w 420"/>
                      <a:gd name="T89" fmla="*/ 167 h 171"/>
                      <a:gd name="T90" fmla="*/ 171 w 420"/>
                      <a:gd name="T91" fmla="*/ 171 h 171"/>
                      <a:gd name="T92" fmla="*/ 184 w 420"/>
                      <a:gd name="T93" fmla="*/ 171 h 171"/>
                      <a:gd name="T94" fmla="*/ 207 w 420"/>
                      <a:gd name="T95" fmla="*/ 171 h 171"/>
                      <a:gd name="T96" fmla="*/ 241 w 420"/>
                      <a:gd name="T97" fmla="*/ 171 h 171"/>
                      <a:gd name="T98" fmla="*/ 283 w 420"/>
                      <a:gd name="T99" fmla="*/ 169 h 171"/>
                      <a:gd name="T100" fmla="*/ 325 w 420"/>
                      <a:gd name="T101" fmla="*/ 165 h 171"/>
                      <a:gd name="T102" fmla="*/ 361 w 420"/>
                      <a:gd name="T103" fmla="*/ 160 h 171"/>
                      <a:gd name="T104" fmla="*/ 393 w 420"/>
                      <a:gd name="T105" fmla="*/ 152 h 171"/>
                      <a:gd name="T106" fmla="*/ 414 w 420"/>
                      <a:gd name="T107" fmla="*/ 142 h 171"/>
                      <a:gd name="T108" fmla="*/ 420 w 420"/>
                      <a:gd name="T109" fmla="*/ 13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20" h="171">
                        <a:moveTo>
                          <a:pt x="420" y="139"/>
                        </a:moveTo>
                        <a:lnTo>
                          <a:pt x="407" y="133"/>
                        </a:lnTo>
                        <a:lnTo>
                          <a:pt x="395" y="129"/>
                        </a:lnTo>
                        <a:lnTo>
                          <a:pt x="384" y="123"/>
                        </a:lnTo>
                        <a:lnTo>
                          <a:pt x="373" y="121"/>
                        </a:lnTo>
                        <a:lnTo>
                          <a:pt x="359" y="118"/>
                        </a:lnTo>
                        <a:lnTo>
                          <a:pt x="348" y="114"/>
                        </a:lnTo>
                        <a:lnTo>
                          <a:pt x="336" y="112"/>
                        </a:lnTo>
                        <a:lnTo>
                          <a:pt x="325" y="110"/>
                        </a:lnTo>
                        <a:lnTo>
                          <a:pt x="310" y="106"/>
                        </a:lnTo>
                        <a:lnTo>
                          <a:pt x="297" y="104"/>
                        </a:lnTo>
                        <a:lnTo>
                          <a:pt x="281" y="101"/>
                        </a:lnTo>
                        <a:lnTo>
                          <a:pt x="268" y="101"/>
                        </a:lnTo>
                        <a:lnTo>
                          <a:pt x="255" y="97"/>
                        </a:lnTo>
                        <a:lnTo>
                          <a:pt x="241" y="95"/>
                        </a:lnTo>
                        <a:lnTo>
                          <a:pt x="228" y="93"/>
                        </a:lnTo>
                        <a:lnTo>
                          <a:pt x="215" y="91"/>
                        </a:lnTo>
                        <a:lnTo>
                          <a:pt x="203" y="87"/>
                        </a:lnTo>
                        <a:lnTo>
                          <a:pt x="190" y="82"/>
                        </a:lnTo>
                        <a:lnTo>
                          <a:pt x="177" y="76"/>
                        </a:lnTo>
                        <a:lnTo>
                          <a:pt x="165" y="72"/>
                        </a:lnTo>
                        <a:lnTo>
                          <a:pt x="154" y="64"/>
                        </a:lnTo>
                        <a:lnTo>
                          <a:pt x="145" y="59"/>
                        </a:lnTo>
                        <a:lnTo>
                          <a:pt x="133" y="47"/>
                        </a:lnTo>
                        <a:lnTo>
                          <a:pt x="124" y="40"/>
                        </a:lnTo>
                        <a:lnTo>
                          <a:pt x="99" y="23"/>
                        </a:lnTo>
                        <a:lnTo>
                          <a:pt x="97" y="19"/>
                        </a:lnTo>
                        <a:lnTo>
                          <a:pt x="93" y="17"/>
                        </a:lnTo>
                        <a:lnTo>
                          <a:pt x="86" y="11"/>
                        </a:lnTo>
                        <a:lnTo>
                          <a:pt x="78" y="9"/>
                        </a:lnTo>
                        <a:lnTo>
                          <a:pt x="69" y="6"/>
                        </a:lnTo>
                        <a:lnTo>
                          <a:pt x="61" y="4"/>
                        </a:lnTo>
                        <a:lnTo>
                          <a:pt x="53" y="0"/>
                        </a:lnTo>
                        <a:lnTo>
                          <a:pt x="51" y="2"/>
                        </a:lnTo>
                        <a:lnTo>
                          <a:pt x="44" y="6"/>
                        </a:lnTo>
                        <a:lnTo>
                          <a:pt x="40" y="11"/>
                        </a:lnTo>
                        <a:lnTo>
                          <a:pt x="40" y="19"/>
                        </a:lnTo>
                        <a:lnTo>
                          <a:pt x="46" y="25"/>
                        </a:lnTo>
                        <a:lnTo>
                          <a:pt x="105" y="55"/>
                        </a:lnTo>
                        <a:lnTo>
                          <a:pt x="118" y="66"/>
                        </a:lnTo>
                        <a:lnTo>
                          <a:pt x="133" y="78"/>
                        </a:lnTo>
                        <a:lnTo>
                          <a:pt x="150" y="85"/>
                        </a:lnTo>
                        <a:lnTo>
                          <a:pt x="167" y="93"/>
                        </a:lnTo>
                        <a:lnTo>
                          <a:pt x="183" y="99"/>
                        </a:lnTo>
                        <a:lnTo>
                          <a:pt x="198" y="104"/>
                        </a:lnTo>
                        <a:lnTo>
                          <a:pt x="215" y="106"/>
                        </a:lnTo>
                        <a:lnTo>
                          <a:pt x="234" y="112"/>
                        </a:lnTo>
                        <a:lnTo>
                          <a:pt x="249" y="112"/>
                        </a:lnTo>
                        <a:lnTo>
                          <a:pt x="266" y="116"/>
                        </a:lnTo>
                        <a:lnTo>
                          <a:pt x="283" y="118"/>
                        </a:lnTo>
                        <a:lnTo>
                          <a:pt x="302" y="120"/>
                        </a:lnTo>
                        <a:lnTo>
                          <a:pt x="319" y="123"/>
                        </a:lnTo>
                        <a:lnTo>
                          <a:pt x="336" y="127"/>
                        </a:lnTo>
                        <a:lnTo>
                          <a:pt x="355" y="131"/>
                        </a:lnTo>
                        <a:lnTo>
                          <a:pt x="374" y="139"/>
                        </a:lnTo>
                        <a:lnTo>
                          <a:pt x="352" y="142"/>
                        </a:lnTo>
                        <a:lnTo>
                          <a:pt x="329" y="148"/>
                        </a:lnTo>
                        <a:lnTo>
                          <a:pt x="306" y="152"/>
                        </a:lnTo>
                        <a:lnTo>
                          <a:pt x="283" y="156"/>
                        </a:lnTo>
                        <a:lnTo>
                          <a:pt x="259" y="156"/>
                        </a:lnTo>
                        <a:lnTo>
                          <a:pt x="234" y="158"/>
                        </a:lnTo>
                        <a:lnTo>
                          <a:pt x="209" y="156"/>
                        </a:lnTo>
                        <a:lnTo>
                          <a:pt x="188" y="156"/>
                        </a:lnTo>
                        <a:lnTo>
                          <a:pt x="164" y="152"/>
                        </a:lnTo>
                        <a:lnTo>
                          <a:pt x="143" y="146"/>
                        </a:lnTo>
                        <a:lnTo>
                          <a:pt x="122" y="141"/>
                        </a:lnTo>
                        <a:lnTo>
                          <a:pt x="103" y="135"/>
                        </a:lnTo>
                        <a:lnTo>
                          <a:pt x="82" y="127"/>
                        </a:lnTo>
                        <a:lnTo>
                          <a:pt x="65" y="120"/>
                        </a:lnTo>
                        <a:lnTo>
                          <a:pt x="50" y="110"/>
                        </a:lnTo>
                        <a:lnTo>
                          <a:pt x="38" y="101"/>
                        </a:lnTo>
                        <a:lnTo>
                          <a:pt x="27" y="95"/>
                        </a:lnTo>
                        <a:lnTo>
                          <a:pt x="13" y="93"/>
                        </a:lnTo>
                        <a:lnTo>
                          <a:pt x="6" y="93"/>
                        </a:lnTo>
                        <a:lnTo>
                          <a:pt x="4" y="97"/>
                        </a:lnTo>
                        <a:lnTo>
                          <a:pt x="0" y="101"/>
                        </a:lnTo>
                        <a:lnTo>
                          <a:pt x="4" y="112"/>
                        </a:lnTo>
                        <a:lnTo>
                          <a:pt x="6" y="116"/>
                        </a:lnTo>
                        <a:lnTo>
                          <a:pt x="12" y="120"/>
                        </a:lnTo>
                        <a:lnTo>
                          <a:pt x="19" y="125"/>
                        </a:lnTo>
                        <a:lnTo>
                          <a:pt x="31" y="131"/>
                        </a:lnTo>
                        <a:lnTo>
                          <a:pt x="42" y="135"/>
                        </a:lnTo>
                        <a:lnTo>
                          <a:pt x="57" y="141"/>
                        </a:lnTo>
                        <a:lnTo>
                          <a:pt x="70" y="146"/>
                        </a:lnTo>
                        <a:lnTo>
                          <a:pt x="88" y="152"/>
                        </a:lnTo>
                        <a:lnTo>
                          <a:pt x="101" y="154"/>
                        </a:lnTo>
                        <a:lnTo>
                          <a:pt x="116" y="160"/>
                        </a:lnTo>
                        <a:lnTo>
                          <a:pt x="127" y="161"/>
                        </a:lnTo>
                        <a:lnTo>
                          <a:pt x="143" y="165"/>
                        </a:lnTo>
                        <a:lnTo>
                          <a:pt x="154" y="167"/>
                        </a:lnTo>
                        <a:lnTo>
                          <a:pt x="164" y="169"/>
                        </a:lnTo>
                        <a:lnTo>
                          <a:pt x="171" y="171"/>
                        </a:lnTo>
                        <a:lnTo>
                          <a:pt x="179" y="171"/>
                        </a:lnTo>
                        <a:lnTo>
                          <a:pt x="184" y="171"/>
                        </a:lnTo>
                        <a:lnTo>
                          <a:pt x="194" y="171"/>
                        </a:lnTo>
                        <a:lnTo>
                          <a:pt x="207" y="171"/>
                        </a:lnTo>
                        <a:lnTo>
                          <a:pt x="224" y="171"/>
                        </a:lnTo>
                        <a:lnTo>
                          <a:pt x="241" y="171"/>
                        </a:lnTo>
                        <a:lnTo>
                          <a:pt x="262" y="171"/>
                        </a:lnTo>
                        <a:lnTo>
                          <a:pt x="283" y="169"/>
                        </a:lnTo>
                        <a:lnTo>
                          <a:pt x="304" y="169"/>
                        </a:lnTo>
                        <a:lnTo>
                          <a:pt x="325" y="165"/>
                        </a:lnTo>
                        <a:lnTo>
                          <a:pt x="344" y="163"/>
                        </a:lnTo>
                        <a:lnTo>
                          <a:pt x="361" y="160"/>
                        </a:lnTo>
                        <a:lnTo>
                          <a:pt x="380" y="158"/>
                        </a:lnTo>
                        <a:lnTo>
                          <a:pt x="393" y="152"/>
                        </a:lnTo>
                        <a:lnTo>
                          <a:pt x="407" y="148"/>
                        </a:lnTo>
                        <a:lnTo>
                          <a:pt x="414" y="142"/>
                        </a:lnTo>
                        <a:lnTo>
                          <a:pt x="420" y="139"/>
                        </a:lnTo>
                        <a:lnTo>
                          <a:pt x="420" y="139"/>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76" name="Freeform 571"/>
                  <p:cNvSpPr>
                    <a:spLocks/>
                  </p:cNvSpPr>
                  <p:nvPr/>
                </p:nvSpPr>
                <p:spPr bwMode="auto">
                  <a:xfrm>
                    <a:off x="4681265" y="1233354"/>
                    <a:ext cx="71742" cy="138944"/>
                  </a:xfrm>
                  <a:custGeom>
                    <a:avLst/>
                    <a:gdLst>
                      <a:gd name="T0" fmla="*/ 46 w 316"/>
                      <a:gd name="T1" fmla="*/ 576 h 612"/>
                      <a:gd name="T2" fmla="*/ 63 w 316"/>
                      <a:gd name="T3" fmla="*/ 524 h 612"/>
                      <a:gd name="T4" fmla="*/ 89 w 316"/>
                      <a:gd name="T5" fmla="*/ 473 h 612"/>
                      <a:gd name="T6" fmla="*/ 114 w 316"/>
                      <a:gd name="T7" fmla="*/ 422 h 612"/>
                      <a:gd name="T8" fmla="*/ 145 w 316"/>
                      <a:gd name="T9" fmla="*/ 372 h 612"/>
                      <a:gd name="T10" fmla="*/ 171 w 316"/>
                      <a:gd name="T11" fmla="*/ 330 h 612"/>
                      <a:gd name="T12" fmla="*/ 194 w 316"/>
                      <a:gd name="T13" fmla="*/ 300 h 612"/>
                      <a:gd name="T14" fmla="*/ 219 w 316"/>
                      <a:gd name="T15" fmla="*/ 272 h 612"/>
                      <a:gd name="T16" fmla="*/ 236 w 316"/>
                      <a:gd name="T17" fmla="*/ 243 h 612"/>
                      <a:gd name="T18" fmla="*/ 245 w 316"/>
                      <a:gd name="T19" fmla="*/ 215 h 612"/>
                      <a:gd name="T20" fmla="*/ 257 w 316"/>
                      <a:gd name="T21" fmla="*/ 190 h 612"/>
                      <a:gd name="T22" fmla="*/ 264 w 316"/>
                      <a:gd name="T23" fmla="*/ 159 h 612"/>
                      <a:gd name="T24" fmla="*/ 276 w 316"/>
                      <a:gd name="T25" fmla="*/ 133 h 612"/>
                      <a:gd name="T26" fmla="*/ 316 w 316"/>
                      <a:gd name="T27" fmla="*/ 36 h 612"/>
                      <a:gd name="T28" fmla="*/ 280 w 316"/>
                      <a:gd name="T29" fmla="*/ 59 h 612"/>
                      <a:gd name="T30" fmla="*/ 266 w 316"/>
                      <a:gd name="T31" fmla="*/ 95 h 612"/>
                      <a:gd name="T32" fmla="*/ 255 w 316"/>
                      <a:gd name="T33" fmla="*/ 131 h 612"/>
                      <a:gd name="T34" fmla="*/ 219 w 316"/>
                      <a:gd name="T35" fmla="*/ 213 h 612"/>
                      <a:gd name="T36" fmla="*/ 177 w 316"/>
                      <a:gd name="T37" fmla="*/ 294 h 612"/>
                      <a:gd name="T38" fmla="*/ 127 w 316"/>
                      <a:gd name="T39" fmla="*/ 376 h 612"/>
                      <a:gd name="T40" fmla="*/ 80 w 316"/>
                      <a:gd name="T41" fmla="*/ 458 h 612"/>
                      <a:gd name="T42" fmla="*/ 38 w 316"/>
                      <a:gd name="T43" fmla="*/ 543 h 612"/>
                      <a:gd name="T44" fmla="*/ 19 w 316"/>
                      <a:gd name="T45" fmla="*/ 543 h 612"/>
                      <a:gd name="T46" fmla="*/ 13 w 316"/>
                      <a:gd name="T47" fmla="*/ 494 h 612"/>
                      <a:gd name="T48" fmla="*/ 21 w 316"/>
                      <a:gd name="T49" fmla="*/ 445 h 612"/>
                      <a:gd name="T50" fmla="*/ 32 w 316"/>
                      <a:gd name="T51" fmla="*/ 395 h 612"/>
                      <a:gd name="T52" fmla="*/ 51 w 316"/>
                      <a:gd name="T53" fmla="*/ 348 h 612"/>
                      <a:gd name="T54" fmla="*/ 126 w 316"/>
                      <a:gd name="T55" fmla="*/ 256 h 612"/>
                      <a:gd name="T56" fmla="*/ 126 w 316"/>
                      <a:gd name="T57" fmla="*/ 207 h 612"/>
                      <a:gd name="T58" fmla="*/ 131 w 316"/>
                      <a:gd name="T59" fmla="*/ 159 h 612"/>
                      <a:gd name="T60" fmla="*/ 143 w 316"/>
                      <a:gd name="T61" fmla="*/ 112 h 612"/>
                      <a:gd name="T62" fmla="*/ 154 w 316"/>
                      <a:gd name="T63" fmla="*/ 66 h 612"/>
                      <a:gd name="T64" fmla="*/ 165 w 316"/>
                      <a:gd name="T65" fmla="*/ 19 h 612"/>
                      <a:gd name="T66" fmla="*/ 154 w 316"/>
                      <a:gd name="T67" fmla="*/ 0 h 612"/>
                      <a:gd name="T68" fmla="*/ 141 w 316"/>
                      <a:gd name="T69" fmla="*/ 28 h 612"/>
                      <a:gd name="T70" fmla="*/ 131 w 316"/>
                      <a:gd name="T71" fmla="*/ 61 h 612"/>
                      <a:gd name="T72" fmla="*/ 120 w 316"/>
                      <a:gd name="T73" fmla="*/ 95 h 612"/>
                      <a:gd name="T74" fmla="*/ 112 w 316"/>
                      <a:gd name="T75" fmla="*/ 127 h 612"/>
                      <a:gd name="T76" fmla="*/ 105 w 316"/>
                      <a:gd name="T77" fmla="*/ 159 h 612"/>
                      <a:gd name="T78" fmla="*/ 99 w 316"/>
                      <a:gd name="T79" fmla="*/ 197 h 612"/>
                      <a:gd name="T80" fmla="*/ 91 w 316"/>
                      <a:gd name="T81" fmla="*/ 237 h 612"/>
                      <a:gd name="T82" fmla="*/ 72 w 316"/>
                      <a:gd name="T83" fmla="*/ 277 h 612"/>
                      <a:gd name="T84" fmla="*/ 42 w 316"/>
                      <a:gd name="T85" fmla="*/ 330 h 612"/>
                      <a:gd name="T86" fmla="*/ 19 w 316"/>
                      <a:gd name="T87" fmla="*/ 389 h 612"/>
                      <a:gd name="T88" fmla="*/ 8 w 316"/>
                      <a:gd name="T89" fmla="*/ 448 h 612"/>
                      <a:gd name="T90" fmla="*/ 2 w 316"/>
                      <a:gd name="T91" fmla="*/ 509 h 612"/>
                      <a:gd name="T92" fmla="*/ 2 w 316"/>
                      <a:gd name="T93" fmla="*/ 568 h 612"/>
                      <a:gd name="T94" fmla="*/ 38 w 316"/>
                      <a:gd name="T95"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6" h="612">
                        <a:moveTo>
                          <a:pt x="38" y="612"/>
                        </a:moveTo>
                        <a:lnTo>
                          <a:pt x="42" y="595"/>
                        </a:lnTo>
                        <a:lnTo>
                          <a:pt x="46" y="576"/>
                        </a:lnTo>
                        <a:lnTo>
                          <a:pt x="50" y="559"/>
                        </a:lnTo>
                        <a:lnTo>
                          <a:pt x="57" y="542"/>
                        </a:lnTo>
                        <a:lnTo>
                          <a:pt x="63" y="524"/>
                        </a:lnTo>
                        <a:lnTo>
                          <a:pt x="72" y="507"/>
                        </a:lnTo>
                        <a:lnTo>
                          <a:pt x="80" y="490"/>
                        </a:lnTo>
                        <a:lnTo>
                          <a:pt x="89" y="473"/>
                        </a:lnTo>
                        <a:lnTo>
                          <a:pt x="97" y="456"/>
                        </a:lnTo>
                        <a:lnTo>
                          <a:pt x="107" y="439"/>
                        </a:lnTo>
                        <a:lnTo>
                          <a:pt x="114" y="422"/>
                        </a:lnTo>
                        <a:lnTo>
                          <a:pt x="124" y="407"/>
                        </a:lnTo>
                        <a:lnTo>
                          <a:pt x="133" y="388"/>
                        </a:lnTo>
                        <a:lnTo>
                          <a:pt x="145" y="372"/>
                        </a:lnTo>
                        <a:lnTo>
                          <a:pt x="154" y="357"/>
                        </a:lnTo>
                        <a:lnTo>
                          <a:pt x="165" y="342"/>
                        </a:lnTo>
                        <a:lnTo>
                          <a:pt x="171" y="330"/>
                        </a:lnTo>
                        <a:lnTo>
                          <a:pt x="177" y="319"/>
                        </a:lnTo>
                        <a:lnTo>
                          <a:pt x="184" y="310"/>
                        </a:lnTo>
                        <a:lnTo>
                          <a:pt x="194" y="300"/>
                        </a:lnTo>
                        <a:lnTo>
                          <a:pt x="202" y="289"/>
                        </a:lnTo>
                        <a:lnTo>
                          <a:pt x="211" y="281"/>
                        </a:lnTo>
                        <a:lnTo>
                          <a:pt x="219" y="272"/>
                        </a:lnTo>
                        <a:lnTo>
                          <a:pt x="228" y="262"/>
                        </a:lnTo>
                        <a:lnTo>
                          <a:pt x="230" y="253"/>
                        </a:lnTo>
                        <a:lnTo>
                          <a:pt x="236" y="243"/>
                        </a:lnTo>
                        <a:lnTo>
                          <a:pt x="238" y="234"/>
                        </a:lnTo>
                        <a:lnTo>
                          <a:pt x="241" y="224"/>
                        </a:lnTo>
                        <a:lnTo>
                          <a:pt x="245" y="215"/>
                        </a:lnTo>
                        <a:lnTo>
                          <a:pt x="249" y="207"/>
                        </a:lnTo>
                        <a:lnTo>
                          <a:pt x="253" y="197"/>
                        </a:lnTo>
                        <a:lnTo>
                          <a:pt x="257" y="190"/>
                        </a:lnTo>
                        <a:lnTo>
                          <a:pt x="259" y="178"/>
                        </a:lnTo>
                        <a:lnTo>
                          <a:pt x="262" y="171"/>
                        </a:lnTo>
                        <a:lnTo>
                          <a:pt x="264" y="159"/>
                        </a:lnTo>
                        <a:lnTo>
                          <a:pt x="270" y="152"/>
                        </a:lnTo>
                        <a:lnTo>
                          <a:pt x="272" y="142"/>
                        </a:lnTo>
                        <a:lnTo>
                          <a:pt x="276" y="133"/>
                        </a:lnTo>
                        <a:lnTo>
                          <a:pt x="278" y="123"/>
                        </a:lnTo>
                        <a:lnTo>
                          <a:pt x="281" y="116"/>
                        </a:lnTo>
                        <a:lnTo>
                          <a:pt x="316" y="36"/>
                        </a:lnTo>
                        <a:lnTo>
                          <a:pt x="291" y="36"/>
                        </a:lnTo>
                        <a:lnTo>
                          <a:pt x="285" y="47"/>
                        </a:lnTo>
                        <a:lnTo>
                          <a:pt x="280" y="59"/>
                        </a:lnTo>
                        <a:lnTo>
                          <a:pt x="276" y="70"/>
                        </a:lnTo>
                        <a:lnTo>
                          <a:pt x="270" y="83"/>
                        </a:lnTo>
                        <a:lnTo>
                          <a:pt x="266" y="95"/>
                        </a:lnTo>
                        <a:lnTo>
                          <a:pt x="262" y="106"/>
                        </a:lnTo>
                        <a:lnTo>
                          <a:pt x="259" y="118"/>
                        </a:lnTo>
                        <a:lnTo>
                          <a:pt x="255" y="131"/>
                        </a:lnTo>
                        <a:lnTo>
                          <a:pt x="243" y="157"/>
                        </a:lnTo>
                        <a:lnTo>
                          <a:pt x="232" y="184"/>
                        </a:lnTo>
                        <a:lnTo>
                          <a:pt x="219" y="213"/>
                        </a:lnTo>
                        <a:lnTo>
                          <a:pt x="207" y="241"/>
                        </a:lnTo>
                        <a:lnTo>
                          <a:pt x="190" y="268"/>
                        </a:lnTo>
                        <a:lnTo>
                          <a:pt x="177" y="294"/>
                        </a:lnTo>
                        <a:lnTo>
                          <a:pt x="160" y="323"/>
                        </a:lnTo>
                        <a:lnTo>
                          <a:pt x="145" y="350"/>
                        </a:lnTo>
                        <a:lnTo>
                          <a:pt x="127" y="376"/>
                        </a:lnTo>
                        <a:lnTo>
                          <a:pt x="112" y="403"/>
                        </a:lnTo>
                        <a:lnTo>
                          <a:pt x="95" y="429"/>
                        </a:lnTo>
                        <a:lnTo>
                          <a:pt x="80" y="458"/>
                        </a:lnTo>
                        <a:lnTo>
                          <a:pt x="65" y="486"/>
                        </a:lnTo>
                        <a:lnTo>
                          <a:pt x="51" y="515"/>
                        </a:lnTo>
                        <a:lnTo>
                          <a:pt x="38" y="543"/>
                        </a:lnTo>
                        <a:lnTo>
                          <a:pt x="29" y="574"/>
                        </a:lnTo>
                        <a:lnTo>
                          <a:pt x="21" y="559"/>
                        </a:lnTo>
                        <a:lnTo>
                          <a:pt x="19" y="543"/>
                        </a:lnTo>
                        <a:lnTo>
                          <a:pt x="15" y="526"/>
                        </a:lnTo>
                        <a:lnTo>
                          <a:pt x="15" y="511"/>
                        </a:lnTo>
                        <a:lnTo>
                          <a:pt x="13" y="494"/>
                        </a:lnTo>
                        <a:lnTo>
                          <a:pt x="15" y="477"/>
                        </a:lnTo>
                        <a:lnTo>
                          <a:pt x="17" y="460"/>
                        </a:lnTo>
                        <a:lnTo>
                          <a:pt x="21" y="445"/>
                        </a:lnTo>
                        <a:lnTo>
                          <a:pt x="25" y="427"/>
                        </a:lnTo>
                        <a:lnTo>
                          <a:pt x="29" y="410"/>
                        </a:lnTo>
                        <a:lnTo>
                          <a:pt x="32" y="395"/>
                        </a:lnTo>
                        <a:lnTo>
                          <a:pt x="40" y="378"/>
                        </a:lnTo>
                        <a:lnTo>
                          <a:pt x="44" y="363"/>
                        </a:lnTo>
                        <a:lnTo>
                          <a:pt x="51" y="348"/>
                        </a:lnTo>
                        <a:lnTo>
                          <a:pt x="61" y="336"/>
                        </a:lnTo>
                        <a:lnTo>
                          <a:pt x="69" y="325"/>
                        </a:lnTo>
                        <a:lnTo>
                          <a:pt x="126" y="256"/>
                        </a:lnTo>
                        <a:lnTo>
                          <a:pt x="126" y="239"/>
                        </a:lnTo>
                        <a:lnTo>
                          <a:pt x="126" y="222"/>
                        </a:lnTo>
                        <a:lnTo>
                          <a:pt x="126" y="207"/>
                        </a:lnTo>
                        <a:lnTo>
                          <a:pt x="129" y="190"/>
                        </a:lnTo>
                        <a:lnTo>
                          <a:pt x="129" y="175"/>
                        </a:lnTo>
                        <a:lnTo>
                          <a:pt x="131" y="159"/>
                        </a:lnTo>
                        <a:lnTo>
                          <a:pt x="135" y="142"/>
                        </a:lnTo>
                        <a:lnTo>
                          <a:pt x="139" y="129"/>
                        </a:lnTo>
                        <a:lnTo>
                          <a:pt x="143" y="112"/>
                        </a:lnTo>
                        <a:lnTo>
                          <a:pt x="145" y="97"/>
                        </a:lnTo>
                        <a:lnTo>
                          <a:pt x="148" y="80"/>
                        </a:lnTo>
                        <a:lnTo>
                          <a:pt x="154" y="66"/>
                        </a:lnTo>
                        <a:lnTo>
                          <a:pt x="158" y="49"/>
                        </a:lnTo>
                        <a:lnTo>
                          <a:pt x="162" y="34"/>
                        </a:lnTo>
                        <a:lnTo>
                          <a:pt x="165" y="19"/>
                        </a:lnTo>
                        <a:lnTo>
                          <a:pt x="171" y="4"/>
                        </a:lnTo>
                        <a:lnTo>
                          <a:pt x="162" y="0"/>
                        </a:lnTo>
                        <a:lnTo>
                          <a:pt x="154" y="0"/>
                        </a:lnTo>
                        <a:lnTo>
                          <a:pt x="148" y="7"/>
                        </a:lnTo>
                        <a:lnTo>
                          <a:pt x="145" y="19"/>
                        </a:lnTo>
                        <a:lnTo>
                          <a:pt x="141" y="28"/>
                        </a:lnTo>
                        <a:lnTo>
                          <a:pt x="137" y="40"/>
                        </a:lnTo>
                        <a:lnTo>
                          <a:pt x="133" y="49"/>
                        </a:lnTo>
                        <a:lnTo>
                          <a:pt x="131" y="61"/>
                        </a:lnTo>
                        <a:lnTo>
                          <a:pt x="127" y="72"/>
                        </a:lnTo>
                        <a:lnTo>
                          <a:pt x="124" y="83"/>
                        </a:lnTo>
                        <a:lnTo>
                          <a:pt x="120" y="95"/>
                        </a:lnTo>
                        <a:lnTo>
                          <a:pt x="118" y="106"/>
                        </a:lnTo>
                        <a:lnTo>
                          <a:pt x="114" y="116"/>
                        </a:lnTo>
                        <a:lnTo>
                          <a:pt x="112" y="127"/>
                        </a:lnTo>
                        <a:lnTo>
                          <a:pt x="108" y="137"/>
                        </a:lnTo>
                        <a:lnTo>
                          <a:pt x="107" y="148"/>
                        </a:lnTo>
                        <a:lnTo>
                          <a:pt x="105" y="159"/>
                        </a:lnTo>
                        <a:lnTo>
                          <a:pt x="105" y="171"/>
                        </a:lnTo>
                        <a:lnTo>
                          <a:pt x="101" y="182"/>
                        </a:lnTo>
                        <a:lnTo>
                          <a:pt x="99" y="197"/>
                        </a:lnTo>
                        <a:lnTo>
                          <a:pt x="97" y="211"/>
                        </a:lnTo>
                        <a:lnTo>
                          <a:pt x="95" y="224"/>
                        </a:lnTo>
                        <a:lnTo>
                          <a:pt x="91" y="237"/>
                        </a:lnTo>
                        <a:lnTo>
                          <a:pt x="89" y="253"/>
                        </a:lnTo>
                        <a:lnTo>
                          <a:pt x="82" y="264"/>
                        </a:lnTo>
                        <a:lnTo>
                          <a:pt x="72" y="277"/>
                        </a:lnTo>
                        <a:lnTo>
                          <a:pt x="61" y="294"/>
                        </a:lnTo>
                        <a:lnTo>
                          <a:pt x="51" y="311"/>
                        </a:lnTo>
                        <a:lnTo>
                          <a:pt x="42" y="330"/>
                        </a:lnTo>
                        <a:lnTo>
                          <a:pt x="34" y="351"/>
                        </a:lnTo>
                        <a:lnTo>
                          <a:pt x="25" y="370"/>
                        </a:lnTo>
                        <a:lnTo>
                          <a:pt x="19" y="389"/>
                        </a:lnTo>
                        <a:lnTo>
                          <a:pt x="13" y="408"/>
                        </a:lnTo>
                        <a:lnTo>
                          <a:pt x="12" y="429"/>
                        </a:lnTo>
                        <a:lnTo>
                          <a:pt x="8" y="448"/>
                        </a:lnTo>
                        <a:lnTo>
                          <a:pt x="4" y="469"/>
                        </a:lnTo>
                        <a:lnTo>
                          <a:pt x="2" y="488"/>
                        </a:lnTo>
                        <a:lnTo>
                          <a:pt x="2" y="509"/>
                        </a:lnTo>
                        <a:lnTo>
                          <a:pt x="0" y="528"/>
                        </a:lnTo>
                        <a:lnTo>
                          <a:pt x="2" y="547"/>
                        </a:lnTo>
                        <a:lnTo>
                          <a:pt x="2" y="568"/>
                        </a:lnTo>
                        <a:lnTo>
                          <a:pt x="8" y="587"/>
                        </a:lnTo>
                        <a:lnTo>
                          <a:pt x="8" y="612"/>
                        </a:lnTo>
                        <a:lnTo>
                          <a:pt x="38" y="612"/>
                        </a:lnTo>
                        <a:lnTo>
                          <a:pt x="38" y="612"/>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77" name="Freeform 572"/>
                  <p:cNvSpPr>
                    <a:spLocks/>
                  </p:cNvSpPr>
                  <p:nvPr/>
                </p:nvSpPr>
                <p:spPr bwMode="auto">
                  <a:xfrm>
                    <a:off x="4747104" y="1189763"/>
                    <a:ext cx="32693" cy="54034"/>
                  </a:xfrm>
                  <a:custGeom>
                    <a:avLst/>
                    <a:gdLst>
                      <a:gd name="T0" fmla="*/ 144 w 144"/>
                      <a:gd name="T1" fmla="*/ 15 h 237"/>
                      <a:gd name="T2" fmla="*/ 135 w 144"/>
                      <a:gd name="T3" fmla="*/ 11 h 237"/>
                      <a:gd name="T4" fmla="*/ 125 w 144"/>
                      <a:gd name="T5" fmla="*/ 5 h 237"/>
                      <a:gd name="T6" fmla="*/ 116 w 144"/>
                      <a:gd name="T7" fmla="*/ 2 h 237"/>
                      <a:gd name="T8" fmla="*/ 108 w 144"/>
                      <a:gd name="T9" fmla="*/ 0 h 237"/>
                      <a:gd name="T10" fmla="*/ 99 w 144"/>
                      <a:gd name="T11" fmla="*/ 11 h 237"/>
                      <a:gd name="T12" fmla="*/ 93 w 144"/>
                      <a:gd name="T13" fmla="*/ 26 h 237"/>
                      <a:gd name="T14" fmla="*/ 86 w 144"/>
                      <a:gd name="T15" fmla="*/ 42 h 237"/>
                      <a:gd name="T16" fmla="*/ 80 w 144"/>
                      <a:gd name="T17" fmla="*/ 55 h 237"/>
                      <a:gd name="T18" fmla="*/ 72 w 144"/>
                      <a:gd name="T19" fmla="*/ 70 h 237"/>
                      <a:gd name="T20" fmla="*/ 65 w 144"/>
                      <a:gd name="T21" fmla="*/ 85 h 237"/>
                      <a:gd name="T22" fmla="*/ 57 w 144"/>
                      <a:gd name="T23" fmla="*/ 99 h 237"/>
                      <a:gd name="T24" fmla="*/ 51 w 144"/>
                      <a:gd name="T25" fmla="*/ 116 h 237"/>
                      <a:gd name="T26" fmla="*/ 44 w 144"/>
                      <a:gd name="T27" fmla="*/ 129 h 237"/>
                      <a:gd name="T28" fmla="*/ 38 w 144"/>
                      <a:gd name="T29" fmla="*/ 144 h 237"/>
                      <a:gd name="T30" fmla="*/ 30 w 144"/>
                      <a:gd name="T31" fmla="*/ 157 h 237"/>
                      <a:gd name="T32" fmla="*/ 25 w 144"/>
                      <a:gd name="T33" fmla="*/ 175 h 237"/>
                      <a:gd name="T34" fmla="*/ 17 w 144"/>
                      <a:gd name="T35" fmla="*/ 188 h 237"/>
                      <a:gd name="T36" fmla="*/ 11 w 144"/>
                      <a:gd name="T37" fmla="*/ 203 h 237"/>
                      <a:gd name="T38" fmla="*/ 4 w 144"/>
                      <a:gd name="T39" fmla="*/ 216 h 237"/>
                      <a:gd name="T40" fmla="*/ 0 w 144"/>
                      <a:gd name="T41" fmla="*/ 234 h 237"/>
                      <a:gd name="T42" fmla="*/ 2 w 144"/>
                      <a:gd name="T43" fmla="*/ 234 h 237"/>
                      <a:gd name="T44" fmla="*/ 11 w 144"/>
                      <a:gd name="T45" fmla="*/ 235 h 237"/>
                      <a:gd name="T46" fmla="*/ 17 w 144"/>
                      <a:gd name="T47" fmla="*/ 235 h 237"/>
                      <a:gd name="T48" fmla="*/ 23 w 144"/>
                      <a:gd name="T49" fmla="*/ 237 h 237"/>
                      <a:gd name="T50" fmla="*/ 23 w 144"/>
                      <a:gd name="T51" fmla="*/ 232 h 237"/>
                      <a:gd name="T52" fmla="*/ 29 w 144"/>
                      <a:gd name="T53" fmla="*/ 222 h 237"/>
                      <a:gd name="T54" fmla="*/ 32 w 144"/>
                      <a:gd name="T55" fmla="*/ 211 h 237"/>
                      <a:gd name="T56" fmla="*/ 40 w 144"/>
                      <a:gd name="T57" fmla="*/ 199 h 237"/>
                      <a:gd name="T58" fmla="*/ 46 w 144"/>
                      <a:gd name="T59" fmla="*/ 182 h 237"/>
                      <a:gd name="T60" fmla="*/ 55 w 144"/>
                      <a:gd name="T61" fmla="*/ 165 h 237"/>
                      <a:gd name="T62" fmla="*/ 65 w 144"/>
                      <a:gd name="T63" fmla="*/ 146 h 237"/>
                      <a:gd name="T64" fmla="*/ 76 w 144"/>
                      <a:gd name="T65" fmla="*/ 129 h 237"/>
                      <a:gd name="T66" fmla="*/ 84 w 144"/>
                      <a:gd name="T67" fmla="*/ 108 h 237"/>
                      <a:gd name="T68" fmla="*/ 93 w 144"/>
                      <a:gd name="T69" fmla="*/ 89 h 237"/>
                      <a:gd name="T70" fmla="*/ 105 w 144"/>
                      <a:gd name="T71" fmla="*/ 70 h 237"/>
                      <a:gd name="T72" fmla="*/ 114 w 144"/>
                      <a:gd name="T73" fmla="*/ 55 h 237"/>
                      <a:gd name="T74" fmla="*/ 122 w 144"/>
                      <a:gd name="T75" fmla="*/ 40 h 237"/>
                      <a:gd name="T76" fmla="*/ 131 w 144"/>
                      <a:gd name="T77" fmla="*/ 28 h 237"/>
                      <a:gd name="T78" fmla="*/ 137 w 144"/>
                      <a:gd name="T79" fmla="*/ 19 h 237"/>
                      <a:gd name="T80" fmla="*/ 144 w 144"/>
                      <a:gd name="T81" fmla="*/ 15 h 237"/>
                      <a:gd name="T82" fmla="*/ 144 w 144"/>
                      <a:gd name="T83" fmla="*/ 15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37">
                        <a:moveTo>
                          <a:pt x="144" y="15"/>
                        </a:moveTo>
                        <a:lnTo>
                          <a:pt x="135" y="11"/>
                        </a:lnTo>
                        <a:lnTo>
                          <a:pt x="125" y="5"/>
                        </a:lnTo>
                        <a:lnTo>
                          <a:pt x="116" y="2"/>
                        </a:lnTo>
                        <a:lnTo>
                          <a:pt x="108" y="0"/>
                        </a:lnTo>
                        <a:lnTo>
                          <a:pt x="99" y="11"/>
                        </a:lnTo>
                        <a:lnTo>
                          <a:pt x="93" y="26"/>
                        </a:lnTo>
                        <a:lnTo>
                          <a:pt x="86" y="42"/>
                        </a:lnTo>
                        <a:lnTo>
                          <a:pt x="80" y="55"/>
                        </a:lnTo>
                        <a:lnTo>
                          <a:pt x="72" y="70"/>
                        </a:lnTo>
                        <a:lnTo>
                          <a:pt x="65" y="85"/>
                        </a:lnTo>
                        <a:lnTo>
                          <a:pt x="57" y="99"/>
                        </a:lnTo>
                        <a:lnTo>
                          <a:pt x="51" y="116"/>
                        </a:lnTo>
                        <a:lnTo>
                          <a:pt x="44" y="129"/>
                        </a:lnTo>
                        <a:lnTo>
                          <a:pt x="38" y="144"/>
                        </a:lnTo>
                        <a:lnTo>
                          <a:pt x="30" y="157"/>
                        </a:lnTo>
                        <a:lnTo>
                          <a:pt x="25" y="175"/>
                        </a:lnTo>
                        <a:lnTo>
                          <a:pt x="17" y="188"/>
                        </a:lnTo>
                        <a:lnTo>
                          <a:pt x="11" y="203"/>
                        </a:lnTo>
                        <a:lnTo>
                          <a:pt x="4" y="216"/>
                        </a:lnTo>
                        <a:lnTo>
                          <a:pt x="0" y="234"/>
                        </a:lnTo>
                        <a:lnTo>
                          <a:pt x="2" y="234"/>
                        </a:lnTo>
                        <a:lnTo>
                          <a:pt x="11" y="235"/>
                        </a:lnTo>
                        <a:lnTo>
                          <a:pt x="17" y="235"/>
                        </a:lnTo>
                        <a:lnTo>
                          <a:pt x="23" y="237"/>
                        </a:lnTo>
                        <a:lnTo>
                          <a:pt x="23" y="232"/>
                        </a:lnTo>
                        <a:lnTo>
                          <a:pt x="29" y="222"/>
                        </a:lnTo>
                        <a:lnTo>
                          <a:pt x="32" y="211"/>
                        </a:lnTo>
                        <a:lnTo>
                          <a:pt x="40" y="199"/>
                        </a:lnTo>
                        <a:lnTo>
                          <a:pt x="46" y="182"/>
                        </a:lnTo>
                        <a:lnTo>
                          <a:pt x="55" y="165"/>
                        </a:lnTo>
                        <a:lnTo>
                          <a:pt x="65" y="146"/>
                        </a:lnTo>
                        <a:lnTo>
                          <a:pt x="76" y="129"/>
                        </a:lnTo>
                        <a:lnTo>
                          <a:pt x="84" y="108"/>
                        </a:lnTo>
                        <a:lnTo>
                          <a:pt x="93" y="89"/>
                        </a:lnTo>
                        <a:lnTo>
                          <a:pt x="105" y="70"/>
                        </a:lnTo>
                        <a:lnTo>
                          <a:pt x="114" y="55"/>
                        </a:lnTo>
                        <a:lnTo>
                          <a:pt x="122" y="40"/>
                        </a:lnTo>
                        <a:lnTo>
                          <a:pt x="131" y="28"/>
                        </a:lnTo>
                        <a:lnTo>
                          <a:pt x="137" y="19"/>
                        </a:lnTo>
                        <a:lnTo>
                          <a:pt x="144" y="15"/>
                        </a:lnTo>
                        <a:lnTo>
                          <a:pt x="144" y="15"/>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78" name="Freeform 573"/>
                  <p:cNvSpPr>
                    <a:spLocks/>
                  </p:cNvSpPr>
                  <p:nvPr/>
                </p:nvSpPr>
                <p:spPr bwMode="auto">
                  <a:xfrm>
                    <a:off x="4740748" y="1211104"/>
                    <a:ext cx="71742" cy="105344"/>
                  </a:xfrm>
                  <a:custGeom>
                    <a:avLst/>
                    <a:gdLst>
                      <a:gd name="T0" fmla="*/ 162 w 316"/>
                      <a:gd name="T1" fmla="*/ 367 h 464"/>
                      <a:gd name="T2" fmla="*/ 202 w 316"/>
                      <a:gd name="T3" fmla="*/ 300 h 464"/>
                      <a:gd name="T4" fmla="*/ 242 w 316"/>
                      <a:gd name="T5" fmla="*/ 234 h 464"/>
                      <a:gd name="T6" fmla="*/ 278 w 316"/>
                      <a:gd name="T7" fmla="*/ 163 h 464"/>
                      <a:gd name="T8" fmla="*/ 301 w 316"/>
                      <a:gd name="T9" fmla="*/ 101 h 464"/>
                      <a:gd name="T10" fmla="*/ 312 w 316"/>
                      <a:gd name="T11" fmla="*/ 55 h 464"/>
                      <a:gd name="T12" fmla="*/ 310 w 316"/>
                      <a:gd name="T13" fmla="*/ 23 h 464"/>
                      <a:gd name="T14" fmla="*/ 280 w 316"/>
                      <a:gd name="T15" fmla="*/ 4 h 464"/>
                      <a:gd name="T16" fmla="*/ 232 w 316"/>
                      <a:gd name="T17" fmla="*/ 0 h 464"/>
                      <a:gd name="T18" fmla="*/ 189 w 316"/>
                      <a:gd name="T19" fmla="*/ 7 h 464"/>
                      <a:gd name="T20" fmla="*/ 147 w 316"/>
                      <a:gd name="T21" fmla="*/ 17 h 464"/>
                      <a:gd name="T22" fmla="*/ 107 w 316"/>
                      <a:gd name="T23" fmla="*/ 30 h 464"/>
                      <a:gd name="T24" fmla="*/ 80 w 316"/>
                      <a:gd name="T25" fmla="*/ 57 h 464"/>
                      <a:gd name="T26" fmla="*/ 95 w 316"/>
                      <a:gd name="T27" fmla="*/ 64 h 464"/>
                      <a:gd name="T28" fmla="*/ 133 w 316"/>
                      <a:gd name="T29" fmla="*/ 51 h 464"/>
                      <a:gd name="T30" fmla="*/ 175 w 316"/>
                      <a:gd name="T31" fmla="*/ 40 h 464"/>
                      <a:gd name="T32" fmla="*/ 217 w 316"/>
                      <a:gd name="T33" fmla="*/ 30 h 464"/>
                      <a:gd name="T34" fmla="*/ 265 w 316"/>
                      <a:gd name="T35" fmla="*/ 25 h 464"/>
                      <a:gd name="T36" fmla="*/ 293 w 316"/>
                      <a:gd name="T37" fmla="*/ 42 h 464"/>
                      <a:gd name="T38" fmla="*/ 295 w 316"/>
                      <a:gd name="T39" fmla="*/ 72 h 464"/>
                      <a:gd name="T40" fmla="*/ 280 w 316"/>
                      <a:gd name="T41" fmla="*/ 118 h 464"/>
                      <a:gd name="T42" fmla="*/ 263 w 316"/>
                      <a:gd name="T43" fmla="*/ 161 h 464"/>
                      <a:gd name="T44" fmla="*/ 246 w 316"/>
                      <a:gd name="T45" fmla="*/ 198 h 464"/>
                      <a:gd name="T46" fmla="*/ 227 w 316"/>
                      <a:gd name="T47" fmla="*/ 232 h 464"/>
                      <a:gd name="T48" fmla="*/ 208 w 316"/>
                      <a:gd name="T49" fmla="*/ 266 h 464"/>
                      <a:gd name="T50" fmla="*/ 187 w 316"/>
                      <a:gd name="T51" fmla="*/ 300 h 464"/>
                      <a:gd name="T52" fmla="*/ 164 w 316"/>
                      <a:gd name="T53" fmla="*/ 334 h 464"/>
                      <a:gd name="T54" fmla="*/ 139 w 316"/>
                      <a:gd name="T55" fmla="*/ 369 h 464"/>
                      <a:gd name="T56" fmla="*/ 114 w 316"/>
                      <a:gd name="T57" fmla="*/ 401 h 464"/>
                      <a:gd name="T58" fmla="*/ 105 w 316"/>
                      <a:gd name="T59" fmla="*/ 390 h 464"/>
                      <a:gd name="T60" fmla="*/ 114 w 316"/>
                      <a:gd name="T61" fmla="*/ 334 h 464"/>
                      <a:gd name="T62" fmla="*/ 132 w 316"/>
                      <a:gd name="T63" fmla="*/ 277 h 464"/>
                      <a:gd name="T64" fmla="*/ 156 w 316"/>
                      <a:gd name="T65" fmla="*/ 222 h 464"/>
                      <a:gd name="T66" fmla="*/ 179 w 316"/>
                      <a:gd name="T67" fmla="*/ 180 h 464"/>
                      <a:gd name="T68" fmla="*/ 219 w 316"/>
                      <a:gd name="T69" fmla="*/ 135 h 464"/>
                      <a:gd name="T70" fmla="*/ 194 w 316"/>
                      <a:gd name="T71" fmla="*/ 141 h 464"/>
                      <a:gd name="T72" fmla="*/ 152 w 316"/>
                      <a:gd name="T73" fmla="*/ 165 h 464"/>
                      <a:gd name="T74" fmla="*/ 105 w 316"/>
                      <a:gd name="T75" fmla="*/ 184 h 464"/>
                      <a:gd name="T76" fmla="*/ 56 w 316"/>
                      <a:gd name="T77" fmla="*/ 199 h 464"/>
                      <a:gd name="T78" fmla="*/ 12 w 316"/>
                      <a:gd name="T79" fmla="*/ 218 h 464"/>
                      <a:gd name="T80" fmla="*/ 21 w 316"/>
                      <a:gd name="T81" fmla="*/ 241 h 464"/>
                      <a:gd name="T82" fmla="*/ 73 w 316"/>
                      <a:gd name="T83" fmla="*/ 222 h 464"/>
                      <a:gd name="T84" fmla="*/ 122 w 316"/>
                      <a:gd name="T85" fmla="*/ 198 h 464"/>
                      <a:gd name="T86" fmla="*/ 156 w 316"/>
                      <a:gd name="T87" fmla="*/ 180 h 464"/>
                      <a:gd name="T88" fmla="*/ 126 w 316"/>
                      <a:gd name="T89" fmla="*/ 247 h 464"/>
                      <a:gd name="T90" fmla="*/ 113 w 316"/>
                      <a:gd name="T91" fmla="*/ 279 h 464"/>
                      <a:gd name="T92" fmla="*/ 103 w 316"/>
                      <a:gd name="T93" fmla="*/ 314 h 464"/>
                      <a:gd name="T94" fmla="*/ 94 w 316"/>
                      <a:gd name="T95" fmla="*/ 348 h 464"/>
                      <a:gd name="T96" fmla="*/ 101 w 316"/>
                      <a:gd name="T97"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 h="464">
                        <a:moveTo>
                          <a:pt x="101" y="464"/>
                        </a:moveTo>
                        <a:lnTo>
                          <a:pt x="143" y="399"/>
                        </a:lnTo>
                        <a:lnTo>
                          <a:pt x="151" y="382"/>
                        </a:lnTo>
                        <a:lnTo>
                          <a:pt x="162" y="367"/>
                        </a:lnTo>
                        <a:lnTo>
                          <a:pt x="171" y="350"/>
                        </a:lnTo>
                        <a:lnTo>
                          <a:pt x="183" y="334"/>
                        </a:lnTo>
                        <a:lnTo>
                          <a:pt x="192" y="317"/>
                        </a:lnTo>
                        <a:lnTo>
                          <a:pt x="202" y="300"/>
                        </a:lnTo>
                        <a:lnTo>
                          <a:pt x="213" y="283"/>
                        </a:lnTo>
                        <a:lnTo>
                          <a:pt x="225" y="268"/>
                        </a:lnTo>
                        <a:lnTo>
                          <a:pt x="232" y="251"/>
                        </a:lnTo>
                        <a:lnTo>
                          <a:pt x="242" y="234"/>
                        </a:lnTo>
                        <a:lnTo>
                          <a:pt x="251" y="217"/>
                        </a:lnTo>
                        <a:lnTo>
                          <a:pt x="261" y="199"/>
                        </a:lnTo>
                        <a:lnTo>
                          <a:pt x="268" y="180"/>
                        </a:lnTo>
                        <a:lnTo>
                          <a:pt x="278" y="163"/>
                        </a:lnTo>
                        <a:lnTo>
                          <a:pt x="285" y="144"/>
                        </a:lnTo>
                        <a:lnTo>
                          <a:pt x="295" y="127"/>
                        </a:lnTo>
                        <a:lnTo>
                          <a:pt x="297" y="112"/>
                        </a:lnTo>
                        <a:lnTo>
                          <a:pt x="301" y="101"/>
                        </a:lnTo>
                        <a:lnTo>
                          <a:pt x="304" y="89"/>
                        </a:lnTo>
                        <a:lnTo>
                          <a:pt x="308" y="76"/>
                        </a:lnTo>
                        <a:lnTo>
                          <a:pt x="310" y="64"/>
                        </a:lnTo>
                        <a:lnTo>
                          <a:pt x="312" y="55"/>
                        </a:lnTo>
                        <a:lnTo>
                          <a:pt x="314" y="47"/>
                        </a:lnTo>
                        <a:lnTo>
                          <a:pt x="316" y="40"/>
                        </a:lnTo>
                        <a:lnTo>
                          <a:pt x="312" y="30"/>
                        </a:lnTo>
                        <a:lnTo>
                          <a:pt x="310" y="23"/>
                        </a:lnTo>
                        <a:lnTo>
                          <a:pt x="304" y="17"/>
                        </a:lnTo>
                        <a:lnTo>
                          <a:pt x="299" y="11"/>
                        </a:lnTo>
                        <a:lnTo>
                          <a:pt x="289" y="6"/>
                        </a:lnTo>
                        <a:lnTo>
                          <a:pt x="280" y="4"/>
                        </a:lnTo>
                        <a:lnTo>
                          <a:pt x="266" y="0"/>
                        </a:lnTo>
                        <a:lnTo>
                          <a:pt x="253" y="0"/>
                        </a:lnTo>
                        <a:lnTo>
                          <a:pt x="242" y="0"/>
                        </a:lnTo>
                        <a:lnTo>
                          <a:pt x="232" y="0"/>
                        </a:lnTo>
                        <a:lnTo>
                          <a:pt x="223" y="2"/>
                        </a:lnTo>
                        <a:lnTo>
                          <a:pt x="213" y="4"/>
                        </a:lnTo>
                        <a:lnTo>
                          <a:pt x="202" y="6"/>
                        </a:lnTo>
                        <a:lnTo>
                          <a:pt x="189" y="7"/>
                        </a:lnTo>
                        <a:lnTo>
                          <a:pt x="177" y="9"/>
                        </a:lnTo>
                        <a:lnTo>
                          <a:pt x="168" y="11"/>
                        </a:lnTo>
                        <a:lnTo>
                          <a:pt x="156" y="13"/>
                        </a:lnTo>
                        <a:lnTo>
                          <a:pt x="147" y="17"/>
                        </a:lnTo>
                        <a:lnTo>
                          <a:pt x="135" y="19"/>
                        </a:lnTo>
                        <a:lnTo>
                          <a:pt x="126" y="23"/>
                        </a:lnTo>
                        <a:lnTo>
                          <a:pt x="114" y="25"/>
                        </a:lnTo>
                        <a:lnTo>
                          <a:pt x="107" y="30"/>
                        </a:lnTo>
                        <a:lnTo>
                          <a:pt x="97" y="34"/>
                        </a:lnTo>
                        <a:lnTo>
                          <a:pt x="92" y="40"/>
                        </a:lnTo>
                        <a:lnTo>
                          <a:pt x="86" y="45"/>
                        </a:lnTo>
                        <a:lnTo>
                          <a:pt x="80" y="57"/>
                        </a:lnTo>
                        <a:lnTo>
                          <a:pt x="75" y="66"/>
                        </a:lnTo>
                        <a:lnTo>
                          <a:pt x="78" y="74"/>
                        </a:lnTo>
                        <a:lnTo>
                          <a:pt x="86" y="70"/>
                        </a:lnTo>
                        <a:lnTo>
                          <a:pt x="95" y="64"/>
                        </a:lnTo>
                        <a:lnTo>
                          <a:pt x="103" y="61"/>
                        </a:lnTo>
                        <a:lnTo>
                          <a:pt x="114" y="59"/>
                        </a:lnTo>
                        <a:lnTo>
                          <a:pt x="124" y="53"/>
                        </a:lnTo>
                        <a:lnTo>
                          <a:pt x="133" y="51"/>
                        </a:lnTo>
                        <a:lnTo>
                          <a:pt x="143" y="47"/>
                        </a:lnTo>
                        <a:lnTo>
                          <a:pt x="154" y="47"/>
                        </a:lnTo>
                        <a:lnTo>
                          <a:pt x="166" y="42"/>
                        </a:lnTo>
                        <a:lnTo>
                          <a:pt x="175" y="40"/>
                        </a:lnTo>
                        <a:lnTo>
                          <a:pt x="185" y="36"/>
                        </a:lnTo>
                        <a:lnTo>
                          <a:pt x="196" y="34"/>
                        </a:lnTo>
                        <a:lnTo>
                          <a:pt x="206" y="30"/>
                        </a:lnTo>
                        <a:lnTo>
                          <a:pt x="217" y="30"/>
                        </a:lnTo>
                        <a:lnTo>
                          <a:pt x="225" y="26"/>
                        </a:lnTo>
                        <a:lnTo>
                          <a:pt x="236" y="25"/>
                        </a:lnTo>
                        <a:lnTo>
                          <a:pt x="251" y="23"/>
                        </a:lnTo>
                        <a:lnTo>
                          <a:pt x="265" y="25"/>
                        </a:lnTo>
                        <a:lnTo>
                          <a:pt x="274" y="26"/>
                        </a:lnTo>
                        <a:lnTo>
                          <a:pt x="284" y="30"/>
                        </a:lnTo>
                        <a:lnTo>
                          <a:pt x="289" y="36"/>
                        </a:lnTo>
                        <a:lnTo>
                          <a:pt x="293" y="42"/>
                        </a:lnTo>
                        <a:lnTo>
                          <a:pt x="295" y="47"/>
                        </a:lnTo>
                        <a:lnTo>
                          <a:pt x="297" y="57"/>
                        </a:lnTo>
                        <a:lnTo>
                          <a:pt x="295" y="64"/>
                        </a:lnTo>
                        <a:lnTo>
                          <a:pt x="295" y="72"/>
                        </a:lnTo>
                        <a:lnTo>
                          <a:pt x="291" y="82"/>
                        </a:lnTo>
                        <a:lnTo>
                          <a:pt x="289" y="93"/>
                        </a:lnTo>
                        <a:lnTo>
                          <a:pt x="284" y="106"/>
                        </a:lnTo>
                        <a:lnTo>
                          <a:pt x="280" y="118"/>
                        </a:lnTo>
                        <a:lnTo>
                          <a:pt x="276" y="129"/>
                        </a:lnTo>
                        <a:lnTo>
                          <a:pt x="272" y="144"/>
                        </a:lnTo>
                        <a:lnTo>
                          <a:pt x="266" y="152"/>
                        </a:lnTo>
                        <a:lnTo>
                          <a:pt x="263" y="161"/>
                        </a:lnTo>
                        <a:lnTo>
                          <a:pt x="259" y="171"/>
                        </a:lnTo>
                        <a:lnTo>
                          <a:pt x="253" y="180"/>
                        </a:lnTo>
                        <a:lnTo>
                          <a:pt x="249" y="188"/>
                        </a:lnTo>
                        <a:lnTo>
                          <a:pt x="246" y="198"/>
                        </a:lnTo>
                        <a:lnTo>
                          <a:pt x="242" y="205"/>
                        </a:lnTo>
                        <a:lnTo>
                          <a:pt x="236" y="217"/>
                        </a:lnTo>
                        <a:lnTo>
                          <a:pt x="230" y="222"/>
                        </a:lnTo>
                        <a:lnTo>
                          <a:pt x="227" y="232"/>
                        </a:lnTo>
                        <a:lnTo>
                          <a:pt x="221" y="241"/>
                        </a:lnTo>
                        <a:lnTo>
                          <a:pt x="217" y="249"/>
                        </a:lnTo>
                        <a:lnTo>
                          <a:pt x="213" y="258"/>
                        </a:lnTo>
                        <a:lnTo>
                          <a:pt x="208" y="266"/>
                        </a:lnTo>
                        <a:lnTo>
                          <a:pt x="204" y="276"/>
                        </a:lnTo>
                        <a:lnTo>
                          <a:pt x="200" y="283"/>
                        </a:lnTo>
                        <a:lnTo>
                          <a:pt x="192" y="293"/>
                        </a:lnTo>
                        <a:lnTo>
                          <a:pt x="187" y="300"/>
                        </a:lnTo>
                        <a:lnTo>
                          <a:pt x="181" y="310"/>
                        </a:lnTo>
                        <a:lnTo>
                          <a:pt x="175" y="317"/>
                        </a:lnTo>
                        <a:lnTo>
                          <a:pt x="168" y="327"/>
                        </a:lnTo>
                        <a:lnTo>
                          <a:pt x="164" y="334"/>
                        </a:lnTo>
                        <a:lnTo>
                          <a:pt x="156" y="344"/>
                        </a:lnTo>
                        <a:lnTo>
                          <a:pt x="152" y="352"/>
                        </a:lnTo>
                        <a:lnTo>
                          <a:pt x="145" y="359"/>
                        </a:lnTo>
                        <a:lnTo>
                          <a:pt x="139" y="369"/>
                        </a:lnTo>
                        <a:lnTo>
                          <a:pt x="133" y="376"/>
                        </a:lnTo>
                        <a:lnTo>
                          <a:pt x="128" y="386"/>
                        </a:lnTo>
                        <a:lnTo>
                          <a:pt x="120" y="393"/>
                        </a:lnTo>
                        <a:lnTo>
                          <a:pt x="114" y="401"/>
                        </a:lnTo>
                        <a:lnTo>
                          <a:pt x="109" y="410"/>
                        </a:lnTo>
                        <a:lnTo>
                          <a:pt x="103" y="418"/>
                        </a:lnTo>
                        <a:lnTo>
                          <a:pt x="103" y="405"/>
                        </a:lnTo>
                        <a:lnTo>
                          <a:pt x="105" y="390"/>
                        </a:lnTo>
                        <a:lnTo>
                          <a:pt x="107" y="376"/>
                        </a:lnTo>
                        <a:lnTo>
                          <a:pt x="109" y="363"/>
                        </a:lnTo>
                        <a:lnTo>
                          <a:pt x="111" y="348"/>
                        </a:lnTo>
                        <a:lnTo>
                          <a:pt x="114" y="334"/>
                        </a:lnTo>
                        <a:lnTo>
                          <a:pt x="120" y="319"/>
                        </a:lnTo>
                        <a:lnTo>
                          <a:pt x="124" y="306"/>
                        </a:lnTo>
                        <a:lnTo>
                          <a:pt x="128" y="293"/>
                        </a:lnTo>
                        <a:lnTo>
                          <a:pt x="132" y="277"/>
                        </a:lnTo>
                        <a:lnTo>
                          <a:pt x="137" y="264"/>
                        </a:lnTo>
                        <a:lnTo>
                          <a:pt x="145" y="251"/>
                        </a:lnTo>
                        <a:lnTo>
                          <a:pt x="149" y="236"/>
                        </a:lnTo>
                        <a:lnTo>
                          <a:pt x="156" y="222"/>
                        </a:lnTo>
                        <a:lnTo>
                          <a:pt x="162" y="211"/>
                        </a:lnTo>
                        <a:lnTo>
                          <a:pt x="171" y="199"/>
                        </a:lnTo>
                        <a:lnTo>
                          <a:pt x="175" y="188"/>
                        </a:lnTo>
                        <a:lnTo>
                          <a:pt x="179" y="180"/>
                        </a:lnTo>
                        <a:lnTo>
                          <a:pt x="185" y="171"/>
                        </a:lnTo>
                        <a:lnTo>
                          <a:pt x="192" y="165"/>
                        </a:lnTo>
                        <a:lnTo>
                          <a:pt x="206" y="148"/>
                        </a:lnTo>
                        <a:lnTo>
                          <a:pt x="219" y="135"/>
                        </a:lnTo>
                        <a:lnTo>
                          <a:pt x="217" y="129"/>
                        </a:lnTo>
                        <a:lnTo>
                          <a:pt x="211" y="131"/>
                        </a:lnTo>
                        <a:lnTo>
                          <a:pt x="202" y="135"/>
                        </a:lnTo>
                        <a:lnTo>
                          <a:pt x="194" y="141"/>
                        </a:lnTo>
                        <a:lnTo>
                          <a:pt x="183" y="148"/>
                        </a:lnTo>
                        <a:lnTo>
                          <a:pt x="171" y="152"/>
                        </a:lnTo>
                        <a:lnTo>
                          <a:pt x="162" y="160"/>
                        </a:lnTo>
                        <a:lnTo>
                          <a:pt x="152" y="165"/>
                        </a:lnTo>
                        <a:lnTo>
                          <a:pt x="139" y="169"/>
                        </a:lnTo>
                        <a:lnTo>
                          <a:pt x="128" y="175"/>
                        </a:lnTo>
                        <a:lnTo>
                          <a:pt x="116" y="179"/>
                        </a:lnTo>
                        <a:lnTo>
                          <a:pt x="105" y="184"/>
                        </a:lnTo>
                        <a:lnTo>
                          <a:pt x="92" y="188"/>
                        </a:lnTo>
                        <a:lnTo>
                          <a:pt x="80" y="192"/>
                        </a:lnTo>
                        <a:lnTo>
                          <a:pt x="67" y="196"/>
                        </a:lnTo>
                        <a:lnTo>
                          <a:pt x="56" y="199"/>
                        </a:lnTo>
                        <a:lnTo>
                          <a:pt x="44" y="205"/>
                        </a:lnTo>
                        <a:lnTo>
                          <a:pt x="33" y="209"/>
                        </a:lnTo>
                        <a:lnTo>
                          <a:pt x="21" y="213"/>
                        </a:lnTo>
                        <a:lnTo>
                          <a:pt x="12" y="218"/>
                        </a:lnTo>
                        <a:lnTo>
                          <a:pt x="0" y="247"/>
                        </a:lnTo>
                        <a:lnTo>
                          <a:pt x="4" y="247"/>
                        </a:lnTo>
                        <a:lnTo>
                          <a:pt x="14" y="245"/>
                        </a:lnTo>
                        <a:lnTo>
                          <a:pt x="21" y="241"/>
                        </a:lnTo>
                        <a:lnTo>
                          <a:pt x="35" y="237"/>
                        </a:lnTo>
                        <a:lnTo>
                          <a:pt x="44" y="232"/>
                        </a:lnTo>
                        <a:lnTo>
                          <a:pt x="57" y="228"/>
                        </a:lnTo>
                        <a:lnTo>
                          <a:pt x="73" y="222"/>
                        </a:lnTo>
                        <a:lnTo>
                          <a:pt x="86" y="217"/>
                        </a:lnTo>
                        <a:lnTo>
                          <a:pt x="97" y="209"/>
                        </a:lnTo>
                        <a:lnTo>
                          <a:pt x="111" y="203"/>
                        </a:lnTo>
                        <a:lnTo>
                          <a:pt x="122" y="198"/>
                        </a:lnTo>
                        <a:lnTo>
                          <a:pt x="135" y="194"/>
                        </a:lnTo>
                        <a:lnTo>
                          <a:pt x="143" y="188"/>
                        </a:lnTo>
                        <a:lnTo>
                          <a:pt x="151" y="184"/>
                        </a:lnTo>
                        <a:lnTo>
                          <a:pt x="156" y="180"/>
                        </a:lnTo>
                        <a:lnTo>
                          <a:pt x="160" y="180"/>
                        </a:lnTo>
                        <a:lnTo>
                          <a:pt x="133" y="230"/>
                        </a:lnTo>
                        <a:lnTo>
                          <a:pt x="130" y="237"/>
                        </a:lnTo>
                        <a:lnTo>
                          <a:pt x="126" y="247"/>
                        </a:lnTo>
                        <a:lnTo>
                          <a:pt x="122" y="255"/>
                        </a:lnTo>
                        <a:lnTo>
                          <a:pt x="120" y="264"/>
                        </a:lnTo>
                        <a:lnTo>
                          <a:pt x="114" y="270"/>
                        </a:lnTo>
                        <a:lnTo>
                          <a:pt x="113" y="279"/>
                        </a:lnTo>
                        <a:lnTo>
                          <a:pt x="109" y="289"/>
                        </a:lnTo>
                        <a:lnTo>
                          <a:pt x="107" y="296"/>
                        </a:lnTo>
                        <a:lnTo>
                          <a:pt x="103" y="306"/>
                        </a:lnTo>
                        <a:lnTo>
                          <a:pt x="103" y="314"/>
                        </a:lnTo>
                        <a:lnTo>
                          <a:pt x="99" y="323"/>
                        </a:lnTo>
                        <a:lnTo>
                          <a:pt x="97" y="331"/>
                        </a:lnTo>
                        <a:lnTo>
                          <a:pt x="95" y="340"/>
                        </a:lnTo>
                        <a:lnTo>
                          <a:pt x="94" y="348"/>
                        </a:lnTo>
                        <a:lnTo>
                          <a:pt x="90" y="357"/>
                        </a:lnTo>
                        <a:lnTo>
                          <a:pt x="90" y="365"/>
                        </a:lnTo>
                        <a:lnTo>
                          <a:pt x="73" y="464"/>
                        </a:lnTo>
                        <a:lnTo>
                          <a:pt x="101" y="464"/>
                        </a:lnTo>
                        <a:lnTo>
                          <a:pt x="101" y="464"/>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79" name="Freeform 574"/>
                  <p:cNvSpPr>
                    <a:spLocks/>
                  </p:cNvSpPr>
                  <p:nvPr/>
                </p:nvSpPr>
                <p:spPr bwMode="auto">
                  <a:xfrm>
                    <a:off x="4679448" y="1159341"/>
                    <a:ext cx="82186" cy="77191"/>
                  </a:xfrm>
                  <a:custGeom>
                    <a:avLst/>
                    <a:gdLst>
                      <a:gd name="T0" fmla="*/ 20 w 361"/>
                      <a:gd name="T1" fmla="*/ 329 h 340"/>
                      <a:gd name="T2" fmla="*/ 45 w 361"/>
                      <a:gd name="T3" fmla="*/ 310 h 340"/>
                      <a:gd name="T4" fmla="*/ 72 w 361"/>
                      <a:gd name="T5" fmla="*/ 294 h 340"/>
                      <a:gd name="T6" fmla="*/ 102 w 361"/>
                      <a:gd name="T7" fmla="*/ 281 h 340"/>
                      <a:gd name="T8" fmla="*/ 131 w 361"/>
                      <a:gd name="T9" fmla="*/ 270 h 340"/>
                      <a:gd name="T10" fmla="*/ 161 w 361"/>
                      <a:gd name="T11" fmla="*/ 254 h 340"/>
                      <a:gd name="T12" fmla="*/ 186 w 361"/>
                      <a:gd name="T13" fmla="*/ 239 h 340"/>
                      <a:gd name="T14" fmla="*/ 207 w 361"/>
                      <a:gd name="T15" fmla="*/ 222 h 340"/>
                      <a:gd name="T16" fmla="*/ 222 w 361"/>
                      <a:gd name="T17" fmla="*/ 207 h 340"/>
                      <a:gd name="T18" fmla="*/ 214 w 361"/>
                      <a:gd name="T19" fmla="*/ 203 h 340"/>
                      <a:gd name="T20" fmla="*/ 191 w 361"/>
                      <a:gd name="T21" fmla="*/ 215 h 340"/>
                      <a:gd name="T22" fmla="*/ 167 w 361"/>
                      <a:gd name="T23" fmla="*/ 224 h 340"/>
                      <a:gd name="T24" fmla="*/ 144 w 361"/>
                      <a:gd name="T25" fmla="*/ 235 h 340"/>
                      <a:gd name="T26" fmla="*/ 119 w 361"/>
                      <a:gd name="T27" fmla="*/ 247 h 340"/>
                      <a:gd name="T28" fmla="*/ 96 w 361"/>
                      <a:gd name="T29" fmla="*/ 260 h 340"/>
                      <a:gd name="T30" fmla="*/ 74 w 361"/>
                      <a:gd name="T31" fmla="*/ 272 h 340"/>
                      <a:gd name="T32" fmla="*/ 51 w 361"/>
                      <a:gd name="T33" fmla="*/ 285 h 340"/>
                      <a:gd name="T34" fmla="*/ 43 w 361"/>
                      <a:gd name="T35" fmla="*/ 285 h 340"/>
                      <a:gd name="T36" fmla="*/ 57 w 361"/>
                      <a:gd name="T37" fmla="*/ 268 h 340"/>
                      <a:gd name="T38" fmla="*/ 77 w 361"/>
                      <a:gd name="T39" fmla="*/ 245 h 340"/>
                      <a:gd name="T40" fmla="*/ 104 w 361"/>
                      <a:gd name="T41" fmla="*/ 216 h 340"/>
                      <a:gd name="T42" fmla="*/ 134 w 361"/>
                      <a:gd name="T43" fmla="*/ 188 h 340"/>
                      <a:gd name="T44" fmla="*/ 165 w 361"/>
                      <a:gd name="T45" fmla="*/ 161 h 340"/>
                      <a:gd name="T46" fmla="*/ 190 w 361"/>
                      <a:gd name="T47" fmla="*/ 140 h 340"/>
                      <a:gd name="T48" fmla="*/ 209 w 361"/>
                      <a:gd name="T49" fmla="*/ 125 h 340"/>
                      <a:gd name="T50" fmla="*/ 224 w 361"/>
                      <a:gd name="T51" fmla="*/ 118 h 340"/>
                      <a:gd name="T52" fmla="*/ 241 w 361"/>
                      <a:gd name="T53" fmla="*/ 108 h 340"/>
                      <a:gd name="T54" fmla="*/ 260 w 361"/>
                      <a:gd name="T55" fmla="*/ 99 h 340"/>
                      <a:gd name="T56" fmla="*/ 277 w 361"/>
                      <a:gd name="T57" fmla="*/ 87 h 340"/>
                      <a:gd name="T58" fmla="*/ 296 w 361"/>
                      <a:gd name="T59" fmla="*/ 76 h 340"/>
                      <a:gd name="T60" fmla="*/ 311 w 361"/>
                      <a:gd name="T61" fmla="*/ 62 h 340"/>
                      <a:gd name="T62" fmla="*/ 332 w 361"/>
                      <a:gd name="T63" fmla="*/ 42 h 340"/>
                      <a:gd name="T64" fmla="*/ 361 w 361"/>
                      <a:gd name="T65" fmla="*/ 0 h 340"/>
                      <a:gd name="T66" fmla="*/ 313 w 361"/>
                      <a:gd name="T67" fmla="*/ 36 h 340"/>
                      <a:gd name="T68" fmla="*/ 264 w 361"/>
                      <a:gd name="T69" fmla="*/ 72 h 340"/>
                      <a:gd name="T70" fmla="*/ 212 w 361"/>
                      <a:gd name="T71" fmla="*/ 110 h 340"/>
                      <a:gd name="T72" fmla="*/ 161 w 361"/>
                      <a:gd name="T73" fmla="*/ 148 h 340"/>
                      <a:gd name="T74" fmla="*/ 114 w 361"/>
                      <a:gd name="T75" fmla="*/ 188 h 340"/>
                      <a:gd name="T76" fmla="*/ 68 w 361"/>
                      <a:gd name="T77" fmla="*/ 234 h 340"/>
                      <a:gd name="T78" fmla="*/ 30 w 361"/>
                      <a:gd name="T79" fmla="*/ 281 h 340"/>
                      <a:gd name="T80" fmla="*/ 0 w 361"/>
                      <a:gd name="T81" fmla="*/ 336 h 340"/>
                      <a:gd name="T82" fmla="*/ 13 w 361"/>
                      <a:gd name="T83"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1" h="340">
                        <a:moveTo>
                          <a:pt x="13" y="340"/>
                        </a:moveTo>
                        <a:lnTo>
                          <a:pt x="20" y="329"/>
                        </a:lnTo>
                        <a:lnTo>
                          <a:pt x="32" y="319"/>
                        </a:lnTo>
                        <a:lnTo>
                          <a:pt x="45" y="310"/>
                        </a:lnTo>
                        <a:lnTo>
                          <a:pt x="58" y="304"/>
                        </a:lnTo>
                        <a:lnTo>
                          <a:pt x="72" y="294"/>
                        </a:lnTo>
                        <a:lnTo>
                          <a:pt x="85" y="289"/>
                        </a:lnTo>
                        <a:lnTo>
                          <a:pt x="102" y="281"/>
                        </a:lnTo>
                        <a:lnTo>
                          <a:pt x="117" y="275"/>
                        </a:lnTo>
                        <a:lnTo>
                          <a:pt x="131" y="270"/>
                        </a:lnTo>
                        <a:lnTo>
                          <a:pt x="146" y="262"/>
                        </a:lnTo>
                        <a:lnTo>
                          <a:pt x="161" y="254"/>
                        </a:lnTo>
                        <a:lnTo>
                          <a:pt x="174" y="249"/>
                        </a:lnTo>
                        <a:lnTo>
                          <a:pt x="186" y="239"/>
                        </a:lnTo>
                        <a:lnTo>
                          <a:pt x="197" y="232"/>
                        </a:lnTo>
                        <a:lnTo>
                          <a:pt x="207" y="222"/>
                        </a:lnTo>
                        <a:lnTo>
                          <a:pt x="216" y="213"/>
                        </a:lnTo>
                        <a:lnTo>
                          <a:pt x="222" y="207"/>
                        </a:lnTo>
                        <a:lnTo>
                          <a:pt x="228" y="199"/>
                        </a:lnTo>
                        <a:lnTo>
                          <a:pt x="214" y="203"/>
                        </a:lnTo>
                        <a:lnTo>
                          <a:pt x="203" y="209"/>
                        </a:lnTo>
                        <a:lnTo>
                          <a:pt x="191" y="215"/>
                        </a:lnTo>
                        <a:lnTo>
                          <a:pt x="180" y="220"/>
                        </a:lnTo>
                        <a:lnTo>
                          <a:pt x="167" y="224"/>
                        </a:lnTo>
                        <a:lnTo>
                          <a:pt x="155" y="230"/>
                        </a:lnTo>
                        <a:lnTo>
                          <a:pt x="144" y="235"/>
                        </a:lnTo>
                        <a:lnTo>
                          <a:pt x="133" y="243"/>
                        </a:lnTo>
                        <a:lnTo>
                          <a:pt x="119" y="247"/>
                        </a:lnTo>
                        <a:lnTo>
                          <a:pt x="108" y="254"/>
                        </a:lnTo>
                        <a:lnTo>
                          <a:pt x="96" y="260"/>
                        </a:lnTo>
                        <a:lnTo>
                          <a:pt x="85" y="268"/>
                        </a:lnTo>
                        <a:lnTo>
                          <a:pt x="74" y="272"/>
                        </a:lnTo>
                        <a:lnTo>
                          <a:pt x="62" y="279"/>
                        </a:lnTo>
                        <a:lnTo>
                          <a:pt x="51" y="285"/>
                        </a:lnTo>
                        <a:lnTo>
                          <a:pt x="43" y="292"/>
                        </a:lnTo>
                        <a:lnTo>
                          <a:pt x="43" y="285"/>
                        </a:lnTo>
                        <a:lnTo>
                          <a:pt x="49" y="277"/>
                        </a:lnTo>
                        <a:lnTo>
                          <a:pt x="57" y="268"/>
                        </a:lnTo>
                        <a:lnTo>
                          <a:pt x="66" y="258"/>
                        </a:lnTo>
                        <a:lnTo>
                          <a:pt x="77" y="245"/>
                        </a:lnTo>
                        <a:lnTo>
                          <a:pt x="91" y="232"/>
                        </a:lnTo>
                        <a:lnTo>
                          <a:pt x="104" y="216"/>
                        </a:lnTo>
                        <a:lnTo>
                          <a:pt x="119" y="205"/>
                        </a:lnTo>
                        <a:lnTo>
                          <a:pt x="134" y="188"/>
                        </a:lnTo>
                        <a:lnTo>
                          <a:pt x="150" y="177"/>
                        </a:lnTo>
                        <a:lnTo>
                          <a:pt x="165" y="161"/>
                        </a:lnTo>
                        <a:lnTo>
                          <a:pt x="178" y="152"/>
                        </a:lnTo>
                        <a:lnTo>
                          <a:pt x="190" y="140"/>
                        </a:lnTo>
                        <a:lnTo>
                          <a:pt x="203" y="133"/>
                        </a:lnTo>
                        <a:lnTo>
                          <a:pt x="209" y="125"/>
                        </a:lnTo>
                        <a:lnTo>
                          <a:pt x="216" y="123"/>
                        </a:lnTo>
                        <a:lnTo>
                          <a:pt x="224" y="118"/>
                        </a:lnTo>
                        <a:lnTo>
                          <a:pt x="231" y="112"/>
                        </a:lnTo>
                        <a:lnTo>
                          <a:pt x="241" y="108"/>
                        </a:lnTo>
                        <a:lnTo>
                          <a:pt x="250" y="104"/>
                        </a:lnTo>
                        <a:lnTo>
                          <a:pt x="260" y="99"/>
                        </a:lnTo>
                        <a:lnTo>
                          <a:pt x="269" y="93"/>
                        </a:lnTo>
                        <a:lnTo>
                          <a:pt x="277" y="87"/>
                        </a:lnTo>
                        <a:lnTo>
                          <a:pt x="288" y="81"/>
                        </a:lnTo>
                        <a:lnTo>
                          <a:pt x="296" y="76"/>
                        </a:lnTo>
                        <a:lnTo>
                          <a:pt x="304" y="70"/>
                        </a:lnTo>
                        <a:lnTo>
                          <a:pt x="311" y="62"/>
                        </a:lnTo>
                        <a:lnTo>
                          <a:pt x="319" y="57"/>
                        </a:lnTo>
                        <a:lnTo>
                          <a:pt x="332" y="42"/>
                        </a:lnTo>
                        <a:lnTo>
                          <a:pt x="342" y="28"/>
                        </a:lnTo>
                        <a:lnTo>
                          <a:pt x="361" y="0"/>
                        </a:lnTo>
                        <a:lnTo>
                          <a:pt x="336" y="17"/>
                        </a:lnTo>
                        <a:lnTo>
                          <a:pt x="313" y="36"/>
                        </a:lnTo>
                        <a:lnTo>
                          <a:pt x="288" y="53"/>
                        </a:lnTo>
                        <a:lnTo>
                          <a:pt x="264" y="72"/>
                        </a:lnTo>
                        <a:lnTo>
                          <a:pt x="237" y="89"/>
                        </a:lnTo>
                        <a:lnTo>
                          <a:pt x="212" y="110"/>
                        </a:lnTo>
                        <a:lnTo>
                          <a:pt x="186" y="129"/>
                        </a:lnTo>
                        <a:lnTo>
                          <a:pt x="161" y="148"/>
                        </a:lnTo>
                        <a:lnTo>
                          <a:pt x="136" y="167"/>
                        </a:lnTo>
                        <a:lnTo>
                          <a:pt x="114" y="188"/>
                        </a:lnTo>
                        <a:lnTo>
                          <a:pt x="91" y="211"/>
                        </a:lnTo>
                        <a:lnTo>
                          <a:pt x="68" y="234"/>
                        </a:lnTo>
                        <a:lnTo>
                          <a:pt x="47" y="256"/>
                        </a:lnTo>
                        <a:lnTo>
                          <a:pt x="30" y="281"/>
                        </a:lnTo>
                        <a:lnTo>
                          <a:pt x="13" y="308"/>
                        </a:lnTo>
                        <a:lnTo>
                          <a:pt x="0" y="336"/>
                        </a:lnTo>
                        <a:lnTo>
                          <a:pt x="13" y="340"/>
                        </a:lnTo>
                        <a:lnTo>
                          <a:pt x="13" y="340"/>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80" name="Freeform 575"/>
                  <p:cNvSpPr>
                    <a:spLocks/>
                  </p:cNvSpPr>
                  <p:nvPr/>
                </p:nvSpPr>
                <p:spPr bwMode="auto">
                  <a:xfrm>
                    <a:off x="4715774" y="1134821"/>
                    <a:ext cx="92629" cy="101257"/>
                  </a:xfrm>
                  <a:custGeom>
                    <a:avLst/>
                    <a:gdLst>
                      <a:gd name="T0" fmla="*/ 48 w 409"/>
                      <a:gd name="T1" fmla="*/ 365 h 447"/>
                      <a:gd name="T2" fmla="*/ 69 w 409"/>
                      <a:gd name="T3" fmla="*/ 325 h 447"/>
                      <a:gd name="T4" fmla="*/ 89 w 409"/>
                      <a:gd name="T5" fmla="*/ 287 h 447"/>
                      <a:gd name="T6" fmla="*/ 110 w 409"/>
                      <a:gd name="T7" fmla="*/ 251 h 447"/>
                      <a:gd name="T8" fmla="*/ 133 w 409"/>
                      <a:gd name="T9" fmla="*/ 217 h 447"/>
                      <a:gd name="T10" fmla="*/ 156 w 409"/>
                      <a:gd name="T11" fmla="*/ 183 h 447"/>
                      <a:gd name="T12" fmla="*/ 183 w 409"/>
                      <a:gd name="T13" fmla="*/ 151 h 447"/>
                      <a:gd name="T14" fmla="*/ 213 w 409"/>
                      <a:gd name="T15" fmla="*/ 118 h 447"/>
                      <a:gd name="T16" fmla="*/ 245 w 409"/>
                      <a:gd name="T17" fmla="*/ 88 h 447"/>
                      <a:gd name="T18" fmla="*/ 270 w 409"/>
                      <a:gd name="T19" fmla="*/ 65 h 447"/>
                      <a:gd name="T20" fmla="*/ 285 w 409"/>
                      <a:gd name="T21" fmla="*/ 54 h 447"/>
                      <a:gd name="T22" fmla="*/ 302 w 409"/>
                      <a:gd name="T23" fmla="*/ 44 h 447"/>
                      <a:gd name="T24" fmla="*/ 318 w 409"/>
                      <a:gd name="T25" fmla="*/ 33 h 447"/>
                      <a:gd name="T26" fmla="*/ 335 w 409"/>
                      <a:gd name="T27" fmla="*/ 27 h 447"/>
                      <a:gd name="T28" fmla="*/ 352 w 409"/>
                      <a:gd name="T29" fmla="*/ 21 h 447"/>
                      <a:gd name="T30" fmla="*/ 371 w 409"/>
                      <a:gd name="T31" fmla="*/ 21 h 447"/>
                      <a:gd name="T32" fmla="*/ 388 w 409"/>
                      <a:gd name="T33" fmla="*/ 35 h 447"/>
                      <a:gd name="T34" fmla="*/ 395 w 409"/>
                      <a:gd name="T35" fmla="*/ 55 h 447"/>
                      <a:gd name="T36" fmla="*/ 386 w 409"/>
                      <a:gd name="T37" fmla="*/ 78 h 447"/>
                      <a:gd name="T38" fmla="*/ 369 w 409"/>
                      <a:gd name="T39" fmla="*/ 97 h 447"/>
                      <a:gd name="T40" fmla="*/ 348 w 409"/>
                      <a:gd name="T41" fmla="*/ 97 h 447"/>
                      <a:gd name="T42" fmla="*/ 333 w 409"/>
                      <a:gd name="T43" fmla="*/ 105 h 447"/>
                      <a:gd name="T44" fmla="*/ 323 w 409"/>
                      <a:gd name="T45" fmla="*/ 120 h 447"/>
                      <a:gd name="T46" fmla="*/ 306 w 409"/>
                      <a:gd name="T47" fmla="*/ 147 h 447"/>
                      <a:gd name="T48" fmla="*/ 329 w 409"/>
                      <a:gd name="T49" fmla="*/ 147 h 447"/>
                      <a:gd name="T50" fmla="*/ 335 w 409"/>
                      <a:gd name="T51" fmla="*/ 132 h 447"/>
                      <a:gd name="T52" fmla="*/ 340 w 409"/>
                      <a:gd name="T53" fmla="*/ 124 h 447"/>
                      <a:gd name="T54" fmla="*/ 350 w 409"/>
                      <a:gd name="T55" fmla="*/ 118 h 447"/>
                      <a:gd name="T56" fmla="*/ 359 w 409"/>
                      <a:gd name="T57" fmla="*/ 116 h 447"/>
                      <a:gd name="T58" fmla="*/ 378 w 409"/>
                      <a:gd name="T59" fmla="*/ 109 h 447"/>
                      <a:gd name="T60" fmla="*/ 399 w 409"/>
                      <a:gd name="T61" fmla="*/ 86 h 447"/>
                      <a:gd name="T62" fmla="*/ 409 w 409"/>
                      <a:gd name="T63" fmla="*/ 63 h 447"/>
                      <a:gd name="T64" fmla="*/ 409 w 409"/>
                      <a:gd name="T65" fmla="*/ 48 h 447"/>
                      <a:gd name="T66" fmla="*/ 403 w 409"/>
                      <a:gd name="T67" fmla="*/ 27 h 447"/>
                      <a:gd name="T68" fmla="*/ 384 w 409"/>
                      <a:gd name="T69" fmla="*/ 8 h 447"/>
                      <a:gd name="T70" fmla="*/ 357 w 409"/>
                      <a:gd name="T71" fmla="*/ 0 h 447"/>
                      <a:gd name="T72" fmla="*/ 335 w 409"/>
                      <a:gd name="T73" fmla="*/ 2 h 447"/>
                      <a:gd name="T74" fmla="*/ 318 w 409"/>
                      <a:gd name="T75" fmla="*/ 8 h 447"/>
                      <a:gd name="T76" fmla="*/ 295 w 409"/>
                      <a:gd name="T77" fmla="*/ 21 h 447"/>
                      <a:gd name="T78" fmla="*/ 268 w 409"/>
                      <a:gd name="T79" fmla="*/ 40 h 447"/>
                      <a:gd name="T80" fmla="*/ 242 w 409"/>
                      <a:gd name="T81" fmla="*/ 63 h 447"/>
                      <a:gd name="T82" fmla="*/ 211 w 409"/>
                      <a:gd name="T83" fmla="*/ 92 h 447"/>
                      <a:gd name="T84" fmla="*/ 175 w 409"/>
                      <a:gd name="T85" fmla="*/ 130 h 447"/>
                      <a:gd name="T86" fmla="*/ 141 w 409"/>
                      <a:gd name="T87" fmla="*/ 173 h 447"/>
                      <a:gd name="T88" fmla="*/ 108 w 409"/>
                      <a:gd name="T89" fmla="*/ 219 h 447"/>
                      <a:gd name="T90" fmla="*/ 80 w 409"/>
                      <a:gd name="T91" fmla="*/ 267 h 447"/>
                      <a:gd name="T92" fmla="*/ 55 w 409"/>
                      <a:gd name="T93" fmla="*/ 314 h 447"/>
                      <a:gd name="T94" fmla="*/ 31 w 409"/>
                      <a:gd name="T95" fmla="*/ 365 h 447"/>
                      <a:gd name="T96" fmla="*/ 8 w 409"/>
                      <a:gd name="T97" fmla="*/ 415 h 447"/>
                      <a:gd name="T98" fmla="*/ 8 w 409"/>
                      <a:gd name="T99" fmla="*/ 441 h 447"/>
                      <a:gd name="T100" fmla="*/ 17 w 409"/>
                      <a:gd name="T101"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9" h="447">
                        <a:moveTo>
                          <a:pt x="17" y="447"/>
                        </a:moveTo>
                        <a:lnTo>
                          <a:pt x="48" y="365"/>
                        </a:lnTo>
                        <a:lnTo>
                          <a:pt x="57" y="343"/>
                        </a:lnTo>
                        <a:lnTo>
                          <a:pt x="69" y="325"/>
                        </a:lnTo>
                        <a:lnTo>
                          <a:pt x="78" y="305"/>
                        </a:lnTo>
                        <a:lnTo>
                          <a:pt x="89" y="287"/>
                        </a:lnTo>
                        <a:lnTo>
                          <a:pt x="99" y="268"/>
                        </a:lnTo>
                        <a:lnTo>
                          <a:pt x="110" y="251"/>
                        </a:lnTo>
                        <a:lnTo>
                          <a:pt x="120" y="234"/>
                        </a:lnTo>
                        <a:lnTo>
                          <a:pt x="133" y="217"/>
                        </a:lnTo>
                        <a:lnTo>
                          <a:pt x="145" y="200"/>
                        </a:lnTo>
                        <a:lnTo>
                          <a:pt x="156" y="183"/>
                        </a:lnTo>
                        <a:lnTo>
                          <a:pt x="169" y="168"/>
                        </a:lnTo>
                        <a:lnTo>
                          <a:pt x="183" y="151"/>
                        </a:lnTo>
                        <a:lnTo>
                          <a:pt x="196" y="133"/>
                        </a:lnTo>
                        <a:lnTo>
                          <a:pt x="213" y="118"/>
                        </a:lnTo>
                        <a:lnTo>
                          <a:pt x="228" y="103"/>
                        </a:lnTo>
                        <a:lnTo>
                          <a:pt x="245" y="88"/>
                        </a:lnTo>
                        <a:lnTo>
                          <a:pt x="259" y="76"/>
                        </a:lnTo>
                        <a:lnTo>
                          <a:pt x="270" y="65"/>
                        </a:lnTo>
                        <a:lnTo>
                          <a:pt x="278" y="59"/>
                        </a:lnTo>
                        <a:lnTo>
                          <a:pt x="285" y="54"/>
                        </a:lnTo>
                        <a:lnTo>
                          <a:pt x="295" y="48"/>
                        </a:lnTo>
                        <a:lnTo>
                          <a:pt x="302" y="44"/>
                        </a:lnTo>
                        <a:lnTo>
                          <a:pt x="310" y="38"/>
                        </a:lnTo>
                        <a:lnTo>
                          <a:pt x="318" y="33"/>
                        </a:lnTo>
                        <a:lnTo>
                          <a:pt x="327" y="29"/>
                        </a:lnTo>
                        <a:lnTo>
                          <a:pt x="335" y="27"/>
                        </a:lnTo>
                        <a:lnTo>
                          <a:pt x="344" y="23"/>
                        </a:lnTo>
                        <a:lnTo>
                          <a:pt x="352" y="21"/>
                        </a:lnTo>
                        <a:lnTo>
                          <a:pt x="361" y="21"/>
                        </a:lnTo>
                        <a:lnTo>
                          <a:pt x="371" y="21"/>
                        </a:lnTo>
                        <a:lnTo>
                          <a:pt x="378" y="27"/>
                        </a:lnTo>
                        <a:lnTo>
                          <a:pt x="388" y="35"/>
                        </a:lnTo>
                        <a:lnTo>
                          <a:pt x="392" y="44"/>
                        </a:lnTo>
                        <a:lnTo>
                          <a:pt x="395" y="55"/>
                        </a:lnTo>
                        <a:lnTo>
                          <a:pt x="392" y="67"/>
                        </a:lnTo>
                        <a:lnTo>
                          <a:pt x="386" y="78"/>
                        </a:lnTo>
                        <a:lnTo>
                          <a:pt x="376" y="88"/>
                        </a:lnTo>
                        <a:lnTo>
                          <a:pt x="369" y="97"/>
                        </a:lnTo>
                        <a:lnTo>
                          <a:pt x="357" y="97"/>
                        </a:lnTo>
                        <a:lnTo>
                          <a:pt x="348" y="97"/>
                        </a:lnTo>
                        <a:lnTo>
                          <a:pt x="340" y="97"/>
                        </a:lnTo>
                        <a:lnTo>
                          <a:pt x="333" y="105"/>
                        </a:lnTo>
                        <a:lnTo>
                          <a:pt x="323" y="113"/>
                        </a:lnTo>
                        <a:lnTo>
                          <a:pt x="323" y="120"/>
                        </a:lnTo>
                        <a:lnTo>
                          <a:pt x="323" y="130"/>
                        </a:lnTo>
                        <a:lnTo>
                          <a:pt x="306" y="147"/>
                        </a:lnTo>
                        <a:lnTo>
                          <a:pt x="327" y="152"/>
                        </a:lnTo>
                        <a:lnTo>
                          <a:pt x="329" y="147"/>
                        </a:lnTo>
                        <a:lnTo>
                          <a:pt x="335" y="139"/>
                        </a:lnTo>
                        <a:lnTo>
                          <a:pt x="335" y="132"/>
                        </a:lnTo>
                        <a:lnTo>
                          <a:pt x="337" y="126"/>
                        </a:lnTo>
                        <a:lnTo>
                          <a:pt x="340" y="124"/>
                        </a:lnTo>
                        <a:lnTo>
                          <a:pt x="346" y="122"/>
                        </a:lnTo>
                        <a:lnTo>
                          <a:pt x="350" y="118"/>
                        </a:lnTo>
                        <a:lnTo>
                          <a:pt x="356" y="113"/>
                        </a:lnTo>
                        <a:lnTo>
                          <a:pt x="359" y="116"/>
                        </a:lnTo>
                        <a:lnTo>
                          <a:pt x="367" y="120"/>
                        </a:lnTo>
                        <a:lnTo>
                          <a:pt x="378" y="109"/>
                        </a:lnTo>
                        <a:lnTo>
                          <a:pt x="392" y="97"/>
                        </a:lnTo>
                        <a:lnTo>
                          <a:pt x="399" y="86"/>
                        </a:lnTo>
                        <a:lnTo>
                          <a:pt x="409" y="73"/>
                        </a:lnTo>
                        <a:lnTo>
                          <a:pt x="409" y="63"/>
                        </a:lnTo>
                        <a:lnTo>
                          <a:pt x="409" y="55"/>
                        </a:lnTo>
                        <a:lnTo>
                          <a:pt x="409" y="48"/>
                        </a:lnTo>
                        <a:lnTo>
                          <a:pt x="409" y="42"/>
                        </a:lnTo>
                        <a:lnTo>
                          <a:pt x="403" y="27"/>
                        </a:lnTo>
                        <a:lnTo>
                          <a:pt x="395" y="17"/>
                        </a:lnTo>
                        <a:lnTo>
                          <a:pt x="384" y="8"/>
                        </a:lnTo>
                        <a:lnTo>
                          <a:pt x="373" y="2"/>
                        </a:lnTo>
                        <a:lnTo>
                          <a:pt x="357" y="0"/>
                        </a:lnTo>
                        <a:lnTo>
                          <a:pt x="344" y="2"/>
                        </a:lnTo>
                        <a:lnTo>
                          <a:pt x="335" y="2"/>
                        </a:lnTo>
                        <a:lnTo>
                          <a:pt x="325" y="6"/>
                        </a:lnTo>
                        <a:lnTo>
                          <a:pt x="318" y="8"/>
                        </a:lnTo>
                        <a:lnTo>
                          <a:pt x="310" y="12"/>
                        </a:lnTo>
                        <a:lnTo>
                          <a:pt x="295" y="21"/>
                        </a:lnTo>
                        <a:lnTo>
                          <a:pt x="281" y="31"/>
                        </a:lnTo>
                        <a:lnTo>
                          <a:pt x="268" y="40"/>
                        </a:lnTo>
                        <a:lnTo>
                          <a:pt x="255" y="52"/>
                        </a:lnTo>
                        <a:lnTo>
                          <a:pt x="242" y="63"/>
                        </a:lnTo>
                        <a:lnTo>
                          <a:pt x="230" y="74"/>
                        </a:lnTo>
                        <a:lnTo>
                          <a:pt x="211" y="92"/>
                        </a:lnTo>
                        <a:lnTo>
                          <a:pt x="192" y="109"/>
                        </a:lnTo>
                        <a:lnTo>
                          <a:pt x="175" y="130"/>
                        </a:lnTo>
                        <a:lnTo>
                          <a:pt x="160" y="151"/>
                        </a:lnTo>
                        <a:lnTo>
                          <a:pt x="141" y="173"/>
                        </a:lnTo>
                        <a:lnTo>
                          <a:pt x="124" y="196"/>
                        </a:lnTo>
                        <a:lnTo>
                          <a:pt x="108" y="219"/>
                        </a:lnTo>
                        <a:lnTo>
                          <a:pt x="95" y="244"/>
                        </a:lnTo>
                        <a:lnTo>
                          <a:pt x="80" y="267"/>
                        </a:lnTo>
                        <a:lnTo>
                          <a:pt x="67" y="289"/>
                        </a:lnTo>
                        <a:lnTo>
                          <a:pt x="55" y="314"/>
                        </a:lnTo>
                        <a:lnTo>
                          <a:pt x="44" y="341"/>
                        </a:lnTo>
                        <a:lnTo>
                          <a:pt x="31" y="365"/>
                        </a:lnTo>
                        <a:lnTo>
                          <a:pt x="19" y="390"/>
                        </a:lnTo>
                        <a:lnTo>
                          <a:pt x="8" y="415"/>
                        </a:lnTo>
                        <a:lnTo>
                          <a:pt x="0" y="440"/>
                        </a:lnTo>
                        <a:lnTo>
                          <a:pt x="8" y="441"/>
                        </a:lnTo>
                        <a:lnTo>
                          <a:pt x="15" y="445"/>
                        </a:lnTo>
                        <a:lnTo>
                          <a:pt x="17" y="447"/>
                        </a:lnTo>
                        <a:lnTo>
                          <a:pt x="17" y="447"/>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grpSp>
            <p:grpSp>
              <p:nvGrpSpPr>
                <p:cNvPr id="63" name="Group 62"/>
                <p:cNvGrpSpPr/>
                <p:nvPr/>
              </p:nvGrpSpPr>
              <p:grpSpPr>
                <a:xfrm rot="21186483" flipH="1">
                  <a:off x="1777522" y="4114800"/>
                  <a:ext cx="461813" cy="601103"/>
                  <a:chOff x="4864707" y="1134821"/>
                  <a:chExt cx="183443" cy="237932"/>
                </a:xfrm>
              </p:grpSpPr>
              <p:sp>
                <p:nvSpPr>
                  <p:cNvPr id="65" name="Freeform 538"/>
                  <p:cNvSpPr>
                    <a:spLocks/>
                  </p:cNvSpPr>
                  <p:nvPr/>
                </p:nvSpPr>
                <p:spPr bwMode="auto">
                  <a:xfrm>
                    <a:off x="4897854" y="1195212"/>
                    <a:ext cx="4994" cy="5449"/>
                  </a:xfrm>
                  <a:custGeom>
                    <a:avLst/>
                    <a:gdLst>
                      <a:gd name="T0" fmla="*/ 0 w 23"/>
                      <a:gd name="T1" fmla="*/ 24 h 24"/>
                      <a:gd name="T2" fmla="*/ 4 w 23"/>
                      <a:gd name="T3" fmla="*/ 0 h 24"/>
                      <a:gd name="T4" fmla="*/ 23 w 23"/>
                      <a:gd name="T5" fmla="*/ 13 h 24"/>
                      <a:gd name="T6" fmla="*/ 0 w 23"/>
                      <a:gd name="T7" fmla="*/ 24 h 24"/>
                      <a:gd name="T8" fmla="*/ 0 w 23"/>
                      <a:gd name="T9" fmla="*/ 24 h 24"/>
                    </a:gdLst>
                    <a:ahLst/>
                    <a:cxnLst>
                      <a:cxn ang="0">
                        <a:pos x="T0" y="T1"/>
                      </a:cxn>
                      <a:cxn ang="0">
                        <a:pos x="T2" y="T3"/>
                      </a:cxn>
                      <a:cxn ang="0">
                        <a:pos x="T4" y="T5"/>
                      </a:cxn>
                      <a:cxn ang="0">
                        <a:pos x="T6" y="T7"/>
                      </a:cxn>
                      <a:cxn ang="0">
                        <a:pos x="T8" y="T9"/>
                      </a:cxn>
                    </a:cxnLst>
                    <a:rect l="0" t="0" r="r" b="b"/>
                    <a:pathLst>
                      <a:path w="23" h="24">
                        <a:moveTo>
                          <a:pt x="0" y="24"/>
                        </a:moveTo>
                        <a:lnTo>
                          <a:pt x="4" y="0"/>
                        </a:lnTo>
                        <a:lnTo>
                          <a:pt x="23" y="13"/>
                        </a:lnTo>
                        <a:lnTo>
                          <a:pt x="0" y="24"/>
                        </a:lnTo>
                        <a:lnTo>
                          <a:pt x="0" y="24"/>
                        </a:lnTo>
                        <a:close/>
                      </a:path>
                    </a:pathLst>
                  </a:custGeom>
                  <a:solidFill>
                    <a:schemeClr val="bg1"/>
                  </a:solidFill>
                  <a:ln w="3175">
                    <a:noFill/>
                    <a:round/>
                    <a:headEnd/>
                    <a:tailEnd/>
                  </a:ln>
                  <a:extLst/>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66" name="Freeform 567"/>
                  <p:cNvSpPr>
                    <a:spLocks/>
                  </p:cNvSpPr>
                  <p:nvPr/>
                </p:nvSpPr>
                <p:spPr bwMode="auto">
                  <a:xfrm>
                    <a:off x="4870156" y="1138000"/>
                    <a:ext cx="174361" cy="234753"/>
                  </a:xfrm>
                  <a:custGeom>
                    <a:avLst/>
                    <a:gdLst>
                      <a:gd name="T0" fmla="*/ 229 w 767"/>
                      <a:gd name="T1" fmla="*/ 58 h 1034"/>
                      <a:gd name="T2" fmla="*/ 252 w 767"/>
                      <a:gd name="T3" fmla="*/ 93 h 1034"/>
                      <a:gd name="T4" fmla="*/ 271 w 767"/>
                      <a:gd name="T5" fmla="*/ 85 h 1034"/>
                      <a:gd name="T6" fmla="*/ 290 w 767"/>
                      <a:gd name="T7" fmla="*/ 104 h 1034"/>
                      <a:gd name="T8" fmla="*/ 302 w 767"/>
                      <a:gd name="T9" fmla="*/ 131 h 1034"/>
                      <a:gd name="T10" fmla="*/ 239 w 767"/>
                      <a:gd name="T11" fmla="*/ 186 h 1034"/>
                      <a:gd name="T12" fmla="*/ 133 w 767"/>
                      <a:gd name="T13" fmla="*/ 218 h 1034"/>
                      <a:gd name="T14" fmla="*/ 39 w 767"/>
                      <a:gd name="T15" fmla="*/ 231 h 1034"/>
                      <a:gd name="T16" fmla="*/ 0 w 767"/>
                      <a:gd name="T17" fmla="*/ 252 h 1034"/>
                      <a:gd name="T18" fmla="*/ 62 w 767"/>
                      <a:gd name="T19" fmla="*/ 268 h 1034"/>
                      <a:gd name="T20" fmla="*/ 161 w 767"/>
                      <a:gd name="T21" fmla="*/ 279 h 1034"/>
                      <a:gd name="T22" fmla="*/ 262 w 767"/>
                      <a:gd name="T23" fmla="*/ 266 h 1034"/>
                      <a:gd name="T24" fmla="*/ 361 w 767"/>
                      <a:gd name="T25" fmla="*/ 231 h 1034"/>
                      <a:gd name="T26" fmla="*/ 427 w 767"/>
                      <a:gd name="T27" fmla="*/ 372 h 1034"/>
                      <a:gd name="T28" fmla="*/ 286 w 767"/>
                      <a:gd name="T29" fmla="*/ 334 h 1034"/>
                      <a:gd name="T30" fmla="*/ 214 w 767"/>
                      <a:gd name="T31" fmla="*/ 344 h 1034"/>
                      <a:gd name="T32" fmla="*/ 207 w 767"/>
                      <a:gd name="T33" fmla="*/ 380 h 1034"/>
                      <a:gd name="T34" fmla="*/ 254 w 767"/>
                      <a:gd name="T35" fmla="*/ 509 h 1034"/>
                      <a:gd name="T36" fmla="*/ 374 w 767"/>
                      <a:gd name="T37" fmla="*/ 720 h 1034"/>
                      <a:gd name="T38" fmla="*/ 423 w 767"/>
                      <a:gd name="T39" fmla="*/ 773 h 1034"/>
                      <a:gd name="T40" fmla="*/ 389 w 767"/>
                      <a:gd name="T41" fmla="*/ 591 h 1034"/>
                      <a:gd name="T42" fmla="*/ 336 w 767"/>
                      <a:gd name="T43" fmla="*/ 481 h 1034"/>
                      <a:gd name="T44" fmla="*/ 505 w 767"/>
                      <a:gd name="T45" fmla="*/ 557 h 1034"/>
                      <a:gd name="T46" fmla="*/ 543 w 767"/>
                      <a:gd name="T47" fmla="*/ 655 h 1034"/>
                      <a:gd name="T48" fmla="*/ 594 w 767"/>
                      <a:gd name="T49" fmla="*/ 726 h 1034"/>
                      <a:gd name="T50" fmla="*/ 668 w 767"/>
                      <a:gd name="T51" fmla="*/ 846 h 1034"/>
                      <a:gd name="T52" fmla="*/ 729 w 767"/>
                      <a:gd name="T53" fmla="*/ 975 h 1034"/>
                      <a:gd name="T54" fmla="*/ 752 w 767"/>
                      <a:gd name="T55" fmla="*/ 1034 h 1034"/>
                      <a:gd name="T56" fmla="*/ 762 w 767"/>
                      <a:gd name="T57" fmla="*/ 1013 h 1034"/>
                      <a:gd name="T58" fmla="*/ 767 w 767"/>
                      <a:gd name="T59" fmla="*/ 903 h 1034"/>
                      <a:gd name="T60" fmla="*/ 744 w 767"/>
                      <a:gd name="T61" fmla="*/ 792 h 1034"/>
                      <a:gd name="T62" fmla="*/ 686 w 767"/>
                      <a:gd name="T63" fmla="*/ 686 h 1034"/>
                      <a:gd name="T64" fmla="*/ 665 w 767"/>
                      <a:gd name="T65" fmla="*/ 655 h 1034"/>
                      <a:gd name="T66" fmla="*/ 617 w 767"/>
                      <a:gd name="T67" fmla="*/ 437 h 1034"/>
                      <a:gd name="T68" fmla="*/ 564 w 767"/>
                      <a:gd name="T69" fmla="*/ 309 h 1034"/>
                      <a:gd name="T70" fmla="*/ 762 w 767"/>
                      <a:gd name="T71" fmla="*/ 399 h 1034"/>
                      <a:gd name="T72" fmla="*/ 695 w 767"/>
                      <a:gd name="T73" fmla="*/ 321 h 1034"/>
                      <a:gd name="T74" fmla="*/ 598 w 767"/>
                      <a:gd name="T75" fmla="*/ 231 h 1034"/>
                      <a:gd name="T76" fmla="*/ 440 w 767"/>
                      <a:gd name="T77" fmla="*/ 131 h 1034"/>
                      <a:gd name="T78" fmla="*/ 340 w 767"/>
                      <a:gd name="T79" fmla="*/ 26 h 1034"/>
                      <a:gd name="T80" fmla="*/ 281 w 767"/>
                      <a:gd name="T81" fmla="*/ 0 h 1034"/>
                      <a:gd name="T82" fmla="*/ 237 w 767"/>
                      <a:gd name="T83" fmla="*/ 3 h 1034"/>
                      <a:gd name="T84" fmla="*/ 224 w 767"/>
                      <a:gd name="T85" fmla="*/ 26 h 1034"/>
                      <a:gd name="T86" fmla="*/ 229 w 767"/>
                      <a:gd name="T87" fmla="*/ 58 h 1034"/>
                      <a:gd name="T88" fmla="*/ 229 w 767"/>
                      <a:gd name="T89" fmla="*/ 58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7" h="1034">
                        <a:moveTo>
                          <a:pt x="229" y="58"/>
                        </a:moveTo>
                        <a:lnTo>
                          <a:pt x="252" y="93"/>
                        </a:lnTo>
                        <a:lnTo>
                          <a:pt x="271" y="85"/>
                        </a:lnTo>
                        <a:lnTo>
                          <a:pt x="290" y="104"/>
                        </a:lnTo>
                        <a:lnTo>
                          <a:pt x="302" y="131"/>
                        </a:lnTo>
                        <a:lnTo>
                          <a:pt x="239" y="186"/>
                        </a:lnTo>
                        <a:lnTo>
                          <a:pt x="133" y="218"/>
                        </a:lnTo>
                        <a:lnTo>
                          <a:pt x="39" y="231"/>
                        </a:lnTo>
                        <a:lnTo>
                          <a:pt x="0" y="252"/>
                        </a:lnTo>
                        <a:lnTo>
                          <a:pt x="62" y="268"/>
                        </a:lnTo>
                        <a:lnTo>
                          <a:pt x="161" y="279"/>
                        </a:lnTo>
                        <a:lnTo>
                          <a:pt x="262" y="266"/>
                        </a:lnTo>
                        <a:lnTo>
                          <a:pt x="361" y="231"/>
                        </a:lnTo>
                        <a:lnTo>
                          <a:pt x="427" y="372"/>
                        </a:lnTo>
                        <a:lnTo>
                          <a:pt x="286" y="334"/>
                        </a:lnTo>
                        <a:lnTo>
                          <a:pt x="214" y="344"/>
                        </a:lnTo>
                        <a:lnTo>
                          <a:pt x="207" y="380"/>
                        </a:lnTo>
                        <a:lnTo>
                          <a:pt x="254" y="509"/>
                        </a:lnTo>
                        <a:lnTo>
                          <a:pt x="374" y="720"/>
                        </a:lnTo>
                        <a:lnTo>
                          <a:pt x="423" y="773"/>
                        </a:lnTo>
                        <a:lnTo>
                          <a:pt x="389" y="591"/>
                        </a:lnTo>
                        <a:lnTo>
                          <a:pt x="336" y="481"/>
                        </a:lnTo>
                        <a:lnTo>
                          <a:pt x="505" y="557"/>
                        </a:lnTo>
                        <a:lnTo>
                          <a:pt x="543" y="655"/>
                        </a:lnTo>
                        <a:lnTo>
                          <a:pt x="594" y="726"/>
                        </a:lnTo>
                        <a:lnTo>
                          <a:pt x="668" y="846"/>
                        </a:lnTo>
                        <a:lnTo>
                          <a:pt x="729" y="975"/>
                        </a:lnTo>
                        <a:lnTo>
                          <a:pt x="752" y="1034"/>
                        </a:lnTo>
                        <a:lnTo>
                          <a:pt x="762" y="1013"/>
                        </a:lnTo>
                        <a:lnTo>
                          <a:pt x="767" y="903"/>
                        </a:lnTo>
                        <a:lnTo>
                          <a:pt x="744" y="792"/>
                        </a:lnTo>
                        <a:lnTo>
                          <a:pt x="686" y="686"/>
                        </a:lnTo>
                        <a:lnTo>
                          <a:pt x="665" y="655"/>
                        </a:lnTo>
                        <a:lnTo>
                          <a:pt x="617" y="437"/>
                        </a:lnTo>
                        <a:lnTo>
                          <a:pt x="564" y="309"/>
                        </a:lnTo>
                        <a:lnTo>
                          <a:pt x="762" y="399"/>
                        </a:lnTo>
                        <a:lnTo>
                          <a:pt x="695" y="321"/>
                        </a:lnTo>
                        <a:lnTo>
                          <a:pt x="598" y="231"/>
                        </a:lnTo>
                        <a:lnTo>
                          <a:pt x="440" y="131"/>
                        </a:lnTo>
                        <a:lnTo>
                          <a:pt x="340" y="26"/>
                        </a:lnTo>
                        <a:lnTo>
                          <a:pt x="281" y="0"/>
                        </a:lnTo>
                        <a:lnTo>
                          <a:pt x="237" y="3"/>
                        </a:lnTo>
                        <a:lnTo>
                          <a:pt x="224" y="26"/>
                        </a:lnTo>
                        <a:lnTo>
                          <a:pt x="229" y="58"/>
                        </a:lnTo>
                        <a:lnTo>
                          <a:pt x="229" y="58"/>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67" name="Freeform 568"/>
                  <p:cNvSpPr>
                    <a:spLocks/>
                  </p:cNvSpPr>
                  <p:nvPr/>
                </p:nvSpPr>
                <p:spPr bwMode="auto">
                  <a:xfrm>
                    <a:off x="4864707" y="1162973"/>
                    <a:ext cx="93992" cy="39050"/>
                  </a:xfrm>
                  <a:custGeom>
                    <a:avLst/>
                    <a:gdLst>
                      <a:gd name="T0" fmla="*/ 11 w 414"/>
                      <a:gd name="T1" fmla="*/ 133 h 171"/>
                      <a:gd name="T2" fmla="*/ 34 w 414"/>
                      <a:gd name="T3" fmla="*/ 123 h 171"/>
                      <a:gd name="T4" fmla="*/ 59 w 414"/>
                      <a:gd name="T5" fmla="*/ 118 h 171"/>
                      <a:gd name="T6" fmla="*/ 82 w 414"/>
                      <a:gd name="T7" fmla="*/ 112 h 171"/>
                      <a:gd name="T8" fmla="*/ 108 w 414"/>
                      <a:gd name="T9" fmla="*/ 106 h 171"/>
                      <a:gd name="T10" fmla="*/ 135 w 414"/>
                      <a:gd name="T11" fmla="*/ 101 h 171"/>
                      <a:gd name="T12" fmla="*/ 161 w 414"/>
                      <a:gd name="T13" fmla="*/ 97 h 171"/>
                      <a:gd name="T14" fmla="*/ 186 w 414"/>
                      <a:gd name="T15" fmla="*/ 93 h 171"/>
                      <a:gd name="T16" fmla="*/ 213 w 414"/>
                      <a:gd name="T17" fmla="*/ 87 h 171"/>
                      <a:gd name="T18" fmla="*/ 239 w 414"/>
                      <a:gd name="T19" fmla="*/ 76 h 171"/>
                      <a:gd name="T20" fmla="*/ 262 w 414"/>
                      <a:gd name="T21" fmla="*/ 64 h 171"/>
                      <a:gd name="T22" fmla="*/ 285 w 414"/>
                      <a:gd name="T23" fmla="*/ 47 h 171"/>
                      <a:gd name="T24" fmla="*/ 319 w 414"/>
                      <a:gd name="T25" fmla="*/ 23 h 171"/>
                      <a:gd name="T26" fmla="*/ 325 w 414"/>
                      <a:gd name="T27" fmla="*/ 17 h 171"/>
                      <a:gd name="T28" fmla="*/ 340 w 414"/>
                      <a:gd name="T29" fmla="*/ 9 h 171"/>
                      <a:gd name="T30" fmla="*/ 355 w 414"/>
                      <a:gd name="T31" fmla="*/ 4 h 171"/>
                      <a:gd name="T32" fmla="*/ 368 w 414"/>
                      <a:gd name="T33" fmla="*/ 2 h 171"/>
                      <a:gd name="T34" fmla="*/ 376 w 414"/>
                      <a:gd name="T35" fmla="*/ 11 h 171"/>
                      <a:gd name="T36" fmla="*/ 372 w 414"/>
                      <a:gd name="T37" fmla="*/ 25 h 171"/>
                      <a:gd name="T38" fmla="*/ 296 w 414"/>
                      <a:gd name="T39" fmla="*/ 66 h 171"/>
                      <a:gd name="T40" fmla="*/ 266 w 414"/>
                      <a:gd name="T41" fmla="*/ 85 h 171"/>
                      <a:gd name="T42" fmla="*/ 234 w 414"/>
                      <a:gd name="T43" fmla="*/ 99 h 171"/>
                      <a:gd name="T44" fmla="*/ 201 w 414"/>
                      <a:gd name="T45" fmla="*/ 106 h 171"/>
                      <a:gd name="T46" fmla="*/ 167 w 414"/>
                      <a:gd name="T47" fmla="*/ 112 h 171"/>
                      <a:gd name="T48" fmla="*/ 133 w 414"/>
                      <a:gd name="T49" fmla="*/ 118 h 171"/>
                      <a:gd name="T50" fmla="*/ 97 w 414"/>
                      <a:gd name="T51" fmla="*/ 123 h 171"/>
                      <a:gd name="T52" fmla="*/ 61 w 414"/>
                      <a:gd name="T53" fmla="*/ 131 h 171"/>
                      <a:gd name="T54" fmla="*/ 64 w 414"/>
                      <a:gd name="T55" fmla="*/ 142 h 171"/>
                      <a:gd name="T56" fmla="*/ 110 w 414"/>
                      <a:gd name="T57" fmla="*/ 152 h 171"/>
                      <a:gd name="T58" fmla="*/ 158 w 414"/>
                      <a:gd name="T59" fmla="*/ 156 h 171"/>
                      <a:gd name="T60" fmla="*/ 205 w 414"/>
                      <a:gd name="T61" fmla="*/ 156 h 171"/>
                      <a:gd name="T62" fmla="*/ 251 w 414"/>
                      <a:gd name="T63" fmla="*/ 152 h 171"/>
                      <a:gd name="T64" fmla="*/ 294 w 414"/>
                      <a:gd name="T65" fmla="*/ 141 h 171"/>
                      <a:gd name="T66" fmla="*/ 332 w 414"/>
                      <a:gd name="T67" fmla="*/ 127 h 171"/>
                      <a:gd name="T68" fmla="*/ 367 w 414"/>
                      <a:gd name="T69" fmla="*/ 110 h 171"/>
                      <a:gd name="T70" fmla="*/ 391 w 414"/>
                      <a:gd name="T71" fmla="*/ 95 h 171"/>
                      <a:gd name="T72" fmla="*/ 408 w 414"/>
                      <a:gd name="T73" fmla="*/ 93 h 171"/>
                      <a:gd name="T74" fmla="*/ 414 w 414"/>
                      <a:gd name="T75" fmla="*/ 101 h 171"/>
                      <a:gd name="T76" fmla="*/ 410 w 414"/>
                      <a:gd name="T77" fmla="*/ 116 h 171"/>
                      <a:gd name="T78" fmla="*/ 397 w 414"/>
                      <a:gd name="T79" fmla="*/ 125 h 171"/>
                      <a:gd name="T80" fmla="*/ 372 w 414"/>
                      <a:gd name="T81" fmla="*/ 135 h 171"/>
                      <a:gd name="T82" fmla="*/ 346 w 414"/>
                      <a:gd name="T83" fmla="*/ 146 h 171"/>
                      <a:gd name="T84" fmla="*/ 315 w 414"/>
                      <a:gd name="T85" fmla="*/ 154 h 171"/>
                      <a:gd name="T86" fmla="*/ 285 w 414"/>
                      <a:gd name="T87" fmla="*/ 161 h 171"/>
                      <a:gd name="T88" fmla="*/ 262 w 414"/>
                      <a:gd name="T89" fmla="*/ 167 h 171"/>
                      <a:gd name="T90" fmla="*/ 243 w 414"/>
                      <a:gd name="T91" fmla="*/ 171 h 171"/>
                      <a:gd name="T92" fmla="*/ 232 w 414"/>
                      <a:gd name="T93" fmla="*/ 171 h 171"/>
                      <a:gd name="T94" fmla="*/ 207 w 414"/>
                      <a:gd name="T95" fmla="*/ 171 h 171"/>
                      <a:gd name="T96" fmla="*/ 173 w 414"/>
                      <a:gd name="T97" fmla="*/ 171 h 171"/>
                      <a:gd name="T98" fmla="*/ 133 w 414"/>
                      <a:gd name="T99" fmla="*/ 169 h 171"/>
                      <a:gd name="T100" fmla="*/ 91 w 414"/>
                      <a:gd name="T101" fmla="*/ 165 h 171"/>
                      <a:gd name="T102" fmla="*/ 53 w 414"/>
                      <a:gd name="T103" fmla="*/ 160 h 171"/>
                      <a:gd name="T104" fmla="*/ 21 w 414"/>
                      <a:gd name="T105" fmla="*/ 152 h 171"/>
                      <a:gd name="T106" fmla="*/ 4 w 414"/>
                      <a:gd name="T107" fmla="*/ 142 h 171"/>
                      <a:gd name="T108" fmla="*/ 0 w 414"/>
                      <a:gd name="T109" fmla="*/ 13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4" h="171">
                        <a:moveTo>
                          <a:pt x="0" y="139"/>
                        </a:moveTo>
                        <a:lnTo>
                          <a:pt x="11" y="133"/>
                        </a:lnTo>
                        <a:lnTo>
                          <a:pt x="23" y="129"/>
                        </a:lnTo>
                        <a:lnTo>
                          <a:pt x="34" y="123"/>
                        </a:lnTo>
                        <a:lnTo>
                          <a:pt x="45" y="121"/>
                        </a:lnTo>
                        <a:lnTo>
                          <a:pt x="59" y="118"/>
                        </a:lnTo>
                        <a:lnTo>
                          <a:pt x="70" y="114"/>
                        </a:lnTo>
                        <a:lnTo>
                          <a:pt x="82" y="112"/>
                        </a:lnTo>
                        <a:lnTo>
                          <a:pt x="95" y="110"/>
                        </a:lnTo>
                        <a:lnTo>
                          <a:pt x="108" y="106"/>
                        </a:lnTo>
                        <a:lnTo>
                          <a:pt x="121" y="104"/>
                        </a:lnTo>
                        <a:lnTo>
                          <a:pt x="135" y="101"/>
                        </a:lnTo>
                        <a:lnTo>
                          <a:pt x="148" y="101"/>
                        </a:lnTo>
                        <a:lnTo>
                          <a:pt x="161" y="97"/>
                        </a:lnTo>
                        <a:lnTo>
                          <a:pt x="175" y="95"/>
                        </a:lnTo>
                        <a:lnTo>
                          <a:pt x="186" y="93"/>
                        </a:lnTo>
                        <a:lnTo>
                          <a:pt x="201" y="91"/>
                        </a:lnTo>
                        <a:lnTo>
                          <a:pt x="213" y="87"/>
                        </a:lnTo>
                        <a:lnTo>
                          <a:pt x="226" y="82"/>
                        </a:lnTo>
                        <a:lnTo>
                          <a:pt x="239" y="76"/>
                        </a:lnTo>
                        <a:lnTo>
                          <a:pt x="251" y="72"/>
                        </a:lnTo>
                        <a:lnTo>
                          <a:pt x="262" y="64"/>
                        </a:lnTo>
                        <a:lnTo>
                          <a:pt x="273" y="59"/>
                        </a:lnTo>
                        <a:lnTo>
                          <a:pt x="285" y="47"/>
                        </a:lnTo>
                        <a:lnTo>
                          <a:pt x="296" y="40"/>
                        </a:lnTo>
                        <a:lnTo>
                          <a:pt x="319" y="23"/>
                        </a:lnTo>
                        <a:lnTo>
                          <a:pt x="319" y="19"/>
                        </a:lnTo>
                        <a:lnTo>
                          <a:pt x="325" y="17"/>
                        </a:lnTo>
                        <a:lnTo>
                          <a:pt x="332" y="11"/>
                        </a:lnTo>
                        <a:lnTo>
                          <a:pt x="340" y="9"/>
                        </a:lnTo>
                        <a:lnTo>
                          <a:pt x="348" y="6"/>
                        </a:lnTo>
                        <a:lnTo>
                          <a:pt x="355" y="4"/>
                        </a:lnTo>
                        <a:lnTo>
                          <a:pt x="363" y="0"/>
                        </a:lnTo>
                        <a:lnTo>
                          <a:pt x="368" y="2"/>
                        </a:lnTo>
                        <a:lnTo>
                          <a:pt x="372" y="6"/>
                        </a:lnTo>
                        <a:lnTo>
                          <a:pt x="376" y="11"/>
                        </a:lnTo>
                        <a:lnTo>
                          <a:pt x="376" y="19"/>
                        </a:lnTo>
                        <a:lnTo>
                          <a:pt x="372" y="25"/>
                        </a:lnTo>
                        <a:lnTo>
                          <a:pt x="315" y="55"/>
                        </a:lnTo>
                        <a:lnTo>
                          <a:pt x="296" y="66"/>
                        </a:lnTo>
                        <a:lnTo>
                          <a:pt x="281" y="78"/>
                        </a:lnTo>
                        <a:lnTo>
                          <a:pt x="266" y="85"/>
                        </a:lnTo>
                        <a:lnTo>
                          <a:pt x="251" y="93"/>
                        </a:lnTo>
                        <a:lnTo>
                          <a:pt x="234" y="99"/>
                        </a:lnTo>
                        <a:lnTo>
                          <a:pt x="216" y="104"/>
                        </a:lnTo>
                        <a:lnTo>
                          <a:pt x="201" y="106"/>
                        </a:lnTo>
                        <a:lnTo>
                          <a:pt x="186" y="112"/>
                        </a:lnTo>
                        <a:lnTo>
                          <a:pt x="167" y="112"/>
                        </a:lnTo>
                        <a:lnTo>
                          <a:pt x="150" y="116"/>
                        </a:lnTo>
                        <a:lnTo>
                          <a:pt x="133" y="118"/>
                        </a:lnTo>
                        <a:lnTo>
                          <a:pt x="116" y="120"/>
                        </a:lnTo>
                        <a:lnTo>
                          <a:pt x="97" y="123"/>
                        </a:lnTo>
                        <a:lnTo>
                          <a:pt x="80" y="127"/>
                        </a:lnTo>
                        <a:lnTo>
                          <a:pt x="61" y="131"/>
                        </a:lnTo>
                        <a:lnTo>
                          <a:pt x="44" y="139"/>
                        </a:lnTo>
                        <a:lnTo>
                          <a:pt x="64" y="142"/>
                        </a:lnTo>
                        <a:lnTo>
                          <a:pt x="87" y="148"/>
                        </a:lnTo>
                        <a:lnTo>
                          <a:pt x="110" y="152"/>
                        </a:lnTo>
                        <a:lnTo>
                          <a:pt x="135" y="156"/>
                        </a:lnTo>
                        <a:lnTo>
                          <a:pt x="158" y="156"/>
                        </a:lnTo>
                        <a:lnTo>
                          <a:pt x="180" y="158"/>
                        </a:lnTo>
                        <a:lnTo>
                          <a:pt x="205" y="156"/>
                        </a:lnTo>
                        <a:lnTo>
                          <a:pt x="230" y="156"/>
                        </a:lnTo>
                        <a:lnTo>
                          <a:pt x="251" y="152"/>
                        </a:lnTo>
                        <a:lnTo>
                          <a:pt x="273" y="146"/>
                        </a:lnTo>
                        <a:lnTo>
                          <a:pt x="294" y="141"/>
                        </a:lnTo>
                        <a:lnTo>
                          <a:pt x="315" y="135"/>
                        </a:lnTo>
                        <a:lnTo>
                          <a:pt x="332" y="127"/>
                        </a:lnTo>
                        <a:lnTo>
                          <a:pt x="351" y="120"/>
                        </a:lnTo>
                        <a:lnTo>
                          <a:pt x="367" y="110"/>
                        </a:lnTo>
                        <a:lnTo>
                          <a:pt x="382" y="101"/>
                        </a:lnTo>
                        <a:lnTo>
                          <a:pt x="391" y="95"/>
                        </a:lnTo>
                        <a:lnTo>
                          <a:pt x="405" y="93"/>
                        </a:lnTo>
                        <a:lnTo>
                          <a:pt x="408" y="93"/>
                        </a:lnTo>
                        <a:lnTo>
                          <a:pt x="414" y="97"/>
                        </a:lnTo>
                        <a:lnTo>
                          <a:pt x="414" y="101"/>
                        </a:lnTo>
                        <a:lnTo>
                          <a:pt x="414" y="112"/>
                        </a:lnTo>
                        <a:lnTo>
                          <a:pt x="410" y="116"/>
                        </a:lnTo>
                        <a:lnTo>
                          <a:pt x="405" y="120"/>
                        </a:lnTo>
                        <a:lnTo>
                          <a:pt x="397" y="125"/>
                        </a:lnTo>
                        <a:lnTo>
                          <a:pt x="386" y="131"/>
                        </a:lnTo>
                        <a:lnTo>
                          <a:pt x="372" y="135"/>
                        </a:lnTo>
                        <a:lnTo>
                          <a:pt x="361" y="141"/>
                        </a:lnTo>
                        <a:lnTo>
                          <a:pt x="346" y="146"/>
                        </a:lnTo>
                        <a:lnTo>
                          <a:pt x="332" y="152"/>
                        </a:lnTo>
                        <a:lnTo>
                          <a:pt x="315" y="154"/>
                        </a:lnTo>
                        <a:lnTo>
                          <a:pt x="300" y="160"/>
                        </a:lnTo>
                        <a:lnTo>
                          <a:pt x="285" y="161"/>
                        </a:lnTo>
                        <a:lnTo>
                          <a:pt x="273" y="165"/>
                        </a:lnTo>
                        <a:lnTo>
                          <a:pt x="262" y="167"/>
                        </a:lnTo>
                        <a:lnTo>
                          <a:pt x="251" y="169"/>
                        </a:lnTo>
                        <a:lnTo>
                          <a:pt x="243" y="171"/>
                        </a:lnTo>
                        <a:lnTo>
                          <a:pt x="239" y="171"/>
                        </a:lnTo>
                        <a:lnTo>
                          <a:pt x="232" y="171"/>
                        </a:lnTo>
                        <a:lnTo>
                          <a:pt x="222" y="171"/>
                        </a:lnTo>
                        <a:lnTo>
                          <a:pt x="207" y="171"/>
                        </a:lnTo>
                        <a:lnTo>
                          <a:pt x="192" y="171"/>
                        </a:lnTo>
                        <a:lnTo>
                          <a:pt x="173" y="171"/>
                        </a:lnTo>
                        <a:lnTo>
                          <a:pt x="152" y="171"/>
                        </a:lnTo>
                        <a:lnTo>
                          <a:pt x="133" y="169"/>
                        </a:lnTo>
                        <a:lnTo>
                          <a:pt x="112" y="169"/>
                        </a:lnTo>
                        <a:lnTo>
                          <a:pt x="91" y="165"/>
                        </a:lnTo>
                        <a:lnTo>
                          <a:pt x="70" y="163"/>
                        </a:lnTo>
                        <a:lnTo>
                          <a:pt x="53" y="160"/>
                        </a:lnTo>
                        <a:lnTo>
                          <a:pt x="36" y="158"/>
                        </a:lnTo>
                        <a:lnTo>
                          <a:pt x="21" y="152"/>
                        </a:lnTo>
                        <a:lnTo>
                          <a:pt x="11" y="148"/>
                        </a:lnTo>
                        <a:lnTo>
                          <a:pt x="4" y="142"/>
                        </a:lnTo>
                        <a:lnTo>
                          <a:pt x="0" y="139"/>
                        </a:lnTo>
                        <a:lnTo>
                          <a:pt x="0" y="139"/>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68" name="Freeform 569"/>
                  <p:cNvSpPr>
                    <a:spLocks/>
                  </p:cNvSpPr>
                  <p:nvPr/>
                </p:nvSpPr>
                <p:spPr bwMode="auto">
                  <a:xfrm>
                    <a:off x="4918741" y="1134821"/>
                    <a:ext cx="93537" cy="101257"/>
                  </a:xfrm>
                  <a:custGeom>
                    <a:avLst/>
                    <a:gdLst>
                      <a:gd name="T0" fmla="*/ 363 w 413"/>
                      <a:gd name="T1" fmla="*/ 365 h 447"/>
                      <a:gd name="T2" fmla="*/ 342 w 413"/>
                      <a:gd name="T3" fmla="*/ 325 h 447"/>
                      <a:gd name="T4" fmla="*/ 322 w 413"/>
                      <a:gd name="T5" fmla="*/ 287 h 447"/>
                      <a:gd name="T6" fmla="*/ 299 w 413"/>
                      <a:gd name="T7" fmla="*/ 251 h 447"/>
                      <a:gd name="T8" fmla="*/ 278 w 413"/>
                      <a:gd name="T9" fmla="*/ 217 h 447"/>
                      <a:gd name="T10" fmla="*/ 253 w 413"/>
                      <a:gd name="T11" fmla="*/ 183 h 447"/>
                      <a:gd name="T12" fmla="*/ 226 w 413"/>
                      <a:gd name="T13" fmla="*/ 151 h 447"/>
                      <a:gd name="T14" fmla="*/ 198 w 413"/>
                      <a:gd name="T15" fmla="*/ 118 h 447"/>
                      <a:gd name="T16" fmla="*/ 166 w 413"/>
                      <a:gd name="T17" fmla="*/ 88 h 447"/>
                      <a:gd name="T18" fmla="*/ 137 w 413"/>
                      <a:gd name="T19" fmla="*/ 65 h 447"/>
                      <a:gd name="T20" fmla="*/ 107 w 413"/>
                      <a:gd name="T21" fmla="*/ 44 h 447"/>
                      <a:gd name="T22" fmla="*/ 90 w 413"/>
                      <a:gd name="T23" fmla="*/ 33 h 447"/>
                      <a:gd name="T24" fmla="*/ 74 w 413"/>
                      <a:gd name="T25" fmla="*/ 27 h 447"/>
                      <a:gd name="T26" fmla="*/ 57 w 413"/>
                      <a:gd name="T27" fmla="*/ 21 h 447"/>
                      <a:gd name="T28" fmla="*/ 42 w 413"/>
                      <a:gd name="T29" fmla="*/ 21 h 447"/>
                      <a:gd name="T30" fmla="*/ 25 w 413"/>
                      <a:gd name="T31" fmla="*/ 35 h 447"/>
                      <a:gd name="T32" fmla="*/ 17 w 413"/>
                      <a:gd name="T33" fmla="*/ 55 h 447"/>
                      <a:gd name="T34" fmla="*/ 25 w 413"/>
                      <a:gd name="T35" fmla="*/ 78 h 447"/>
                      <a:gd name="T36" fmla="*/ 42 w 413"/>
                      <a:gd name="T37" fmla="*/ 97 h 447"/>
                      <a:gd name="T38" fmla="*/ 63 w 413"/>
                      <a:gd name="T39" fmla="*/ 97 h 447"/>
                      <a:gd name="T40" fmla="*/ 78 w 413"/>
                      <a:gd name="T41" fmla="*/ 105 h 447"/>
                      <a:gd name="T42" fmla="*/ 88 w 413"/>
                      <a:gd name="T43" fmla="*/ 120 h 447"/>
                      <a:gd name="T44" fmla="*/ 107 w 413"/>
                      <a:gd name="T45" fmla="*/ 147 h 447"/>
                      <a:gd name="T46" fmla="*/ 80 w 413"/>
                      <a:gd name="T47" fmla="*/ 147 h 447"/>
                      <a:gd name="T48" fmla="*/ 74 w 413"/>
                      <a:gd name="T49" fmla="*/ 132 h 447"/>
                      <a:gd name="T50" fmla="*/ 67 w 413"/>
                      <a:gd name="T51" fmla="*/ 124 h 447"/>
                      <a:gd name="T52" fmla="*/ 59 w 413"/>
                      <a:gd name="T53" fmla="*/ 118 h 447"/>
                      <a:gd name="T54" fmla="*/ 50 w 413"/>
                      <a:gd name="T55" fmla="*/ 116 h 447"/>
                      <a:gd name="T56" fmla="*/ 31 w 413"/>
                      <a:gd name="T57" fmla="*/ 109 h 447"/>
                      <a:gd name="T58" fmla="*/ 10 w 413"/>
                      <a:gd name="T59" fmla="*/ 86 h 447"/>
                      <a:gd name="T60" fmla="*/ 0 w 413"/>
                      <a:gd name="T61" fmla="*/ 63 h 447"/>
                      <a:gd name="T62" fmla="*/ 0 w 413"/>
                      <a:gd name="T63" fmla="*/ 48 h 447"/>
                      <a:gd name="T64" fmla="*/ 8 w 413"/>
                      <a:gd name="T65" fmla="*/ 27 h 447"/>
                      <a:gd name="T66" fmla="*/ 25 w 413"/>
                      <a:gd name="T67" fmla="*/ 8 h 447"/>
                      <a:gd name="T68" fmla="*/ 42 w 413"/>
                      <a:gd name="T69" fmla="*/ 0 h 447"/>
                      <a:gd name="T70" fmla="*/ 59 w 413"/>
                      <a:gd name="T71" fmla="*/ 0 h 447"/>
                      <a:gd name="T72" fmla="*/ 76 w 413"/>
                      <a:gd name="T73" fmla="*/ 2 h 447"/>
                      <a:gd name="T74" fmla="*/ 92 w 413"/>
                      <a:gd name="T75" fmla="*/ 8 h 447"/>
                      <a:gd name="T76" fmla="*/ 114 w 413"/>
                      <a:gd name="T77" fmla="*/ 21 h 447"/>
                      <a:gd name="T78" fmla="*/ 143 w 413"/>
                      <a:gd name="T79" fmla="*/ 40 h 447"/>
                      <a:gd name="T80" fmla="*/ 168 w 413"/>
                      <a:gd name="T81" fmla="*/ 63 h 447"/>
                      <a:gd name="T82" fmla="*/ 198 w 413"/>
                      <a:gd name="T83" fmla="*/ 92 h 447"/>
                      <a:gd name="T84" fmla="*/ 234 w 413"/>
                      <a:gd name="T85" fmla="*/ 130 h 447"/>
                      <a:gd name="T86" fmla="*/ 268 w 413"/>
                      <a:gd name="T87" fmla="*/ 173 h 447"/>
                      <a:gd name="T88" fmla="*/ 299 w 413"/>
                      <a:gd name="T89" fmla="*/ 219 h 447"/>
                      <a:gd name="T90" fmla="*/ 329 w 413"/>
                      <a:gd name="T91" fmla="*/ 267 h 447"/>
                      <a:gd name="T92" fmla="*/ 356 w 413"/>
                      <a:gd name="T93" fmla="*/ 314 h 447"/>
                      <a:gd name="T94" fmla="*/ 380 w 413"/>
                      <a:gd name="T95" fmla="*/ 365 h 447"/>
                      <a:gd name="T96" fmla="*/ 401 w 413"/>
                      <a:gd name="T97" fmla="*/ 415 h 447"/>
                      <a:gd name="T98" fmla="*/ 405 w 413"/>
                      <a:gd name="T99" fmla="*/ 441 h 447"/>
                      <a:gd name="T100" fmla="*/ 394 w 413"/>
                      <a:gd name="T101"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3" h="447">
                        <a:moveTo>
                          <a:pt x="394" y="447"/>
                        </a:moveTo>
                        <a:lnTo>
                          <a:pt x="363" y="365"/>
                        </a:lnTo>
                        <a:lnTo>
                          <a:pt x="352" y="343"/>
                        </a:lnTo>
                        <a:lnTo>
                          <a:pt x="342" y="325"/>
                        </a:lnTo>
                        <a:lnTo>
                          <a:pt x="331" y="305"/>
                        </a:lnTo>
                        <a:lnTo>
                          <a:pt x="322" y="287"/>
                        </a:lnTo>
                        <a:lnTo>
                          <a:pt x="310" y="268"/>
                        </a:lnTo>
                        <a:lnTo>
                          <a:pt x="299" y="251"/>
                        </a:lnTo>
                        <a:lnTo>
                          <a:pt x="287" y="234"/>
                        </a:lnTo>
                        <a:lnTo>
                          <a:pt x="278" y="217"/>
                        </a:lnTo>
                        <a:lnTo>
                          <a:pt x="264" y="200"/>
                        </a:lnTo>
                        <a:lnTo>
                          <a:pt x="253" y="183"/>
                        </a:lnTo>
                        <a:lnTo>
                          <a:pt x="240" y="168"/>
                        </a:lnTo>
                        <a:lnTo>
                          <a:pt x="226" y="151"/>
                        </a:lnTo>
                        <a:lnTo>
                          <a:pt x="211" y="133"/>
                        </a:lnTo>
                        <a:lnTo>
                          <a:pt x="198" y="118"/>
                        </a:lnTo>
                        <a:lnTo>
                          <a:pt x="183" y="103"/>
                        </a:lnTo>
                        <a:lnTo>
                          <a:pt x="166" y="88"/>
                        </a:lnTo>
                        <a:lnTo>
                          <a:pt x="152" y="76"/>
                        </a:lnTo>
                        <a:lnTo>
                          <a:pt x="137" y="65"/>
                        </a:lnTo>
                        <a:lnTo>
                          <a:pt x="122" y="54"/>
                        </a:lnTo>
                        <a:lnTo>
                          <a:pt x="107" y="44"/>
                        </a:lnTo>
                        <a:lnTo>
                          <a:pt x="99" y="38"/>
                        </a:lnTo>
                        <a:lnTo>
                          <a:pt x="90" y="33"/>
                        </a:lnTo>
                        <a:lnTo>
                          <a:pt x="82" y="29"/>
                        </a:lnTo>
                        <a:lnTo>
                          <a:pt x="74" y="27"/>
                        </a:lnTo>
                        <a:lnTo>
                          <a:pt x="67" y="23"/>
                        </a:lnTo>
                        <a:lnTo>
                          <a:pt x="57" y="21"/>
                        </a:lnTo>
                        <a:lnTo>
                          <a:pt x="48" y="21"/>
                        </a:lnTo>
                        <a:lnTo>
                          <a:pt x="42" y="21"/>
                        </a:lnTo>
                        <a:lnTo>
                          <a:pt x="31" y="27"/>
                        </a:lnTo>
                        <a:lnTo>
                          <a:pt x="25" y="35"/>
                        </a:lnTo>
                        <a:lnTo>
                          <a:pt x="19" y="44"/>
                        </a:lnTo>
                        <a:lnTo>
                          <a:pt x="17" y="55"/>
                        </a:lnTo>
                        <a:lnTo>
                          <a:pt x="19" y="67"/>
                        </a:lnTo>
                        <a:lnTo>
                          <a:pt x="25" y="78"/>
                        </a:lnTo>
                        <a:lnTo>
                          <a:pt x="33" y="88"/>
                        </a:lnTo>
                        <a:lnTo>
                          <a:pt x="42" y="97"/>
                        </a:lnTo>
                        <a:lnTo>
                          <a:pt x="52" y="97"/>
                        </a:lnTo>
                        <a:lnTo>
                          <a:pt x="63" y="97"/>
                        </a:lnTo>
                        <a:lnTo>
                          <a:pt x="71" y="97"/>
                        </a:lnTo>
                        <a:lnTo>
                          <a:pt x="78" y="105"/>
                        </a:lnTo>
                        <a:lnTo>
                          <a:pt x="90" y="113"/>
                        </a:lnTo>
                        <a:lnTo>
                          <a:pt x="88" y="120"/>
                        </a:lnTo>
                        <a:lnTo>
                          <a:pt x="90" y="130"/>
                        </a:lnTo>
                        <a:lnTo>
                          <a:pt x="107" y="147"/>
                        </a:lnTo>
                        <a:lnTo>
                          <a:pt x="86" y="152"/>
                        </a:lnTo>
                        <a:lnTo>
                          <a:pt x="80" y="147"/>
                        </a:lnTo>
                        <a:lnTo>
                          <a:pt x="78" y="139"/>
                        </a:lnTo>
                        <a:lnTo>
                          <a:pt x="74" y="132"/>
                        </a:lnTo>
                        <a:lnTo>
                          <a:pt x="74" y="126"/>
                        </a:lnTo>
                        <a:lnTo>
                          <a:pt x="67" y="124"/>
                        </a:lnTo>
                        <a:lnTo>
                          <a:pt x="65" y="122"/>
                        </a:lnTo>
                        <a:lnTo>
                          <a:pt x="59" y="118"/>
                        </a:lnTo>
                        <a:lnTo>
                          <a:pt x="57" y="113"/>
                        </a:lnTo>
                        <a:lnTo>
                          <a:pt x="50" y="116"/>
                        </a:lnTo>
                        <a:lnTo>
                          <a:pt x="44" y="120"/>
                        </a:lnTo>
                        <a:lnTo>
                          <a:pt x="31" y="109"/>
                        </a:lnTo>
                        <a:lnTo>
                          <a:pt x="19" y="97"/>
                        </a:lnTo>
                        <a:lnTo>
                          <a:pt x="10" y="86"/>
                        </a:lnTo>
                        <a:lnTo>
                          <a:pt x="2" y="73"/>
                        </a:lnTo>
                        <a:lnTo>
                          <a:pt x="0" y="63"/>
                        </a:lnTo>
                        <a:lnTo>
                          <a:pt x="0" y="55"/>
                        </a:lnTo>
                        <a:lnTo>
                          <a:pt x="0" y="48"/>
                        </a:lnTo>
                        <a:lnTo>
                          <a:pt x="2" y="42"/>
                        </a:lnTo>
                        <a:lnTo>
                          <a:pt x="8" y="27"/>
                        </a:lnTo>
                        <a:lnTo>
                          <a:pt x="16" y="17"/>
                        </a:lnTo>
                        <a:lnTo>
                          <a:pt x="25" y="8"/>
                        </a:lnTo>
                        <a:lnTo>
                          <a:pt x="36" y="2"/>
                        </a:lnTo>
                        <a:lnTo>
                          <a:pt x="42" y="0"/>
                        </a:lnTo>
                        <a:lnTo>
                          <a:pt x="52" y="0"/>
                        </a:lnTo>
                        <a:lnTo>
                          <a:pt x="59" y="0"/>
                        </a:lnTo>
                        <a:lnTo>
                          <a:pt x="69" y="2"/>
                        </a:lnTo>
                        <a:lnTo>
                          <a:pt x="76" y="2"/>
                        </a:lnTo>
                        <a:lnTo>
                          <a:pt x="84" y="6"/>
                        </a:lnTo>
                        <a:lnTo>
                          <a:pt x="92" y="8"/>
                        </a:lnTo>
                        <a:lnTo>
                          <a:pt x="101" y="12"/>
                        </a:lnTo>
                        <a:lnTo>
                          <a:pt x="114" y="21"/>
                        </a:lnTo>
                        <a:lnTo>
                          <a:pt x="130" y="31"/>
                        </a:lnTo>
                        <a:lnTo>
                          <a:pt x="143" y="40"/>
                        </a:lnTo>
                        <a:lnTo>
                          <a:pt x="154" y="52"/>
                        </a:lnTo>
                        <a:lnTo>
                          <a:pt x="168" y="63"/>
                        </a:lnTo>
                        <a:lnTo>
                          <a:pt x="181" y="74"/>
                        </a:lnTo>
                        <a:lnTo>
                          <a:pt x="198" y="92"/>
                        </a:lnTo>
                        <a:lnTo>
                          <a:pt x="217" y="109"/>
                        </a:lnTo>
                        <a:lnTo>
                          <a:pt x="234" y="130"/>
                        </a:lnTo>
                        <a:lnTo>
                          <a:pt x="253" y="151"/>
                        </a:lnTo>
                        <a:lnTo>
                          <a:pt x="268" y="173"/>
                        </a:lnTo>
                        <a:lnTo>
                          <a:pt x="283" y="196"/>
                        </a:lnTo>
                        <a:lnTo>
                          <a:pt x="299" y="219"/>
                        </a:lnTo>
                        <a:lnTo>
                          <a:pt x="316" y="244"/>
                        </a:lnTo>
                        <a:lnTo>
                          <a:pt x="329" y="267"/>
                        </a:lnTo>
                        <a:lnTo>
                          <a:pt x="342" y="289"/>
                        </a:lnTo>
                        <a:lnTo>
                          <a:pt x="356" y="314"/>
                        </a:lnTo>
                        <a:lnTo>
                          <a:pt x="369" y="341"/>
                        </a:lnTo>
                        <a:lnTo>
                          <a:pt x="380" y="365"/>
                        </a:lnTo>
                        <a:lnTo>
                          <a:pt x="392" y="390"/>
                        </a:lnTo>
                        <a:lnTo>
                          <a:pt x="401" y="415"/>
                        </a:lnTo>
                        <a:lnTo>
                          <a:pt x="413" y="440"/>
                        </a:lnTo>
                        <a:lnTo>
                          <a:pt x="405" y="441"/>
                        </a:lnTo>
                        <a:lnTo>
                          <a:pt x="396" y="445"/>
                        </a:lnTo>
                        <a:lnTo>
                          <a:pt x="394" y="447"/>
                        </a:lnTo>
                        <a:lnTo>
                          <a:pt x="394" y="447"/>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69" name="Freeform 570"/>
                  <p:cNvSpPr>
                    <a:spLocks/>
                  </p:cNvSpPr>
                  <p:nvPr/>
                </p:nvSpPr>
                <p:spPr bwMode="auto">
                  <a:xfrm>
                    <a:off x="4966418" y="1159341"/>
                    <a:ext cx="81732" cy="77191"/>
                  </a:xfrm>
                  <a:custGeom>
                    <a:avLst/>
                    <a:gdLst>
                      <a:gd name="T0" fmla="*/ 337 w 359"/>
                      <a:gd name="T1" fmla="*/ 329 h 340"/>
                      <a:gd name="T2" fmla="*/ 314 w 359"/>
                      <a:gd name="T3" fmla="*/ 310 h 340"/>
                      <a:gd name="T4" fmla="*/ 285 w 359"/>
                      <a:gd name="T5" fmla="*/ 294 h 340"/>
                      <a:gd name="T6" fmla="*/ 255 w 359"/>
                      <a:gd name="T7" fmla="*/ 281 h 340"/>
                      <a:gd name="T8" fmla="*/ 225 w 359"/>
                      <a:gd name="T9" fmla="*/ 270 h 340"/>
                      <a:gd name="T10" fmla="*/ 196 w 359"/>
                      <a:gd name="T11" fmla="*/ 254 h 340"/>
                      <a:gd name="T12" fmla="*/ 171 w 359"/>
                      <a:gd name="T13" fmla="*/ 239 h 340"/>
                      <a:gd name="T14" fmla="*/ 149 w 359"/>
                      <a:gd name="T15" fmla="*/ 222 h 340"/>
                      <a:gd name="T16" fmla="*/ 135 w 359"/>
                      <a:gd name="T17" fmla="*/ 207 h 340"/>
                      <a:gd name="T18" fmla="*/ 143 w 359"/>
                      <a:gd name="T19" fmla="*/ 203 h 340"/>
                      <a:gd name="T20" fmla="*/ 164 w 359"/>
                      <a:gd name="T21" fmla="*/ 215 h 340"/>
                      <a:gd name="T22" fmla="*/ 188 w 359"/>
                      <a:gd name="T23" fmla="*/ 224 h 340"/>
                      <a:gd name="T24" fmla="*/ 211 w 359"/>
                      <a:gd name="T25" fmla="*/ 235 h 340"/>
                      <a:gd name="T26" fmla="*/ 236 w 359"/>
                      <a:gd name="T27" fmla="*/ 247 h 340"/>
                      <a:gd name="T28" fmla="*/ 259 w 359"/>
                      <a:gd name="T29" fmla="*/ 260 h 340"/>
                      <a:gd name="T30" fmla="*/ 282 w 359"/>
                      <a:gd name="T31" fmla="*/ 272 h 340"/>
                      <a:gd name="T32" fmla="*/ 304 w 359"/>
                      <a:gd name="T33" fmla="*/ 285 h 340"/>
                      <a:gd name="T34" fmla="*/ 314 w 359"/>
                      <a:gd name="T35" fmla="*/ 285 h 340"/>
                      <a:gd name="T36" fmla="*/ 301 w 359"/>
                      <a:gd name="T37" fmla="*/ 268 h 340"/>
                      <a:gd name="T38" fmla="*/ 280 w 359"/>
                      <a:gd name="T39" fmla="*/ 245 h 340"/>
                      <a:gd name="T40" fmla="*/ 251 w 359"/>
                      <a:gd name="T41" fmla="*/ 216 h 340"/>
                      <a:gd name="T42" fmla="*/ 223 w 359"/>
                      <a:gd name="T43" fmla="*/ 188 h 340"/>
                      <a:gd name="T44" fmla="*/ 192 w 359"/>
                      <a:gd name="T45" fmla="*/ 161 h 340"/>
                      <a:gd name="T46" fmla="*/ 164 w 359"/>
                      <a:gd name="T47" fmla="*/ 140 h 340"/>
                      <a:gd name="T48" fmla="*/ 147 w 359"/>
                      <a:gd name="T49" fmla="*/ 125 h 340"/>
                      <a:gd name="T50" fmla="*/ 131 w 359"/>
                      <a:gd name="T51" fmla="*/ 118 h 340"/>
                      <a:gd name="T52" fmla="*/ 114 w 359"/>
                      <a:gd name="T53" fmla="*/ 108 h 340"/>
                      <a:gd name="T54" fmla="*/ 95 w 359"/>
                      <a:gd name="T55" fmla="*/ 99 h 340"/>
                      <a:gd name="T56" fmla="*/ 78 w 359"/>
                      <a:gd name="T57" fmla="*/ 87 h 340"/>
                      <a:gd name="T58" fmla="*/ 61 w 359"/>
                      <a:gd name="T59" fmla="*/ 76 h 340"/>
                      <a:gd name="T60" fmla="*/ 44 w 359"/>
                      <a:gd name="T61" fmla="*/ 62 h 340"/>
                      <a:gd name="T62" fmla="*/ 25 w 359"/>
                      <a:gd name="T63" fmla="*/ 42 h 340"/>
                      <a:gd name="T64" fmla="*/ 0 w 359"/>
                      <a:gd name="T65" fmla="*/ 0 h 340"/>
                      <a:gd name="T66" fmla="*/ 44 w 359"/>
                      <a:gd name="T67" fmla="*/ 36 h 340"/>
                      <a:gd name="T68" fmla="*/ 93 w 359"/>
                      <a:gd name="T69" fmla="*/ 72 h 340"/>
                      <a:gd name="T70" fmla="*/ 145 w 359"/>
                      <a:gd name="T71" fmla="*/ 110 h 340"/>
                      <a:gd name="T72" fmla="*/ 196 w 359"/>
                      <a:gd name="T73" fmla="*/ 148 h 340"/>
                      <a:gd name="T74" fmla="*/ 244 w 359"/>
                      <a:gd name="T75" fmla="*/ 188 h 340"/>
                      <a:gd name="T76" fmla="*/ 289 w 359"/>
                      <a:gd name="T77" fmla="*/ 234 h 340"/>
                      <a:gd name="T78" fmla="*/ 327 w 359"/>
                      <a:gd name="T79" fmla="*/ 281 h 340"/>
                      <a:gd name="T80" fmla="*/ 359 w 359"/>
                      <a:gd name="T81" fmla="*/ 336 h 340"/>
                      <a:gd name="T82" fmla="*/ 348 w 359"/>
                      <a:gd name="T83"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9" h="340">
                        <a:moveTo>
                          <a:pt x="348" y="340"/>
                        </a:moveTo>
                        <a:lnTo>
                          <a:pt x="337" y="329"/>
                        </a:lnTo>
                        <a:lnTo>
                          <a:pt x="327" y="319"/>
                        </a:lnTo>
                        <a:lnTo>
                          <a:pt x="314" y="310"/>
                        </a:lnTo>
                        <a:lnTo>
                          <a:pt x="301" y="304"/>
                        </a:lnTo>
                        <a:lnTo>
                          <a:pt x="285" y="294"/>
                        </a:lnTo>
                        <a:lnTo>
                          <a:pt x="270" y="289"/>
                        </a:lnTo>
                        <a:lnTo>
                          <a:pt x="255" y="281"/>
                        </a:lnTo>
                        <a:lnTo>
                          <a:pt x="240" y="275"/>
                        </a:lnTo>
                        <a:lnTo>
                          <a:pt x="225" y="270"/>
                        </a:lnTo>
                        <a:lnTo>
                          <a:pt x="211" y="262"/>
                        </a:lnTo>
                        <a:lnTo>
                          <a:pt x="196" y="254"/>
                        </a:lnTo>
                        <a:lnTo>
                          <a:pt x="183" y="249"/>
                        </a:lnTo>
                        <a:lnTo>
                          <a:pt x="171" y="239"/>
                        </a:lnTo>
                        <a:lnTo>
                          <a:pt x="158" y="232"/>
                        </a:lnTo>
                        <a:lnTo>
                          <a:pt x="149" y="222"/>
                        </a:lnTo>
                        <a:lnTo>
                          <a:pt x="141" y="213"/>
                        </a:lnTo>
                        <a:lnTo>
                          <a:pt x="135" y="207"/>
                        </a:lnTo>
                        <a:lnTo>
                          <a:pt x="133" y="199"/>
                        </a:lnTo>
                        <a:lnTo>
                          <a:pt x="143" y="203"/>
                        </a:lnTo>
                        <a:lnTo>
                          <a:pt x="154" y="209"/>
                        </a:lnTo>
                        <a:lnTo>
                          <a:pt x="164" y="215"/>
                        </a:lnTo>
                        <a:lnTo>
                          <a:pt x="177" y="220"/>
                        </a:lnTo>
                        <a:lnTo>
                          <a:pt x="188" y="224"/>
                        </a:lnTo>
                        <a:lnTo>
                          <a:pt x="200" y="230"/>
                        </a:lnTo>
                        <a:lnTo>
                          <a:pt x="211" y="235"/>
                        </a:lnTo>
                        <a:lnTo>
                          <a:pt x="225" y="243"/>
                        </a:lnTo>
                        <a:lnTo>
                          <a:pt x="236" y="247"/>
                        </a:lnTo>
                        <a:lnTo>
                          <a:pt x="247" y="254"/>
                        </a:lnTo>
                        <a:lnTo>
                          <a:pt x="259" y="260"/>
                        </a:lnTo>
                        <a:lnTo>
                          <a:pt x="270" y="268"/>
                        </a:lnTo>
                        <a:lnTo>
                          <a:pt x="282" y="272"/>
                        </a:lnTo>
                        <a:lnTo>
                          <a:pt x="293" y="279"/>
                        </a:lnTo>
                        <a:lnTo>
                          <a:pt x="304" y="285"/>
                        </a:lnTo>
                        <a:lnTo>
                          <a:pt x="316" y="292"/>
                        </a:lnTo>
                        <a:lnTo>
                          <a:pt x="314" y="285"/>
                        </a:lnTo>
                        <a:lnTo>
                          <a:pt x="310" y="277"/>
                        </a:lnTo>
                        <a:lnTo>
                          <a:pt x="301" y="268"/>
                        </a:lnTo>
                        <a:lnTo>
                          <a:pt x="293" y="258"/>
                        </a:lnTo>
                        <a:lnTo>
                          <a:pt x="280" y="245"/>
                        </a:lnTo>
                        <a:lnTo>
                          <a:pt x="266" y="232"/>
                        </a:lnTo>
                        <a:lnTo>
                          <a:pt x="251" y="216"/>
                        </a:lnTo>
                        <a:lnTo>
                          <a:pt x="238" y="205"/>
                        </a:lnTo>
                        <a:lnTo>
                          <a:pt x="223" y="188"/>
                        </a:lnTo>
                        <a:lnTo>
                          <a:pt x="206" y="177"/>
                        </a:lnTo>
                        <a:lnTo>
                          <a:pt x="192" y="161"/>
                        </a:lnTo>
                        <a:lnTo>
                          <a:pt x="179" y="152"/>
                        </a:lnTo>
                        <a:lnTo>
                          <a:pt x="164" y="140"/>
                        </a:lnTo>
                        <a:lnTo>
                          <a:pt x="154" y="133"/>
                        </a:lnTo>
                        <a:lnTo>
                          <a:pt x="147" y="125"/>
                        </a:lnTo>
                        <a:lnTo>
                          <a:pt x="141" y="123"/>
                        </a:lnTo>
                        <a:lnTo>
                          <a:pt x="131" y="118"/>
                        </a:lnTo>
                        <a:lnTo>
                          <a:pt x="124" y="112"/>
                        </a:lnTo>
                        <a:lnTo>
                          <a:pt x="114" y="108"/>
                        </a:lnTo>
                        <a:lnTo>
                          <a:pt x="107" y="104"/>
                        </a:lnTo>
                        <a:lnTo>
                          <a:pt x="95" y="99"/>
                        </a:lnTo>
                        <a:lnTo>
                          <a:pt x="88" y="93"/>
                        </a:lnTo>
                        <a:lnTo>
                          <a:pt x="78" y="87"/>
                        </a:lnTo>
                        <a:lnTo>
                          <a:pt x="71" y="81"/>
                        </a:lnTo>
                        <a:lnTo>
                          <a:pt x="61" y="76"/>
                        </a:lnTo>
                        <a:lnTo>
                          <a:pt x="53" y="70"/>
                        </a:lnTo>
                        <a:lnTo>
                          <a:pt x="44" y="62"/>
                        </a:lnTo>
                        <a:lnTo>
                          <a:pt x="36" y="57"/>
                        </a:lnTo>
                        <a:lnTo>
                          <a:pt x="25" y="42"/>
                        </a:lnTo>
                        <a:lnTo>
                          <a:pt x="17" y="28"/>
                        </a:lnTo>
                        <a:lnTo>
                          <a:pt x="0" y="0"/>
                        </a:lnTo>
                        <a:lnTo>
                          <a:pt x="21" y="17"/>
                        </a:lnTo>
                        <a:lnTo>
                          <a:pt x="44" y="36"/>
                        </a:lnTo>
                        <a:lnTo>
                          <a:pt x="69" y="53"/>
                        </a:lnTo>
                        <a:lnTo>
                          <a:pt x="93" y="72"/>
                        </a:lnTo>
                        <a:lnTo>
                          <a:pt x="118" y="89"/>
                        </a:lnTo>
                        <a:lnTo>
                          <a:pt x="145" y="110"/>
                        </a:lnTo>
                        <a:lnTo>
                          <a:pt x="171" y="129"/>
                        </a:lnTo>
                        <a:lnTo>
                          <a:pt x="196" y="148"/>
                        </a:lnTo>
                        <a:lnTo>
                          <a:pt x="219" y="167"/>
                        </a:lnTo>
                        <a:lnTo>
                          <a:pt x="244" y="188"/>
                        </a:lnTo>
                        <a:lnTo>
                          <a:pt x="266" y="211"/>
                        </a:lnTo>
                        <a:lnTo>
                          <a:pt x="289" y="234"/>
                        </a:lnTo>
                        <a:lnTo>
                          <a:pt x="308" y="256"/>
                        </a:lnTo>
                        <a:lnTo>
                          <a:pt x="327" y="281"/>
                        </a:lnTo>
                        <a:lnTo>
                          <a:pt x="344" y="308"/>
                        </a:lnTo>
                        <a:lnTo>
                          <a:pt x="359" y="336"/>
                        </a:lnTo>
                        <a:lnTo>
                          <a:pt x="348" y="340"/>
                        </a:lnTo>
                        <a:lnTo>
                          <a:pt x="348" y="340"/>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70" name="Freeform 580"/>
                  <p:cNvSpPr>
                    <a:spLocks/>
                  </p:cNvSpPr>
                  <p:nvPr/>
                </p:nvSpPr>
                <p:spPr bwMode="auto">
                  <a:xfrm>
                    <a:off x="4974591" y="1233354"/>
                    <a:ext cx="71289" cy="138944"/>
                  </a:xfrm>
                  <a:custGeom>
                    <a:avLst/>
                    <a:gdLst>
                      <a:gd name="T0" fmla="*/ 268 w 314"/>
                      <a:gd name="T1" fmla="*/ 576 h 612"/>
                      <a:gd name="T2" fmla="*/ 249 w 314"/>
                      <a:gd name="T3" fmla="*/ 524 h 612"/>
                      <a:gd name="T4" fmla="*/ 227 w 314"/>
                      <a:gd name="T5" fmla="*/ 473 h 612"/>
                      <a:gd name="T6" fmla="*/ 198 w 314"/>
                      <a:gd name="T7" fmla="*/ 422 h 612"/>
                      <a:gd name="T8" fmla="*/ 170 w 314"/>
                      <a:gd name="T9" fmla="*/ 372 h 612"/>
                      <a:gd name="T10" fmla="*/ 145 w 314"/>
                      <a:gd name="T11" fmla="*/ 330 h 612"/>
                      <a:gd name="T12" fmla="*/ 122 w 314"/>
                      <a:gd name="T13" fmla="*/ 300 h 612"/>
                      <a:gd name="T14" fmla="*/ 95 w 314"/>
                      <a:gd name="T15" fmla="*/ 272 h 612"/>
                      <a:gd name="T16" fmla="*/ 80 w 314"/>
                      <a:gd name="T17" fmla="*/ 243 h 612"/>
                      <a:gd name="T18" fmla="*/ 69 w 314"/>
                      <a:gd name="T19" fmla="*/ 215 h 612"/>
                      <a:gd name="T20" fmla="*/ 59 w 314"/>
                      <a:gd name="T21" fmla="*/ 190 h 612"/>
                      <a:gd name="T22" fmla="*/ 48 w 314"/>
                      <a:gd name="T23" fmla="*/ 159 h 612"/>
                      <a:gd name="T24" fmla="*/ 40 w 314"/>
                      <a:gd name="T25" fmla="*/ 133 h 612"/>
                      <a:gd name="T26" fmla="*/ 0 w 314"/>
                      <a:gd name="T27" fmla="*/ 36 h 612"/>
                      <a:gd name="T28" fmla="*/ 35 w 314"/>
                      <a:gd name="T29" fmla="*/ 59 h 612"/>
                      <a:gd name="T30" fmla="*/ 48 w 314"/>
                      <a:gd name="T31" fmla="*/ 95 h 612"/>
                      <a:gd name="T32" fmla="*/ 61 w 314"/>
                      <a:gd name="T33" fmla="*/ 131 h 612"/>
                      <a:gd name="T34" fmla="*/ 94 w 314"/>
                      <a:gd name="T35" fmla="*/ 213 h 612"/>
                      <a:gd name="T36" fmla="*/ 137 w 314"/>
                      <a:gd name="T37" fmla="*/ 294 h 612"/>
                      <a:gd name="T38" fmla="*/ 187 w 314"/>
                      <a:gd name="T39" fmla="*/ 376 h 612"/>
                      <a:gd name="T40" fmla="*/ 234 w 314"/>
                      <a:gd name="T41" fmla="*/ 458 h 612"/>
                      <a:gd name="T42" fmla="*/ 274 w 314"/>
                      <a:gd name="T43" fmla="*/ 543 h 612"/>
                      <a:gd name="T44" fmla="*/ 295 w 314"/>
                      <a:gd name="T45" fmla="*/ 543 h 612"/>
                      <a:gd name="T46" fmla="*/ 299 w 314"/>
                      <a:gd name="T47" fmla="*/ 494 h 612"/>
                      <a:gd name="T48" fmla="*/ 295 w 314"/>
                      <a:gd name="T49" fmla="*/ 445 h 612"/>
                      <a:gd name="T50" fmla="*/ 280 w 314"/>
                      <a:gd name="T51" fmla="*/ 395 h 612"/>
                      <a:gd name="T52" fmla="*/ 263 w 314"/>
                      <a:gd name="T53" fmla="*/ 348 h 612"/>
                      <a:gd name="T54" fmla="*/ 189 w 314"/>
                      <a:gd name="T55" fmla="*/ 256 h 612"/>
                      <a:gd name="T56" fmla="*/ 187 w 314"/>
                      <a:gd name="T57" fmla="*/ 207 h 612"/>
                      <a:gd name="T58" fmla="*/ 181 w 314"/>
                      <a:gd name="T59" fmla="*/ 159 h 612"/>
                      <a:gd name="T60" fmla="*/ 171 w 314"/>
                      <a:gd name="T61" fmla="*/ 112 h 612"/>
                      <a:gd name="T62" fmla="*/ 162 w 314"/>
                      <a:gd name="T63" fmla="*/ 66 h 612"/>
                      <a:gd name="T64" fmla="*/ 149 w 314"/>
                      <a:gd name="T65" fmla="*/ 19 h 612"/>
                      <a:gd name="T66" fmla="*/ 164 w 314"/>
                      <a:gd name="T67" fmla="*/ 0 h 612"/>
                      <a:gd name="T68" fmla="*/ 173 w 314"/>
                      <a:gd name="T69" fmla="*/ 28 h 612"/>
                      <a:gd name="T70" fmla="*/ 185 w 314"/>
                      <a:gd name="T71" fmla="*/ 61 h 612"/>
                      <a:gd name="T72" fmla="*/ 192 w 314"/>
                      <a:gd name="T73" fmla="*/ 95 h 612"/>
                      <a:gd name="T74" fmla="*/ 204 w 314"/>
                      <a:gd name="T75" fmla="*/ 127 h 612"/>
                      <a:gd name="T76" fmla="*/ 209 w 314"/>
                      <a:gd name="T77" fmla="*/ 159 h 612"/>
                      <a:gd name="T78" fmla="*/ 215 w 314"/>
                      <a:gd name="T79" fmla="*/ 197 h 612"/>
                      <a:gd name="T80" fmla="*/ 221 w 314"/>
                      <a:gd name="T81" fmla="*/ 237 h 612"/>
                      <a:gd name="T82" fmla="*/ 246 w 314"/>
                      <a:gd name="T83" fmla="*/ 277 h 612"/>
                      <a:gd name="T84" fmla="*/ 274 w 314"/>
                      <a:gd name="T85" fmla="*/ 330 h 612"/>
                      <a:gd name="T86" fmla="*/ 295 w 314"/>
                      <a:gd name="T87" fmla="*/ 389 h 612"/>
                      <a:gd name="T88" fmla="*/ 308 w 314"/>
                      <a:gd name="T89" fmla="*/ 448 h 612"/>
                      <a:gd name="T90" fmla="*/ 314 w 314"/>
                      <a:gd name="T91" fmla="*/ 509 h 612"/>
                      <a:gd name="T92" fmla="*/ 310 w 314"/>
                      <a:gd name="T93" fmla="*/ 568 h 612"/>
                      <a:gd name="T94" fmla="*/ 278 w 314"/>
                      <a:gd name="T95" fmla="*/ 612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4" h="612">
                        <a:moveTo>
                          <a:pt x="278" y="612"/>
                        </a:moveTo>
                        <a:lnTo>
                          <a:pt x="272" y="595"/>
                        </a:lnTo>
                        <a:lnTo>
                          <a:pt x="268" y="576"/>
                        </a:lnTo>
                        <a:lnTo>
                          <a:pt x="263" y="559"/>
                        </a:lnTo>
                        <a:lnTo>
                          <a:pt x="257" y="542"/>
                        </a:lnTo>
                        <a:lnTo>
                          <a:pt x="249" y="524"/>
                        </a:lnTo>
                        <a:lnTo>
                          <a:pt x="242" y="507"/>
                        </a:lnTo>
                        <a:lnTo>
                          <a:pt x="234" y="490"/>
                        </a:lnTo>
                        <a:lnTo>
                          <a:pt x="227" y="473"/>
                        </a:lnTo>
                        <a:lnTo>
                          <a:pt x="215" y="456"/>
                        </a:lnTo>
                        <a:lnTo>
                          <a:pt x="208" y="439"/>
                        </a:lnTo>
                        <a:lnTo>
                          <a:pt x="198" y="422"/>
                        </a:lnTo>
                        <a:lnTo>
                          <a:pt x="190" y="407"/>
                        </a:lnTo>
                        <a:lnTo>
                          <a:pt x="181" y="388"/>
                        </a:lnTo>
                        <a:lnTo>
                          <a:pt x="170" y="372"/>
                        </a:lnTo>
                        <a:lnTo>
                          <a:pt x="162" y="357"/>
                        </a:lnTo>
                        <a:lnTo>
                          <a:pt x="152" y="342"/>
                        </a:lnTo>
                        <a:lnTo>
                          <a:pt x="145" y="330"/>
                        </a:lnTo>
                        <a:lnTo>
                          <a:pt x="137" y="319"/>
                        </a:lnTo>
                        <a:lnTo>
                          <a:pt x="128" y="310"/>
                        </a:lnTo>
                        <a:lnTo>
                          <a:pt x="122" y="300"/>
                        </a:lnTo>
                        <a:lnTo>
                          <a:pt x="113" y="289"/>
                        </a:lnTo>
                        <a:lnTo>
                          <a:pt x="105" y="281"/>
                        </a:lnTo>
                        <a:lnTo>
                          <a:pt x="95" y="272"/>
                        </a:lnTo>
                        <a:lnTo>
                          <a:pt x="88" y="262"/>
                        </a:lnTo>
                        <a:lnTo>
                          <a:pt x="84" y="253"/>
                        </a:lnTo>
                        <a:lnTo>
                          <a:pt x="80" y="243"/>
                        </a:lnTo>
                        <a:lnTo>
                          <a:pt x="76" y="234"/>
                        </a:lnTo>
                        <a:lnTo>
                          <a:pt x="73" y="224"/>
                        </a:lnTo>
                        <a:lnTo>
                          <a:pt x="69" y="215"/>
                        </a:lnTo>
                        <a:lnTo>
                          <a:pt x="65" y="207"/>
                        </a:lnTo>
                        <a:lnTo>
                          <a:pt x="63" y="197"/>
                        </a:lnTo>
                        <a:lnTo>
                          <a:pt x="59" y="190"/>
                        </a:lnTo>
                        <a:lnTo>
                          <a:pt x="56" y="178"/>
                        </a:lnTo>
                        <a:lnTo>
                          <a:pt x="52" y="171"/>
                        </a:lnTo>
                        <a:lnTo>
                          <a:pt x="48" y="159"/>
                        </a:lnTo>
                        <a:lnTo>
                          <a:pt x="46" y="152"/>
                        </a:lnTo>
                        <a:lnTo>
                          <a:pt x="42" y="142"/>
                        </a:lnTo>
                        <a:lnTo>
                          <a:pt x="40" y="133"/>
                        </a:lnTo>
                        <a:lnTo>
                          <a:pt x="36" y="123"/>
                        </a:lnTo>
                        <a:lnTo>
                          <a:pt x="35" y="116"/>
                        </a:lnTo>
                        <a:lnTo>
                          <a:pt x="0" y="36"/>
                        </a:lnTo>
                        <a:lnTo>
                          <a:pt x="27" y="36"/>
                        </a:lnTo>
                        <a:lnTo>
                          <a:pt x="31" y="47"/>
                        </a:lnTo>
                        <a:lnTo>
                          <a:pt x="35" y="59"/>
                        </a:lnTo>
                        <a:lnTo>
                          <a:pt x="40" y="70"/>
                        </a:lnTo>
                        <a:lnTo>
                          <a:pt x="44" y="83"/>
                        </a:lnTo>
                        <a:lnTo>
                          <a:pt x="48" y="95"/>
                        </a:lnTo>
                        <a:lnTo>
                          <a:pt x="52" y="106"/>
                        </a:lnTo>
                        <a:lnTo>
                          <a:pt x="57" y="118"/>
                        </a:lnTo>
                        <a:lnTo>
                          <a:pt x="61" y="131"/>
                        </a:lnTo>
                        <a:lnTo>
                          <a:pt x="71" y="157"/>
                        </a:lnTo>
                        <a:lnTo>
                          <a:pt x="82" y="184"/>
                        </a:lnTo>
                        <a:lnTo>
                          <a:pt x="94" y="213"/>
                        </a:lnTo>
                        <a:lnTo>
                          <a:pt x="109" y="241"/>
                        </a:lnTo>
                        <a:lnTo>
                          <a:pt x="122" y="268"/>
                        </a:lnTo>
                        <a:lnTo>
                          <a:pt x="137" y="294"/>
                        </a:lnTo>
                        <a:lnTo>
                          <a:pt x="154" y="323"/>
                        </a:lnTo>
                        <a:lnTo>
                          <a:pt x="171" y="350"/>
                        </a:lnTo>
                        <a:lnTo>
                          <a:pt x="187" y="376"/>
                        </a:lnTo>
                        <a:lnTo>
                          <a:pt x="204" y="403"/>
                        </a:lnTo>
                        <a:lnTo>
                          <a:pt x="219" y="429"/>
                        </a:lnTo>
                        <a:lnTo>
                          <a:pt x="234" y="458"/>
                        </a:lnTo>
                        <a:lnTo>
                          <a:pt x="249" y="486"/>
                        </a:lnTo>
                        <a:lnTo>
                          <a:pt x="263" y="515"/>
                        </a:lnTo>
                        <a:lnTo>
                          <a:pt x="274" y="543"/>
                        </a:lnTo>
                        <a:lnTo>
                          <a:pt x="287" y="574"/>
                        </a:lnTo>
                        <a:lnTo>
                          <a:pt x="291" y="559"/>
                        </a:lnTo>
                        <a:lnTo>
                          <a:pt x="295" y="543"/>
                        </a:lnTo>
                        <a:lnTo>
                          <a:pt x="297" y="526"/>
                        </a:lnTo>
                        <a:lnTo>
                          <a:pt x="299" y="511"/>
                        </a:lnTo>
                        <a:lnTo>
                          <a:pt x="299" y="494"/>
                        </a:lnTo>
                        <a:lnTo>
                          <a:pt x="299" y="477"/>
                        </a:lnTo>
                        <a:lnTo>
                          <a:pt x="297" y="460"/>
                        </a:lnTo>
                        <a:lnTo>
                          <a:pt x="295" y="445"/>
                        </a:lnTo>
                        <a:lnTo>
                          <a:pt x="291" y="427"/>
                        </a:lnTo>
                        <a:lnTo>
                          <a:pt x="285" y="410"/>
                        </a:lnTo>
                        <a:lnTo>
                          <a:pt x="280" y="395"/>
                        </a:lnTo>
                        <a:lnTo>
                          <a:pt x="274" y="378"/>
                        </a:lnTo>
                        <a:lnTo>
                          <a:pt x="268" y="363"/>
                        </a:lnTo>
                        <a:lnTo>
                          <a:pt x="263" y="348"/>
                        </a:lnTo>
                        <a:lnTo>
                          <a:pt x="255" y="336"/>
                        </a:lnTo>
                        <a:lnTo>
                          <a:pt x="247" y="325"/>
                        </a:lnTo>
                        <a:lnTo>
                          <a:pt x="189" y="256"/>
                        </a:lnTo>
                        <a:lnTo>
                          <a:pt x="187" y="239"/>
                        </a:lnTo>
                        <a:lnTo>
                          <a:pt x="187" y="222"/>
                        </a:lnTo>
                        <a:lnTo>
                          <a:pt x="187" y="207"/>
                        </a:lnTo>
                        <a:lnTo>
                          <a:pt x="185" y="190"/>
                        </a:lnTo>
                        <a:lnTo>
                          <a:pt x="181" y="175"/>
                        </a:lnTo>
                        <a:lnTo>
                          <a:pt x="181" y="159"/>
                        </a:lnTo>
                        <a:lnTo>
                          <a:pt x="177" y="142"/>
                        </a:lnTo>
                        <a:lnTo>
                          <a:pt x="175" y="129"/>
                        </a:lnTo>
                        <a:lnTo>
                          <a:pt x="171" y="112"/>
                        </a:lnTo>
                        <a:lnTo>
                          <a:pt x="170" y="97"/>
                        </a:lnTo>
                        <a:lnTo>
                          <a:pt x="164" y="80"/>
                        </a:lnTo>
                        <a:lnTo>
                          <a:pt x="162" y="66"/>
                        </a:lnTo>
                        <a:lnTo>
                          <a:pt x="158" y="49"/>
                        </a:lnTo>
                        <a:lnTo>
                          <a:pt x="152" y="34"/>
                        </a:lnTo>
                        <a:lnTo>
                          <a:pt x="149" y="19"/>
                        </a:lnTo>
                        <a:lnTo>
                          <a:pt x="147" y="4"/>
                        </a:lnTo>
                        <a:lnTo>
                          <a:pt x="152" y="0"/>
                        </a:lnTo>
                        <a:lnTo>
                          <a:pt x="164" y="0"/>
                        </a:lnTo>
                        <a:lnTo>
                          <a:pt x="166" y="7"/>
                        </a:lnTo>
                        <a:lnTo>
                          <a:pt x="170" y="19"/>
                        </a:lnTo>
                        <a:lnTo>
                          <a:pt x="173" y="28"/>
                        </a:lnTo>
                        <a:lnTo>
                          <a:pt x="177" y="40"/>
                        </a:lnTo>
                        <a:lnTo>
                          <a:pt x="181" y="49"/>
                        </a:lnTo>
                        <a:lnTo>
                          <a:pt x="185" y="61"/>
                        </a:lnTo>
                        <a:lnTo>
                          <a:pt x="187" y="72"/>
                        </a:lnTo>
                        <a:lnTo>
                          <a:pt x="192" y="83"/>
                        </a:lnTo>
                        <a:lnTo>
                          <a:pt x="192" y="95"/>
                        </a:lnTo>
                        <a:lnTo>
                          <a:pt x="198" y="106"/>
                        </a:lnTo>
                        <a:lnTo>
                          <a:pt x="198" y="116"/>
                        </a:lnTo>
                        <a:lnTo>
                          <a:pt x="204" y="127"/>
                        </a:lnTo>
                        <a:lnTo>
                          <a:pt x="204" y="137"/>
                        </a:lnTo>
                        <a:lnTo>
                          <a:pt x="208" y="148"/>
                        </a:lnTo>
                        <a:lnTo>
                          <a:pt x="209" y="159"/>
                        </a:lnTo>
                        <a:lnTo>
                          <a:pt x="213" y="171"/>
                        </a:lnTo>
                        <a:lnTo>
                          <a:pt x="215" y="182"/>
                        </a:lnTo>
                        <a:lnTo>
                          <a:pt x="215" y="197"/>
                        </a:lnTo>
                        <a:lnTo>
                          <a:pt x="217" y="211"/>
                        </a:lnTo>
                        <a:lnTo>
                          <a:pt x="221" y="224"/>
                        </a:lnTo>
                        <a:lnTo>
                          <a:pt x="221" y="237"/>
                        </a:lnTo>
                        <a:lnTo>
                          <a:pt x="228" y="253"/>
                        </a:lnTo>
                        <a:lnTo>
                          <a:pt x="234" y="264"/>
                        </a:lnTo>
                        <a:lnTo>
                          <a:pt x="246" y="277"/>
                        </a:lnTo>
                        <a:lnTo>
                          <a:pt x="255" y="294"/>
                        </a:lnTo>
                        <a:lnTo>
                          <a:pt x="265" y="311"/>
                        </a:lnTo>
                        <a:lnTo>
                          <a:pt x="274" y="330"/>
                        </a:lnTo>
                        <a:lnTo>
                          <a:pt x="282" y="351"/>
                        </a:lnTo>
                        <a:lnTo>
                          <a:pt x="287" y="370"/>
                        </a:lnTo>
                        <a:lnTo>
                          <a:pt x="295" y="389"/>
                        </a:lnTo>
                        <a:lnTo>
                          <a:pt x="299" y="408"/>
                        </a:lnTo>
                        <a:lnTo>
                          <a:pt x="304" y="429"/>
                        </a:lnTo>
                        <a:lnTo>
                          <a:pt x="308" y="448"/>
                        </a:lnTo>
                        <a:lnTo>
                          <a:pt x="310" y="469"/>
                        </a:lnTo>
                        <a:lnTo>
                          <a:pt x="312" y="488"/>
                        </a:lnTo>
                        <a:lnTo>
                          <a:pt x="314" y="509"/>
                        </a:lnTo>
                        <a:lnTo>
                          <a:pt x="314" y="528"/>
                        </a:lnTo>
                        <a:lnTo>
                          <a:pt x="314" y="547"/>
                        </a:lnTo>
                        <a:lnTo>
                          <a:pt x="310" y="568"/>
                        </a:lnTo>
                        <a:lnTo>
                          <a:pt x="308" y="587"/>
                        </a:lnTo>
                        <a:lnTo>
                          <a:pt x="308" y="612"/>
                        </a:lnTo>
                        <a:lnTo>
                          <a:pt x="278" y="612"/>
                        </a:lnTo>
                        <a:lnTo>
                          <a:pt x="278" y="612"/>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71" name="Freeform 581"/>
                  <p:cNvSpPr>
                    <a:spLocks/>
                  </p:cNvSpPr>
                  <p:nvPr/>
                </p:nvSpPr>
                <p:spPr bwMode="auto">
                  <a:xfrm>
                    <a:off x="4915109" y="1211104"/>
                    <a:ext cx="71742" cy="105344"/>
                  </a:xfrm>
                  <a:custGeom>
                    <a:avLst/>
                    <a:gdLst>
                      <a:gd name="T0" fmla="*/ 154 w 316"/>
                      <a:gd name="T1" fmla="*/ 367 h 464"/>
                      <a:gd name="T2" fmla="*/ 110 w 316"/>
                      <a:gd name="T3" fmla="*/ 300 h 464"/>
                      <a:gd name="T4" fmla="*/ 70 w 316"/>
                      <a:gd name="T5" fmla="*/ 234 h 464"/>
                      <a:gd name="T6" fmla="*/ 36 w 316"/>
                      <a:gd name="T7" fmla="*/ 163 h 464"/>
                      <a:gd name="T8" fmla="*/ 13 w 316"/>
                      <a:gd name="T9" fmla="*/ 101 h 464"/>
                      <a:gd name="T10" fmla="*/ 0 w 316"/>
                      <a:gd name="T11" fmla="*/ 55 h 464"/>
                      <a:gd name="T12" fmla="*/ 6 w 316"/>
                      <a:gd name="T13" fmla="*/ 23 h 464"/>
                      <a:gd name="T14" fmla="*/ 34 w 316"/>
                      <a:gd name="T15" fmla="*/ 4 h 464"/>
                      <a:gd name="T16" fmla="*/ 82 w 316"/>
                      <a:gd name="T17" fmla="*/ 0 h 464"/>
                      <a:gd name="T18" fmla="*/ 126 w 316"/>
                      <a:gd name="T19" fmla="*/ 7 h 464"/>
                      <a:gd name="T20" fmla="*/ 169 w 316"/>
                      <a:gd name="T21" fmla="*/ 17 h 464"/>
                      <a:gd name="T22" fmla="*/ 207 w 316"/>
                      <a:gd name="T23" fmla="*/ 30 h 464"/>
                      <a:gd name="T24" fmla="*/ 236 w 316"/>
                      <a:gd name="T25" fmla="*/ 57 h 464"/>
                      <a:gd name="T26" fmla="*/ 221 w 316"/>
                      <a:gd name="T27" fmla="*/ 64 h 464"/>
                      <a:gd name="T28" fmla="*/ 181 w 316"/>
                      <a:gd name="T29" fmla="*/ 51 h 464"/>
                      <a:gd name="T30" fmla="*/ 139 w 316"/>
                      <a:gd name="T31" fmla="*/ 40 h 464"/>
                      <a:gd name="T32" fmla="*/ 99 w 316"/>
                      <a:gd name="T33" fmla="*/ 30 h 464"/>
                      <a:gd name="T34" fmla="*/ 50 w 316"/>
                      <a:gd name="T35" fmla="*/ 25 h 464"/>
                      <a:gd name="T36" fmla="*/ 19 w 316"/>
                      <a:gd name="T37" fmla="*/ 42 h 464"/>
                      <a:gd name="T38" fmla="*/ 19 w 316"/>
                      <a:gd name="T39" fmla="*/ 72 h 464"/>
                      <a:gd name="T40" fmla="*/ 34 w 316"/>
                      <a:gd name="T41" fmla="*/ 118 h 464"/>
                      <a:gd name="T42" fmla="*/ 51 w 316"/>
                      <a:gd name="T43" fmla="*/ 161 h 464"/>
                      <a:gd name="T44" fmla="*/ 70 w 316"/>
                      <a:gd name="T45" fmla="*/ 198 h 464"/>
                      <a:gd name="T46" fmla="*/ 88 w 316"/>
                      <a:gd name="T47" fmla="*/ 232 h 464"/>
                      <a:gd name="T48" fmla="*/ 107 w 316"/>
                      <a:gd name="T49" fmla="*/ 266 h 464"/>
                      <a:gd name="T50" fmla="*/ 127 w 316"/>
                      <a:gd name="T51" fmla="*/ 300 h 464"/>
                      <a:gd name="T52" fmla="*/ 150 w 316"/>
                      <a:gd name="T53" fmla="*/ 334 h 464"/>
                      <a:gd name="T54" fmla="*/ 175 w 316"/>
                      <a:gd name="T55" fmla="*/ 369 h 464"/>
                      <a:gd name="T56" fmla="*/ 198 w 316"/>
                      <a:gd name="T57" fmla="*/ 401 h 464"/>
                      <a:gd name="T58" fmla="*/ 209 w 316"/>
                      <a:gd name="T59" fmla="*/ 390 h 464"/>
                      <a:gd name="T60" fmla="*/ 198 w 316"/>
                      <a:gd name="T61" fmla="*/ 334 h 464"/>
                      <a:gd name="T62" fmla="*/ 181 w 316"/>
                      <a:gd name="T63" fmla="*/ 277 h 464"/>
                      <a:gd name="T64" fmla="*/ 158 w 316"/>
                      <a:gd name="T65" fmla="*/ 222 h 464"/>
                      <a:gd name="T66" fmla="*/ 135 w 316"/>
                      <a:gd name="T67" fmla="*/ 180 h 464"/>
                      <a:gd name="T68" fmla="*/ 99 w 316"/>
                      <a:gd name="T69" fmla="*/ 135 h 464"/>
                      <a:gd name="T70" fmla="*/ 122 w 316"/>
                      <a:gd name="T71" fmla="*/ 141 h 464"/>
                      <a:gd name="T72" fmla="*/ 164 w 316"/>
                      <a:gd name="T73" fmla="*/ 165 h 464"/>
                      <a:gd name="T74" fmla="*/ 209 w 316"/>
                      <a:gd name="T75" fmla="*/ 184 h 464"/>
                      <a:gd name="T76" fmla="*/ 259 w 316"/>
                      <a:gd name="T77" fmla="*/ 199 h 464"/>
                      <a:gd name="T78" fmla="*/ 304 w 316"/>
                      <a:gd name="T79" fmla="*/ 218 h 464"/>
                      <a:gd name="T80" fmla="*/ 291 w 316"/>
                      <a:gd name="T81" fmla="*/ 241 h 464"/>
                      <a:gd name="T82" fmla="*/ 241 w 316"/>
                      <a:gd name="T83" fmla="*/ 222 h 464"/>
                      <a:gd name="T84" fmla="*/ 188 w 316"/>
                      <a:gd name="T85" fmla="*/ 198 h 464"/>
                      <a:gd name="T86" fmla="*/ 158 w 316"/>
                      <a:gd name="T87" fmla="*/ 180 h 464"/>
                      <a:gd name="T88" fmla="*/ 190 w 316"/>
                      <a:gd name="T89" fmla="*/ 247 h 464"/>
                      <a:gd name="T90" fmla="*/ 202 w 316"/>
                      <a:gd name="T91" fmla="*/ 279 h 464"/>
                      <a:gd name="T92" fmla="*/ 213 w 316"/>
                      <a:gd name="T93" fmla="*/ 314 h 464"/>
                      <a:gd name="T94" fmla="*/ 221 w 316"/>
                      <a:gd name="T95" fmla="*/ 348 h 464"/>
                      <a:gd name="T96" fmla="*/ 217 w 316"/>
                      <a:gd name="T97" fmla="*/ 464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 h="464">
                        <a:moveTo>
                          <a:pt x="217" y="464"/>
                        </a:moveTo>
                        <a:lnTo>
                          <a:pt x="175" y="399"/>
                        </a:lnTo>
                        <a:lnTo>
                          <a:pt x="164" y="382"/>
                        </a:lnTo>
                        <a:lnTo>
                          <a:pt x="154" y="367"/>
                        </a:lnTo>
                        <a:lnTo>
                          <a:pt x="143" y="350"/>
                        </a:lnTo>
                        <a:lnTo>
                          <a:pt x="133" y="334"/>
                        </a:lnTo>
                        <a:lnTo>
                          <a:pt x="122" y="317"/>
                        </a:lnTo>
                        <a:lnTo>
                          <a:pt x="110" y="300"/>
                        </a:lnTo>
                        <a:lnTo>
                          <a:pt x="101" y="283"/>
                        </a:lnTo>
                        <a:lnTo>
                          <a:pt x="93" y="268"/>
                        </a:lnTo>
                        <a:lnTo>
                          <a:pt x="82" y="251"/>
                        </a:lnTo>
                        <a:lnTo>
                          <a:pt x="70" y="234"/>
                        </a:lnTo>
                        <a:lnTo>
                          <a:pt x="63" y="217"/>
                        </a:lnTo>
                        <a:lnTo>
                          <a:pt x="53" y="199"/>
                        </a:lnTo>
                        <a:lnTo>
                          <a:pt x="46" y="180"/>
                        </a:lnTo>
                        <a:lnTo>
                          <a:pt x="36" y="163"/>
                        </a:lnTo>
                        <a:lnTo>
                          <a:pt x="29" y="144"/>
                        </a:lnTo>
                        <a:lnTo>
                          <a:pt x="23" y="127"/>
                        </a:lnTo>
                        <a:lnTo>
                          <a:pt x="17" y="112"/>
                        </a:lnTo>
                        <a:lnTo>
                          <a:pt x="13" y="101"/>
                        </a:lnTo>
                        <a:lnTo>
                          <a:pt x="10" y="89"/>
                        </a:lnTo>
                        <a:lnTo>
                          <a:pt x="6" y="76"/>
                        </a:lnTo>
                        <a:lnTo>
                          <a:pt x="2" y="64"/>
                        </a:lnTo>
                        <a:lnTo>
                          <a:pt x="0" y="55"/>
                        </a:lnTo>
                        <a:lnTo>
                          <a:pt x="0" y="47"/>
                        </a:lnTo>
                        <a:lnTo>
                          <a:pt x="0" y="40"/>
                        </a:lnTo>
                        <a:lnTo>
                          <a:pt x="0" y="30"/>
                        </a:lnTo>
                        <a:lnTo>
                          <a:pt x="6" y="23"/>
                        </a:lnTo>
                        <a:lnTo>
                          <a:pt x="10" y="17"/>
                        </a:lnTo>
                        <a:lnTo>
                          <a:pt x="17" y="11"/>
                        </a:lnTo>
                        <a:lnTo>
                          <a:pt x="23" y="6"/>
                        </a:lnTo>
                        <a:lnTo>
                          <a:pt x="34" y="4"/>
                        </a:lnTo>
                        <a:lnTo>
                          <a:pt x="46" y="0"/>
                        </a:lnTo>
                        <a:lnTo>
                          <a:pt x="63" y="0"/>
                        </a:lnTo>
                        <a:lnTo>
                          <a:pt x="72" y="0"/>
                        </a:lnTo>
                        <a:lnTo>
                          <a:pt x="82" y="0"/>
                        </a:lnTo>
                        <a:lnTo>
                          <a:pt x="93" y="2"/>
                        </a:lnTo>
                        <a:lnTo>
                          <a:pt x="105" y="4"/>
                        </a:lnTo>
                        <a:lnTo>
                          <a:pt x="114" y="6"/>
                        </a:lnTo>
                        <a:lnTo>
                          <a:pt x="126" y="7"/>
                        </a:lnTo>
                        <a:lnTo>
                          <a:pt x="135" y="9"/>
                        </a:lnTo>
                        <a:lnTo>
                          <a:pt x="148" y="11"/>
                        </a:lnTo>
                        <a:lnTo>
                          <a:pt x="158" y="13"/>
                        </a:lnTo>
                        <a:lnTo>
                          <a:pt x="169" y="17"/>
                        </a:lnTo>
                        <a:lnTo>
                          <a:pt x="179" y="19"/>
                        </a:lnTo>
                        <a:lnTo>
                          <a:pt x="190" y="23"/>
                        </a:lnTo>
                        <a:lnTo>
                          <a:pt x="198" y="25"/>
                        </a:lnTo>
                        <a:lnTo>
                          <a:pt x="207" y="30"/>
                        </a:lnTo>
                        <a:lnTo>
                          <a:pt x="215" y="34"/>
                        </a:lnTo>
                        <a:lnTo>
                          <a:pt x="224" y="40"/>
                        </a:lnTo>
                        <a:lnTo>
                          <a:pt x="228" y="45"/>
                        </a:lnTo>
                        <a:lnTo>
                          <a:pt x="236" y="57"/>
                        </a:lnTo>
                        <a:lnTo>
                          <a:pt x="240" y="66"/>
                        </a:lnTo>
                        <a:lnTo>
                          <a:pt x="240" y="74"/>
                        </a:lnTo>
                        <a:lnTo>
                          <a:pt x="230" y="70"/>
                        </a:lnTo>
                        <a:lnTo>
                          <a:pt x="221" y="64"/>
                        </a:lnTo>
                        <a:lnTo>
                          <a:pt x="209" y="61"/>
                        </a:lnTo>
                        <a:lnTo>
                          <a:pt x="202" y="59"/>
                        </a:lnTo>
                        <a:lnTo>
                          <a:pt x="190" y="53"/>
                        </a:lnTo>
                        <a:lnTo>
                          <a:pt x="181" y="51"/>
                        </a:lnTo>
                        <a:lnTo>
                          <a:pt x="169" y="47"/>
                        </a:lnTo>
                        <a:lnTo>
                          <a:pt x="160" y="47"/>
                        </a:lnTo>
                        <a:lnTo>
                          <a:pt x="148" y="42"/>
                        </a:lnTo>
                        <a:lnTo>
                          <a:pt x="139" y="40"/>
                        </a:lnTo>
                        <a:lnTo>
                          <a:pt x="127" y="36"/>
                        </a:lnTo>
                        <a:lnTo>
                          <a:pt x="118" y="34"/>
                        </a:lnTo>
                        <a:lnTo>
                          <a:pt x="108" y="30"/>
                        </a:lnTo>
                        <a:lnTo>
                          <a:pt x="99" y="30"/>
                        </a:lnTo>
                        <a:lnTo>
                          <a:pt x="88" y="26"/>
                        </a:lnTo>
                        <a:lnTo>
                          <a:pt x="80" y="25"/>
                        </a:lnTo>
                        <a:lnTo>
                          <a:pt x="63" y="23"/>
                        </a:lnTo>
                        <a:lnTo>
                          <a:pt x="50" y="25"/>
                        </a:lnTo>
                        <a:lnTo>
                          <a:pt x="38" y="26"/>
                        </a:lnTo>
                        <a:lnTo>
                          <a:pt x="31" y="30"/>
                        </a:lnTo>
                        <a:lnTo>
                          <a:pt x="23" y="36"/>
                        </a:lnTo>
                        <a:lnTo>
                          <a:pt x="19" y="42"/>
                        </a:lnTo>
                        <a:lnTo>
                          <a:pt x="17" y="47"/>
                        </a:lnTo>
                        <a:lnTo>
                          <a:pt x="17" y="57"/>
                        </a:lnTo>
                        <a:lnTo>
                          <a:pt x="17" y="64"/>
                        </a:lnTo>
                        <a:lnTo>
                          <a:pt x="19" y="72"/>
                        </a:lnTo>
                        <a:lnTo>
                          <a:pt x="23" y="82"/>
                        </a:lnTo>
                        <a:lnTo>
                          <a:pt x="27" y="93"/>
                        </a:lnTo>
                        <a:lnTo>
                          <a:pt x="31" y="106"/>
                        </a:lnTo>
                        <a:lnTo>
                          <a:pt x="34" y="118"/>
                        </a:lnTo>
                        <a:lnTo>
                          <a:pt x="40" y="129"/>
                        </a:lnTo>
                        <a:lnTo>
                          <a:pt x="46" y="144"/>
                        </a:lnTo>
                        <a:lnTo>
                          <a:pt x="50" y="152"/>
                        </a:lnTo>
                        <a:lnTo>
                          <a:pt x="51" y="161"/>
                        </a:lnTo>
                        <a:lnTo>
                          <a:pt x="57" y="171"/>
                        </a:lnTo>
                        <a:lnTo>
                          <a:pt x="61" y="180"/>
                        </a:lnTo>
                        <a:lnTo>
                          <a:pt x="65" y="188"/>
                        </a:lnTo>
                        <a:lnTo>
                          <a:pt x="70" y="198"/>
                        </a:lnTo>
                        <a:lnTo>
                          <a:pt x="74" y="205"/>
                        </a:lnTo>
                        <a:lnTo>
                          <a:pt x="80" y="217"/>
                        </a:lnTo>
                        <a:lnTo>
                          <a:pt x="84" y="222"/>
                        </a:lnTo>
                        <a:lnTo>
                          <a:pt x="88" y="232"/>
                        </a:lnTo>
                        <a:lnTo>
                          <a:pt x="93" y="241"/>
                        </a:lnTo>
                        <a:lnTo>
                          <a:pt x="99" y="249"/>
                        </a:lnTo>
                        <a:lnTo>
                          <a:pt x="103" y="258"/>
                        </a:lnTo>
                        <a:lnTo>
                          <a:pt x="107" y="266"/>
                        </a:lnTo>
                        <a:lnTo>
                          <a:pt x="112" y="276"/>
                        </a:lnTo>
                        <a:lnTo>
                          <a:pt x="118" y="283"/>
                        </a:lnTo>
                        <a:lnTo>
                          <a:pt x="122" y="293"/>
                        </a:lnTo>
                        <a:lnTo>
                          <a:pt x="127" y="300"/>
                        </a:lnTo>
                        <a:lnTo>
                          <a:pt x="133" y="310"/>
                        </a:lnTo>
                        <a:lnTo>
                          <a:pt x="139" y="317"/>
                        </a:lnTo>
                        <a:lnTo>
                          <a:pt x="145" y="327"/>
                        </a:lnTo>
                        <a:lnTo>
                          <a:pt x="150" y="334"/>
                        </a:lnTo>
                        <a:lnTo>
                          <a:pt x="156" y="344"/>
                        </a:lnTo>
                        <a:lnTo>
                          <a:pt x="164" y="352"/>
                        </a:lnTo>
                        <a:lnTo>
                          <a:pt x="167" y="359"/>
                        </a:lnTo>
                        <a:lnTo>
                          <a:pt x="175" y="369"/>
                        </a:lnTo>
                        <a:lnTo>
                          <a:pt x="179" y="376"/>
                        </a:lnTo>
                        <a:lnTo>
                          <a:pt x="186" y="386"/>
                        </a:lnTo>
                        <a:lnTo>
                          <a:pt x="192" y="393"/>
                        </a:lnTo>
                        <a:lnTo>
                          <a:pt x="198" y="401"/>
                        </a:lnTo>
                        <a:lnTo>
                          <a:pt x="203" y="410"/>
                        </a:lnTo>
                        <a:lnTo>
                          <a:pt x="213" y="418"/>
                        </a:lnTo>
                        <a:lnTo>
                          <a:pt x="209" y="405"/>
                        </a:lnTo>
                        <a:lnTo>
                          <a:pt x="209" y="390"/>
                        </a:lnTo>
                        <a:lnTo>
                          <a:pt x="205" y="376"/>
                        </a:lnTo>
                        <a:lnTo>
                          <a:pt x="203" y="363"/>
                        </a:lnTo>
                        <a:lnTo>
                          <a:pt x="202" y="348"/>
                        </a:lnTo>
                        <a:lnTo>
                          <a:pt x="198" y="334"/>
                        </a:lnTo>
                        <a:lnTo>
                          <a:pt x="194" y="319"/>
                        </a:lnTo>
                        <a:lnTo>
                          <a:pt x="192" y="306"/>
                        </a:lnTo>
                        <a:lnTo>
                          <a:pt x="186" y="293"/>
                        </a:lnTo>
                        <a:lnTo>
                          <a:pt x="181" y="277"/>
                        </a:lnTo>
                        <a:lnTo>
                          <a:pt x="175" y="264"/>
                        </a:lnTo>
                        <a:lnTo>
                          <a:pt x="171" y="251"/>
                        </a:lnTo>
                        <a:lnTo>
                          <a:pt x="164" y="236"/>
                        </a:lnTo>
                        <a:lnTo>
                          <a:pt x="158" y="222"/>
                        </a:lnTo>
                        <a:lnTo>
                          <a:pt x="152" y="211"/>
                        </a:lnTo>
                        <a:lnTo>
                          <a:pt x="146" y="199"/>
                        </a:lnTo>
                        <a:lnTo>
                          <a:pt x="139" y="188"/>
                        </a:lnTo>
                        <a:lnTo>
                          <a:pt x="135" y="180"/>
                        </a:lnTo>
                        <a:lnTo>
                          <a:pt x="127" y="171"/>
                        </a:lnTo>
                        <a:lnTo>
                          <a:pt x="124" y="165"/>
                        </a:lnTo>
                        <a:lnTo>
                          <a:pt x="110" y="148"/>
                        </a:lnTo>
                        <a:lnTo>
                          <a:pt x="99" y="135"/>
                        </a:lnTo>
                        <a:lnTo>
                          <a:pt x="99" y="129"/>
                        </a:lnTo>
                        <a:lnTo>
                          <a:pt x="105" y="131"/>
                        </a:lnTo>
                        <a:lnTo>
                          <a:pt x="112" y="135"/>
                        </a:lnTo>
                        <a:lnTo>
                          <a:pt x="122" y="141"/>
                        </a:lnTo>
                        <a:lnTo>
                          <a:pt x="131" y="148"/>
                        </a:lnTo>
                        <a:lnTo>
                          <a:pt x="141" y="152"/>
                        </a:lnTo>
                        <a:lnTo>
                          <a:pt x="150" y="160"/>
                        </a:lnTo>
                        <a:lnTo>
                          <a:pt x="164" y="165"/>
                        </a:lnTo>
                        <a:lnTo>
                          <a:pt x="175" y="169"/>
                        </a:lnTo>
                        <a:lnTo>
                          <a:pt x="186" y="175"/>
                        </a:lnTo>
                        <a:lnTo>
                          <a:pt x="198" y="179"/>
                        </a:lnTo>
                        <a:lnTo>
                          <a:pt x="209" y="184"/>
                        </a:lnTo>
                        <a:lnTo>
                          <a:pt x="221" y="188"/>
                        </a:lnTo>
                        <a:lnTo>
                          <a:pt x="234" y="192"/>
                        </a:lnTo>
                        <a:lnTo>
                          <a:pt x="245" y="196"/>
                        </a:lnTo>
                        <a:lnTo>
                          <a:pt x="259" y="199"/>
                        </a:lnTo>
                        <a:lnTo>
                          <a:pt x="270" y="205"/>
                        </a:lnTo>
                        <a:lnTo>
                          <a:pt x="281" y="209"/>
                        </a:lnTo>
                        <a:lnTo>
                          <a:pt x="293" y="213"/>
                        </a:lnTo>
                        <a:lnTo>
                          <a:pt x="304" y="218"/>
                        </a:lnTo>
                        <a:lnTo>
                          <a:pt x="316" y="247"/>
                        </a:lnTo>
                        <a:lnTo>
                          <a:pt x="308" y="247"/>
                        </a:lnTo>
                        <a:lnTo>
                          <a:pt x="300" y="245"/>
                        </a:lnTo>
                        <a:lnTo>
                          <a:pt x="291" y="241"/>
                        </a:lnTo>
                        <a:lnTo>
                          <a:pt x="279" y="237"/>
                        </a:lnTo>
                        <a:lnTo>
                          <a:pt x="268" y="232"/>
                        </a:lnTo>
                        <a:lnTo>
                          <a:pt x="255" y="228"/>
                        </a:lnTo>
                        <a:lnTo>
                          <a:pt x="241" y="222"/>
                        </a:lnTo>
                        <a:lnTo>
                          <a:pt x="228" y="217"/>
                        </a:lnTo>
                        <a:lnTo>
                          <a:pt x="215" y="209"/>
                        </a:lnTo>
                        <a:lnTo>
                          <a:pt x="202" y="203"/>
                        </a:lnTo>
                        <a:lnTo>
                          <a:pt x="188" y="198"/>
                        </a:lnTo>
                        <a:lnTo>
                          <a:pt x="181" y="194"/>
                        </a:lnTo>
                        <a:lnTo>
                          <a:pt x="169" y="188"/>
                        </a:lnTo>
                        <a:lnTo>
                          <a:pt x="164" y="184"/>
                        </a:lnTo>
                        <a:lnTo>
                          <a:pt x="158" y="180"/>
                        </a:lnTo>
                        <a:lnTo>
                          <a:pt x="158" y="180"/>
                        </a:lnTo>
                        <a:lnTo>
                          <a:pt x="184" y="230"/>
                        </a:lnTo>
                        <a:lnTo>
                          <a:pt x="186" y="237"/>
                        </a:lnTo>
                        <a:lnTo>
                          <a:pt x="190" y="247"/>
                        </a:lnTo>
                        <a:lnTo>
                          <a:pt x="192" y="255"/>
                        </a:lnTo>
                        <a:lnTo>
                          <a:pt x="196" y="264"/>
                        </a:lnTo>
                        <a:lnTo>
                          <a:pt x="198" y="270"/>
                        </a:lnTo>
                        <a:lnTo>
                          <a:pt x="202" y="279"/>
                        </a:lnTo>
                        <a:lnTo>
                          <a:pt x="203" y="289"/>
                        </a:lnTo>
                        <a:lnTo>
                          <a:pt x="209" y="296"/>
                        </a:lnTo>
                        <a:lnTo>
                          <a:pt x="209" y="306"/>
                        </a:lnTo>
                        <a:lnTo>
                          <a:pt x="213" y="314"/>
                        </a:lnTo>
                        <a:lnTo>
                          <a:pt x="215" y="323"/>
                        </a:lnTo>
                        <a:lnTo>
                          <a:pt x="217" y="331"/>
                        </a:lnTo>
                        <a:lnTo>
                          <a:pt x="219" y="340"/>
                        </a:lnTo>
                        <a:lnTo>
                          <a:pt x="221" y="348"/>
                        </a:lnTo>
                        <a:lnTo>
                          <a:pt x="222" y="357"/>
                        </a:lnTo>
                        <a:lnTo>
                          <a:pt x="226" y="365"/>
                        </a:lnTo>
                        <a:lnTo>
                          <a:pt x="243" y="464"/>
                        </a:lnTo>
                        <a:lnTo>
                          <a:pt x="217" y="464"/>
                        </a:lnTo>
                        <a:lnTo>
                          <a:pt x="217" y="464"/>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sp>
                <p:nvSpPr>
                  <p:cNvPr id="72" name="Freeform 582"/>
                  <p:cNvSpPr>
                    <a:spLocks/>
                  </p:cNvSpPr>
                  <p:nvPr/>
                </p:nvSpPr>
                <p:spPr bwMode="auto">
                  <a:xfrm>
                    <a:off x="4947801" y="1189763"/>
                    <a:ext cx="33147" cy="54034"/>
                  </a:xfrm>
                  <a:custGeom>
                    <a:avLst/>
                    <a:gdLst>
                      <a:gd name="T0" fmla="*/ 0 w 146"/>
                      <a:gd name="T1" fmla="*/ 15 h 237"/>
                      <a:gd name="T2" fmla="*/ 7 w 146"/>
                      <a:gd name="T3" fmla="*/ 11 h 237"/>
                      <a:gd name="T4" fmla="*/ 19 w 146"/>
                      <a:gd name="T5" fmla="*/ 5 h 237"/>
                      <a:gd name="T6" fmla="*/ 26 w 146"/>
                      <a:gd name="T7" fmla="*/ 2 h 237"/>
                      <a:gd name="T8" fmla="*/ 36 w 146"/>
                      <a:gd name="T9" fmla="*/ 0 h 237"/>
                      <a:gd name="T10" fmla="*/ 41 w 146"/>
                      <a:gd name="T11" fmla="*/ 11 h 237"/>
                      <a:gd name="T12" fmla="*/ 47 w 146"/>
                      <a:gd name="T13" fmla="*/ 26 h 237"/>
                      <a:gd name="T14" fmla="*/ 55 w 146"/>
                      <a:gd name="T15" fmla="*/ 42 h 237"/>
                      <a:gd name="T16" fmla="*/ 62 w 146"/>
                      <a:gd name="T17" fmla="*/ 55 h 237"/>
                      <a:gd name="T18" fmla="*/ 68 w 146"/>
                      <a:gd name="T19" fmla="*/ 70 h 237"/>
                      <a:gd name="T20" fmla="*/ 76 w 146"/>
                      <a:gd name="T21" fmla="*/ 85 h 237"/>
                      <a:gd name="T22" fmla="*/ 81 w 146"/>
                      <a:gd name="T23" fmla="*/ 99 h 237"/>
                      <a:gd name="T24" fmla="*/ 91 w 146"/>
                      <a:gd name="T25" fmla="*/ 116 h 237"/>
                      <a:gd name="T26" fmla="*/ 96 w 146"/>
                      <a:gd name="T27" fmla="*/ 129 h 237"/>
                      <a:gd name="T28" fmla="*/ 104 w 146"/>
                      <a:gd name="T29" fmla="*/ 144 h 237"/>
                      <a:gd name="T30" fmla="*/ 112 w 146"/>
                      <a:gd name="T31" fmla="*/ 157 h 237"/>
                      <a:gd name="T32" fmla="*/ 117 w 146"/>
                      <a:gd name="T33" fmla="*/ 175 h 237"/>
                      <a:gd name="T34" fmla="*/ 123 w 146"/>
                      <a:gd name="T35" fmla="*/ 188 h 237"/>
                      <a:gd name="T36" fmla="*/ 133 w 146"/>
                      <a:gd name="T37" fmla="*/ 203 h 237"/>
                      <a:gd name="T38" fmla="*/ 138 w 146"/>
                      <a:gd name="T39" fmla="*/ 216 h 237"/>
                      <a:gd name="T40" fmla="*/ 146 w 146"/>
                      <a:gd name="T41" fmla="*/ 234 h 237"/>
                      <a:gd name="T42" fmla="*/ 140 w 146"/>
                      <a:gd name="T43" fmla="*/ 234 h 237"/>
                      <a:gd name="T44" fmla="*/ 134 w 146"/>
                      <a:gd name="T45" fmla="*/ 235 h 237"/>
                      <a:gd name="T46" fmla="*/ 125 w 146"/>
                      <a:gd name="T47" fmla="*/ 235 h 237"/>
                      <a:gd name="T48" fmla="*/ 121 w 146"/>
                      <a:gd name="T49" fmla="*/ 237 h 237"/>
                      <a:gd name="T50" fmla="*/ 117 w 146"/>
                      <a:gd name="T51" fmla="*/ 232 h 237"/>
                      <a:gd name="T52" fmla="*/ 114 w 146"/>
                      <a:gd name="T53" fmla="*/ 222 h 237"/>
                      <a:gd name="T54" fmla="*/ 108 w 146"/>
                      <a:gd name="T55" fmla="*/ 211 h 237"/>
                      <a:gd name="T56" fmla="*/ 104 w 146"/>
                      <a:gd name="T57" fmla="*/ 199 h 237"/>
                      <a:gd name="T58" fmla="*/ 95 w 146"/>
                      <a:gd name="T59" fmla="*/ 182 h 237"/>
                      <a:gd name="T60" fmla="*/ 87 w 146"/>
                      <a:gd name="T61" fmla="*/ 165 h 237"/>
                      <a:gd name="T62" fmla="*/ 77 w 146"/>
                      <a:gd name="T63" fmla="*/ 146 h 237"/>
                      <a:gd name="T64" fmla="*/ 70 w 146"/>
                      <a:gd name="T65" fmla="*/ 129 h 237"/>
                      <a:gd name="T66" fmla="*/ 58 w 146"/>
                      <a:gd name="T67" fmla="*/ 108 h 237"/>
                      <a:gd name="T68" fmla="*/ 47 w 146"/>
                      <a:gd name="T69" fmla="*/ 89 h 237"/>
                      <a:gd name="T70" fmla="*/ 38 w 146"/>
                      <a:gd name="T71" fmla="*/ 70 h 237"/>
                      <a:gd name="T72" fmla="*/ 30 w 146"/>
                      <a:gd name="T73" fmla="*/ 55 h 237"/>
                      <a:gd name="T74" fmla="*/ 19 w 146"/>
                      <a:gd name="T75" fmla="*/ 40 h 237"/>
                      <a:gd name="T76" fmla="*/ 13 w 146"/>
                      <a:gd name="T77" fmla="*/ 28 h 237"/>
                      <a:gd name="T78" fmla="*/ 5 w 146"/>
                      <a:gd name="T79" fmla="*/ 19 h 237"/>
                      <a:gd name="T80" fmla="*/ 0 w 146"/>
                      <a:gd name="T81" fmla="*/ 15 h 237"/>
                      <a:gd name="T82" fmla="*/ 0 w 146"/>
                      <a:gd name="T83" fmla="*/ 15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 h="237">
                        <a:moveTo>
                          <a:pt x="0" y="15"/>
                        </a:moveTo>
                        <a:lnTo>
                          <a:pt x="7" y="11"/>
                        </a:lnTo>
                        <a:lnTo>
                          <a:pt x="19" y="5"/>
                        </a:lnTo>
                        <a:lnTo>
                          <a:pt x="26" y="2"/>
                        </a:lnTo>
                        <a:lnTo>
                          <a:pt x="36" y="0"/>
                        </a:lnTo>
                        <a:lnTo>
                          <a:pt x="41" y="11"/>
                        </a:lnTo>
                        <a:lnTo>
                          <a:pt x="47" y="26"/>
                        </a:lnTo>
                        <a:lnTo>
                          <a:pt x="55" y="42"/>
                        </a:lnTo>
                        <a:lnTo>
                          <a:pt x="62" y="55"/>
                        </a:lnTo>
                        <a:lnTo>
                          <a:pt x="68" y="70"/>
                        </a:lnTo>
                        <a:lnTo>
                          <a:pt x="76" y="85"/>
                        </a:lnTo>
                        <a:lnTo>
                          <a:pt x="81" y="99"/>
                        </a:lnTo>
                        <a:lnTo>
                          <a:pt x="91" y="116"/>
                        </a:lnTo>
                        <a:lnTo>
                          <a:pt x="96" y="129"/>
                        </a:lnTo>
                        <a:lnTo>
                          <a:pt x="104" y="144"/>
                        </a:lnTo>
                        <a:lnTo>
                          <a:pt x="112" y="157"/>
                        </a:lnTo>
                        <a:lnTo>
                          <a:pt x="117" y="175"/>
                        </a:lnTo>
                        <a:lnTo>
                          <a:pt x="123" y="188"/>
                        </a:lnTo>
                        <a:lnTo>
                          <a:pt x="133" y="203"/>
                        </a:lnTo>
                        <a:lnTo>
                          <a:pt x="138" y="216"/>
                        </a:lnTo>
                        <a:lnTo>
                          <a:pt x="146" y="234"/>
                        </a:lnTo>
                        <a:lnTo>
                          <a:pt x="140" y="234"/>
                        </a:lnTo>
                        <a:lnTo>
                          <a:pt x="134" y="235"/>
                        </a:lnTo>
                        <a:lnTo>
                          <a:pt x="125" y="235"/>
                        </a:lnTo>
                        <a:lnTo>
                          <a:pt x="121" y="237"/>
                        </a:lnTo>
                        <a:lnTo>
                          <a:pt x="117" y="232"/>
                        </a:lnTo>
                        <a:lnTo>
                          <a:pt x="114" y="222"/>
                        </a:lnTo>
                        <a:lnTo>
                          <a:pt x="108" y="211"/>
                        </a:lnTo>
                        <a:lnTo>
                          <a:pt x="104" y="199"/>
                        </a:lnTo>
                        <a:lnTo>
                          <a:pt x="95" y="182"/>
                        </a:lnTo>
                        <a:lnTo>
                          <a:pt x="87" y="165"/>
                        </a:lnTo>
                        <a:lnTo>
                          <a:pt x="77" y="146"/>
                        </a:lnTo>
                        <a:lnTo>
                          <a:pt x="70" y="129"/>
                        </a:lnTo>
                        <a:lnTo>
                          <a:pt x="58" y="108"/>
                        </a:lnTo>
                        <a:lnTo>
                          <a:pt x="47" y="89"/>
                        </a:lnTo>
                        <a:lnTo>
                          <a:pt x="38" y="70"/>
                        </a:lnTo>
                        <a:lnTo>
                          <a:pt x="30" y="55"/>
                        </a:lnTo>
                        <a:lnTo>
                          <a:pt x="19" y="40"/>
                        </a:lnTo>
                        <a:lnTo>
                          <a:pt x="13" y="28"/>
                        </a:lnTo>
                        <a:lnTo>
                          <a:pt x="5" y="19"/>
                        </a:lnTo>
                        <a:lnTo>
                          <a:pt x="0" y="15"/>
                        </a:lnTo>
                        <a:lnTo>
                          <a:pt x="0" y="15"/>
                        </a:ln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grpSp>
            <p:sp>
              <p:nvSpPr>
                <p:cNvPr id="64" name="Freeform 51"/>
                <p:cNvSpPr>
                  <a:spLocks/>
                </p:cNvSpPr>
                <p:nvPr/>
              </p:nvSpPr>
              <p:spPr bwMode="auto">
                <a:xfrm rot="9765633" flipV="1">
                  <a:off x="2297109" y="4430687"/>
                  <a:ext cx="347472" cy="570069"/>
                </a:xfrm>
                <a:custGeom>
                  <a:avLst/>
                  <a:gdLst>
                    <a:gd name="T0" fmla="*/ 612 w 848"/>
                    <a:gd name="T1" fmla="*/ 0 h 1356"/>
                    <a:gd name="T2" fmla="*/ 317 w 848"/>
                    <a:gd name="T3" fmla="*/ 502 h 1356"/>
                    <a:gd name="T4" fmla="*/ 484 w 848"/>
                    <a:gd name="T5" fmla="*/ 483 h 1356"/>
                    <a:gd name="T6" fmla="*/ 101 w 848"/>
                    <a:gd name="T7" fmla="*/ 904 h 1356"/>
                    <a:gd name="T8" fmla="*/ 334 w 848"/>
                    <a:gd name="T9" fmla="*/ 839 h 1356"/>
                    <a:gd name="T10" fmla="*/ 0 w 848"/>
                    <a:gd name="T11" fmla="*/ 1356 h 1356"/>
                    <a:gd name="T12" fmla="*/ 564 w 848"/>
                    <a:gd name="T13" fmla="*/ 728 h 1356"/>
                    <a:gd name="T14" fmla="*/ 406 w 848"/>
                    <a:gd name="T15" fmla="*/ 719 h 1356"/>
                    <a:gd name="T16" fmla="*/ 848 w 848"/>
                    <a:gd name="T17" fmla="*/ 325 h 1356"/>
                    <a:gd name="T18" fmla="*/ 573 w 848"/>
                    <a:gd name="T19" fmla="*/ 344 h 1356"/>
                    <a:gd name="T20" fmla="*/ 789 w 848"/>
                    <a:gd name="T21" fmla="*/ 58 h 1356"/>
                    <a:gd name="T22" fmla="*/ 612 w 848"/>
                    <a:gd name="T23"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8" h="1356">
                      <a:moveTo>
                        <a:pt x="612" y="0"/>
                      </a:moveTo>
                      <a:lnTo>
                        <a:pt x="317" y="502"/>
                      </a:lnTo>
                      <a:lnTo>
                        <a:pt x="484" y="483"/>
                      </a:lnTo>
                      <a:lnTo>
                        <a:pt x="101" y="904"/>
                      </a:lnTo>
                      <a:lnTo>
                        <a:pt x="334" y="839"/>
                      </a:lnTo>
                      <a:lnTo>
                        <a:pt x="0" y="1356"/>
                      </a:lnTo>
                      <a:lnTo>
                        <a:pt x="564" y="728"/>
                      </a:lnTo>
                      <a:lnTo>
                        <a:pt x="406" y="719"/>
                      </a:lnTo>
                      <a:lnTo>
                        <a:pt x="848" y="325"/>
                      </a:lnTo>
                      <a:lnTo>
                        <a:pt x="573" y="344"/>
                      </a:lnTo>
                      <a:lnTo>
                        <a:pt x="789" y="58"/>
                      </a:lnTo>
                      <a:lnTo>
                        <a:pt x="61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solidFill>
                      <a:prstClr val="black"/>
                    </a:solidFill>
                  </a:endParaRPr>
                </a:p>
              </p:txBody>
            </p:sp>
          </p:grpSp>
        </p:grpSp>
      </p:grpSp>
    </p:spTree>
    <p:extLst>
      <p:ext uri="{BB962C8B-B14F-4D97-AF65-F5344CB8AC3E}">
        <p14:creationId xmlns:p14="http://schemas.microsoft.com/office/powerpoint/2010/main" val="1327664352"/>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hf hdr="0" ftr="0" dt="0"/>
  <p:txStyles>
    <p:titleStyle>
      <a:lvl1pPr algn="ctr" defTabSz="914400" rtl="0" eaLnBrk="1" latinLnBrk="0" hangingPunct="1">
        <a:spcBef>
          <a:spcPct val="0"/>
        </a:spcBef>
        <a:buNone/>
        <a:defRPr sz="36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96526"/>
            <a:ext cx="12192000" cy="561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673600" y="640080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itchFamily="34" charset="0"/>
              </a:defRPr>
            </a:lvl1pPr>
          </a:lstStyle>
          <a:p>
            <a:fld id="{AA410EB8-A01E-483B-9F37-9B9DDCDD7179}" type="slidenum">
              <a:rPr lang="en-US" smtClean="0"/>
              <a:pPr/>
              <a:t>‹#›</a:t>
            </a:fld>
            <a:endParaRPr lang="en-US" dirty="0"/>
          </a:p>
        </p:txBody>
      </p:sp>
      <p:pic>
        <p:nvPicPr>
          <p:cNvPr id="8" name="Picture 7" descr="Logo-Horizontal.png"/>
          <p:cNvPicPr>
            <a:picLocks noChangeAspect="1"/>
          </p:cNvPicPr>
          <p:nvPr userDrawn="1"/>
        </p:nvPicPr>
        <p:blipFill>
          <a:blip r:embed="rId15" cstate="print"/>
          <a:stretch>
            <a:fillRect/>
          </a:stretch>
        </p:blipFill>
        <p:spPr>
          <a:xfrm>
            <a:off x="84223" y="6419130"/>
            <a:ext cx="2065420" cy="318715"/>
          </a:xfrm>
          <a:prstGeom prst="rect">
            <a:avLst/>
          </a:prstGeom>
        </p:spPr>
      </p:pic>
    </p:spTree>
    <p:extLst>
      <p:ext uri="{BB962C8B-B14F-4D97-AF65-F5344CB8AC3E}">
        <p14:creationId xmlns:p14="http://schemas.microsoft.com/office/powerpoint/2010/main" val="1061610965"/>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Lst>
  <p:hf hdr="0" ftr="0" dt="0"/>
  <p:txStyles>
    <p:titleStyle>
      <a:lvl1pPr algn="ctr" defTabSz="914400" rtl="0" eaLnBrk="1" latinLnBrk="0" hangingPunct="1">
        <a:spcBef>
          <a:spcPct val="0"/>
        </a:spcBef>
        <a:buNone/>
        <a:defRPr sz="4400" kern="1200">
          <a:solidFill>
            <a:schemeClr val="tx1"/>
          </a:solidFill>
          <a:latin typeface="Century Gothic" pitchFamily="34" charset="0"/>
          <a:ea typeface="+mj-ea"/>
          <a:cs typeface="+mj-cs"/>
        </a:defRPr>
      </a:lvl1pPr>
    </p:titleStyle>
    <p:bodyStyle>
      <a:lvl1pPr marL="342900" indent="-342900" algn="l" defTabSz="914400" rtl="0" eaLnBrk="1" latinLnBrk="0" hangingPunct="1">
        <a:spcBef>
          <a:spcPct val="20000"/>
        </a:spcBef>
        <a:buClr>
          <a:srgbClr val="0070C0"/>
        </a:buClr>
        <a:buFont typeface="Wingdings" pitchFamily="2" charset="2"/>
        <a:buChar char="§"/>
        <a:defRPr sz="3200" kern="1200">
          <a:solidFill>
            <a:schemeClr val="tx1"/>
          </a:solidFill>
          <a:latin typeface="Georgia" pitchFamily="18" charset="0"/>
          <a:ea typeface="+mn-ea"/>
          <a:cs typeface="+mn-cs"/>
        </a:defRPr>
      </a:lvl1pPr>
      <a:lvl2pPr marL="742950" indent="-285750" algn="l" defTabSz="914400" rtl="0" eaLnBrk="1" latinLnBrk="0" hangingPunct="1">
        <a:spcBef>
          <a:spcPct val="20000"/>
        </a:spcBef>
        <a:buClr>
          <a:srgbClr val="0070C0"/>
        </a:buClr>
        <a:buFont typeface="Wingdings" pitchFamily="2" charset="2"/>
        <a:buChar char="§"/>
        <a:defRPr sz="2800" kern="1200">
          <a:solidFill>
            <a:schemeClr val="tx1"/>
          </a:solidFill>
          <a:latin typeface="Georgia" pitchFamily="18" charset="0"/>
          <a:ea typeface="+mn-ea"/>
          <a:cs typeface="+mn-cs"/>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Georgia" pitchFamily="18" charset="0"/>
          <a:ea typeface="+mn-ea"/>
          <a:cs typeface="+mn-cs"/>
        </a:defRPr>
      </a:lvl3pPr>
      <a:lvl4pPr marL="1600200" indent="-228600" algn="l" defTabSz="914400" rtl="0" eaLnBrk="1" latinLnBrk="0" hangingPunct="1">
        <a:spcBef>
          <a:spcPct val="20000"/>
        </a:spcBef>
        <a:buClr>
          <a:srgbClr val="0070C0"/>
        </a:buClr>
        <a:buFont typeface="Wingdings" pitchFamily="2" charset="2"/>
        <a:buChar char="§"/>
        <a:defRPr sz="2000" kern="1200">
          <a:solidFill>
            <a:schemeClr val="tx1"/>
          </a:solidFill>
          <a:latin typeface="Georgia" pitchFamily="18" charset="0"/>
          <a:ea typeface="+mn-ea"/>
          <a:cs typeface="+mn-cs"/>
        </a:defRPr>
      </a:lvl4pPr>
      <a:lvl5pPr marL="2057400" indent="-228600" algn="l" defTabSz="914400" rtl="0" eaLnBrk="1" latinLnBrk="0" hangingPunct="1">
        <a:spcBef>
          <a:spcPct val="20000"/>
        </a:spcBef>
        <a:buClr>
          <a:srgbClr val="0070C0"/>
        </a:buClr>
        <a:buFont typeface="Wingdings" pitchFamily="2" charset="2"/>
        <a:buChar char="§"/>
        <a:defRPr sz="2000" kern="1200">
          <a:solidFill>
            <a:schemeClr val="tx1"/>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2EA857-5A31-443B-A56C-79D6F670A5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C5B37B-AAC8-4BFF-8A2D-645DBB9CB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826ED-055D-4484-A434-63C1A52E9E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A7F33D-509A-4E52-A954-85168A67B73A}" type="datetimeFigureOut">
              <a:rPr lang="en-US" smtClean="0"/>
              <a:t>10/26/18</a:t>
            </a:fld>
            <a:endParaRPr lang="en-US"/>
          </a:p>
        </p:txBody>
      </p:sp>
      <p:sp>
        <p:nvSpPr>
          <p:cNvPr id="5" name="Footer Placeholder 4">
            <a:extLst>
              <a:ext uri="{FF2B5EF4-FFF2-40B4-BE49-F238E27FC236}">
                <a16:creationId xmlns:a16="http://schemas.microsoft.com/office/drawing/2014/main" id="{BA355F29-B268-4F8B-9595-FAB9CAAF6C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CA3D90-E468-4C1F-97D9-79EB999D0C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2739B1-E214-481B-91FD-68FE341147B0}" type="slidenum">
              <a:rPr lang="en-US" smtClean="0"/>
              <a:t>‹#›</a:t>
            </a:fld>
            <a:endParaRPr lang="en-US"/>
          </a:p>
        </p:txBody>
      </p:sp>
    </p:spTree>
    <p:extLst>
      <p:ext uri="{BB962C8B-B14F-4D97-AF65-F5344CB8AC3E}">
        <p14:creationId xmlns:p14="http://schemas.microsoft.com/office/powerpoint/2010/main" val="62473346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048756"/>
            <a:ext cx="12192000" cy="338455"/>
          </a:xfrm>
          <a:custGeom>
            <a:avLst/>
            <a:gdLst/>
            <a:ahLst/>
            <a:cxnLst/>
            <a:rect l="l" t="t" r="r" b="b"/>
            <a:pathLst>
              <a:path w="9144000" h="338454">
                <a:moveTo>
                  <a:pt x="0" y="338328"/>
                </a:moveTo>
                <a:lnTo>
                  <a:pt x="9144000" y="338328"/>
                </a:lnTo>
                <a:lnTo>
                  <a:pt x="9144000" y="0"/>
                </a:lnTo>
                <a:lnTo>
                  <a:pt x="0" y="0"/>
                </a:lnTo>
                <a:lnTo>
                  <a:pt x="0" y="338328"/>
                </a:lnTo>
                <a:close/>
              </a:path>
            </a:pathLst>
          </a:custGeom>
          <a:solidFill>
            <a:srgbClr val="00ACA0"/>
          </a:solidFill>
        </p:spPr>
        <p:txBody>
          <a:bodyPr wrap="square" lIns="0" tIns="0" rIns="0" bIns="0" rtlCol="0"/>
          <a:lstStyle/>
          <a:p>
            <a:endParaRPr sz="1800"/>
          </a:p>
        </p:txBody>
      </p:sp>
      <p:sp>
        <p:nvSpPr>
          <p:cNvPr id="17" name="bk object 17"/>
          <p:cNvSpPr/>
          <p:nvPr/>
        </p:nvSpPr>
        <p:spPr>
          <a:xfrm>
            <a:off x="9410191" y="6105145"/>
            <a:ext cx="1889759" cy="228599"/>
          </a:xfrm>
          <a:prstGeom prst="rect">
            <a:avLst/>
          </a:prstGeom>
          <a:blipFill>
            <a:blip r:embed="rId8"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1718732" y="605741"/>
            <a:ext cx="8754533" cy="574040"/>
          </a:xfrm>
          <a:prstGeom prst="rect">
            <a:avLst/>
          </a:prstGeom>
        </p:spPr>
        <p:txBody>
          <a:bodyPr wrap="square" lIns="0" tIns="0" rIns="0" bIns="0">
            <a:spAutoFit/>
          </a:bodyPr>
          <a:lstStyle>
            <a:lvl1pPr>
              <a:defRPr sz="3600" b="0" i="0">
                <a:solidFill>
                  <a:srgbClr val="002060"/>
                </a:solidFill>
                <a:latin typeface="Arial"/>
                <a:cs typeface="Arial"/>
              </a:defRPr>
            </a:lvl1pPr>
          </a:lstStyle>
          <a:p>
            <a:endParaRPr/>
          </a:p>
        </p:txBody>
      </p:sp>
      <p:sp>
        <p:nvSpPr>
          <p:cNvPr id="3" name="Holder 3"/>
          <p:cNvSpPr>
            <a:spLocks noGrp="1"/>
          </p:cNvSpPr>
          <p:nvPr>
            <p:ph type="body" idx="1"/>
          </p:nvPr>
        </p:nvSpPr>
        <p:spPr>
          <a:xfrm>
            <a:off x="1004145" y="1906303"/>
            <a:ext cx="10183707"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10/26/18</a:t>
            </a:fld>
            <a:endParaRPr lang="en-US"/>
          </a:p>
        </p:txBody>
      </p:sp>
      <p:sp>
        <p:nvSpPr>
          <p:cNvPr id="6" name="Holder 6"/>
          <p:cNvSpPr>
            <a:spLocks noGrp="1"/>
          </p:cNvSpPr>
          <p:nvPr>
            <p:ph type="sldNum" sz="quarter" idx="7"/>
          </p:nvPr>
        </p:nvSpPr>
        <p:spPr>
          <a:xfrm>
            <a:off x="9485582" y="6570768"/>
            <a:ext cx="1776305" cy="123111"/>
          </a:xfrm>
          <a:prstGeom prst="rect">
            <a:avLst/>
          </a:prstGeom>
        </p:spPr>
        <p:txBody>
          <a:bodyPr wrap="square" lIns="0" tIns="0" rIns="0" bIns="0">
            <a:spAutoFit/>
          </a:bodyPr>
          <a:lstStyle>
            <a:lvl1pPr>
              <a:defRPr sz="800" b="0" i="0">
                <a:solidFill>
                  <a:srgbClr val="474C55"/>
                </a:solidFill>
                <a:latin typeface="Arial"/>
                <a:cs typeface="Arial"/>
              </a:defRPr>
            </a:lvl1pPr>
          </a:lstStyle>
          <a:p>
            <a:pPr marL="12700">
              <a:spcBef>
                <a:spcPts val="25"/>
              </a:spcBef>
            </a:pPr>
            <a:r>
              <a:rPr lang="en-US"/>
              <a:t>Seattle </a:t>
            </a:r>
            <a:r>
              <a:rPr lang="en-US" spc="-5"/>
              <a:t>Building Tune-Ups</a:t>
            </a:r>
            <a:r>
              <a:rPr lang="en-US" spc="165"/>
              <a:t> </a:t>
            </a:r>
            <a:fld id="{81D60167-4931-47E6-BA6A-407CBD079E47}" type="slidenum">
              <a:rPr b="1" smtClean="0"/>
              <a:pPr marL="12700">
                <a:spcBef>
                  <a:spcPts val="25"/>
                </a:spcBef>
              </a:pPr>
              <a:t>‹#›</a:t>
            </a:fld>
            <a:endParaRPr b="1" dirty="0"/>
          </a:p>
        </p:txBody>
      </p:sp>
    </p:spTree>
    <p:extLst>
      <p:ext uri="{BB962C8B-B14F-4D97-AF65-F5344CB8AC3E}">
        <p14:creationId xmlns:p14="http://schemas.microsoft.com/office/powerpoint/2010/main" val="2879600723"/>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66.xml"/><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68.xml"/><Relationship Id="rId1" Type="http://schemas.openxmlformats.org/officeDocument/2006/relationships/slideLayout" Target="../slideLayouts/slideLayout27.xm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9.xml"/><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0.xml"/><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3.xml"/><Relationship Id="rId1" Type="http://schemas.openxmlformats.org/officeDocument/2006/relationships/slideLayout" Target="../slideLayouts/slideLayout2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7.xml"/></Relationships>
</file>

<file path=ppt/slides/_rels/slide1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41.xml"/><Relationship Id="rId4" Type="http://schemas.openxmlformats.org/officeDocument/2006/relationships/image" Target="../media/image42.gi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2.png"/><Relationship Id="rId7" Type="http://schemas.openxmlformats.org/officeDocument/2006/relationships/image" Target="../media/image43.gif"/><Relationship Id="rId2" Type="http://schemas.openxmlformats.org/officeDocument/2006/relationships/notesSlide" Target="../notesSlides/notesSlide32.xml"/><Relationship Id="rId1" Type="http://schemas.openxmlformats.org/officeDocument/2006/relationships/slideLayout" Target="../slideLayouts/slideLayout44.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3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39.xml"/><Relationship Id="rId5" Type="http://schemas.openxmlformats.org/officeDocument/2006/relationships/image" Target="../media/image60.png"/><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9.xml"/><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image" Target="../media/image74.png"/></Relationships>
</file>

<file path=ppt/slides/_rels/slide7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78.jpeg"/><Relationship Id="rId11" Type="http://schemas.openxmlformats.org/officeDocument/2006/relationships/image" Target="../media/image82.png"/><Relationship Id="rId5" Type="http://schemas.openxmlformats.org/officeDocument/2006/relationships/image" Target="../media/image77.jpeg"/><Relationship Id="rId10" Type="http://schemas.openxmlformats.org/officeDocument/2006/relationships/image" Target="../media/image81.png"/><Relationship Id="rId4" Type="http://schemas.openxmlformats.org/officeDocument/2006/relationships/image" Target="../media/image76.jpeg"/><Relationship Id="rId9" Type="http://schemas.microsoft.com/office/2007/relationships/hdphoto" Target="../media/hdphoto1.wdp"/></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5.xml"/><Relationship Id="rId1" Type="http://schemas.openxmlformats.org/officeDocument/2006/relationships/vmlDrawing" Target="../drawings/vmlDrawing1.vml"/><Relationship Id="rId5" Type="http://schemas.openxmlformats.org/officeDocument/2006/relationships/image" Target="../media/image83.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openxmlformats.org/officeDocument/2006/relationships/chart" Target="../charts/chart6.xml"/></Relationships>
</file>

<file path=ppt/slides/_rels/slide8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3.xml"/><Relationship Id="rId4" Type="http://schemas.openxmlformats.org/officeDocument/2006/relationships/image" Target="../media/image90.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73CA555-88CB-424E-B9B6-7D67DDD2AF99}"/>
              </a:ext>
            </a:extLst>
          </p:cNvPr>
          <p:cNvSpPr>
            <a:spLocks noGrp="1"/>
          </p:cNvSpPr>
          <p:nvPr>
            <p:ph type="subTitle" idx="1"/>
          </p:nvPr>
        </p:nvSpPr>
        <p:spPr/>
        <p:txBody>
          <a:bodyPr/>
          <a:lstStyle/>
          <a:p>
            <a:r>
              <a:rPr lang="en-US" b="1" dirty="0"/>
              <a:t>8</a:t>
            </a:r>
            <a:r>
              <a:rPr lang="en-US" b="1" baseline="30000" dirty="0"/>
              <a:t>th</a:t>
            </a:r>
            <a:r>
              <a:rPr lang="en-US" b="1" dirty="0"/>
              <a:t> Annual Fall Workshop</a:t>
            </a:r>
          </a:p>
          <a:p>
            <a:r>
              <a:rPr lang="en-US" sz="2000" dirty="0"/>
              <a:t>October 25, 2018</a:t>
            </a:r>
          </a:p>
          <a:p>
            <a:r>
              <a:rPr lang="en-US" sz="1800" b="1" dirty="0"/>
              <a:t>Portland, Oregon</a:t>
            </a:r>
            <a:endParaRPr lang="en-US" dirty="0"/>
          </a:p>
        </p:txBody>
      </p:sp>
      <p:sp>
        <p:nvSpPr>
          <p:cNvPr id="3" name="Title 2">
            <a:extLst>
              <a:ext uri="{FF2B5EF4-FFF2-40B4-BE49-F238E27FC236}">
                <a16:creationId xmlns:a16="http://schemas.microsoft.com/office/drawing/2014/main" id="{DCBBDA77-0FA7-334A-BF68-F1D2C0E8ED12}"/>
              </a:ext>
            </a:extLst>
          </p:cNvPr>
          <p:cNvSpPr>
            <a:spLocks noGrp="1"/>
          </p:cNvSpPr>
          <p:nvPr>
            <p:ph type="ctrTitle"/>
          </p:nvPr>
        </p:nvSpPr>
        <p:spPr/>
        <p:txBody>
          <a:bodyPr>
            <a:normAutofit/>
          </a:bodyPr>
          <a:lstStyle/>
          <a:p>
            <a:r>
              <a:rPr lang="en-US" dirty="0"/>
              <a:t>NW Strategic Energy </a:t>
            </a:r>
            <a:br>
              <a:rPr lang="en-US" dirty="0"/>
            </a:br>
            <a:r>
              <a:rPr lang="en-US" dirty="0"/>
              <a:t>Management Collaborative</a:t>
            </a:r>
          </a:p>
        </p:txBody>
      </p:sp>
    </p:spTree>
    <p:extLst>
      <p:ext uri="{BB962C8B-B14F-4D97-AF65-F5344CB8AC3E}">
        <p14:creationId xmlns:p14="http://schemas.microsoft.com/office/powerpoint/2010/main" val="3682348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sz="6000" dirty="0"/>
          </a:p>
          <a:p>
            <a:pPr marL="0" indent="0" algn="ctr">
              <a:buNone/>
            </a:pPr>
            <a:r>
              <a:rPr lang="en-US" sz="6000" dirty="0"/>
              <a:t>Thank you</a:t>
            </a:r>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6185733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33400"/>
            <a:ext cx="10972800" cy="5486400"/>
          </a:xfrm>
        </p:spPr>
        <p:txBody>
          <a:bodyPr>
            <a:normAutofit fontScale="92500" lnSpcReduction="10000"/>
          </a:bodyPr>
          <a:lstStyle/>
          <a:p>
            <a:r>
              <a:rPr lang="en-US" dirty="0"/>
              <a:t>Assess remaining SEM potential</a:t>
            </a:r>
          </a:p>
          <a:p>
            <a:pPr lvl="1"/>
            <a:r>
              <a:rPr lang="en-US" dirty="0"/>
              <a:t>Cost &amp; savings </a:t>
            </a:r>
          </a:p>
          <a:p>
            <a:pPr lvl="1"/>
            <a:r>
              <a:rPr lang="en-US" dirty="0"/>
              <a:t>How deep is the well? – What’s left?  </a:t>
            </a:r>
          </a:p>
          <a:p>
            <a:pPr lvl="1"/>
            <a:r>
              <a:rPr lang="en-US" dirty="0"/>
              <a:t>Coordinated data collection and analysis via NEEA tool?</a:t>
            </a:r>
          </a:p>
          <a:p>
            <a:r>
              <a:rPr lang="en-US" dirty="0"/>
              <a:t>Longevity and Durability issues</a:t>
            </a:r>
          </a:p>
          <a:p>
            <a:pPr lvl="1"/>
            <a:r>
              <a:rPr lang="en-US" dirty="0"/>
              <a:t>EE as a resource must be durable – or at least predictable</a:t>
            </a:r>
          </a:p>
          <a:p>
            <a:pPr lvl="1"/>
            <a:r>
              <a:rPr lang="en-US" dirty="0"/>
              <a:t>Measure life, persistence studies, decay estimates</a:t>
            </a:r>
          </a:p>
          <a:p>
            <a:r>
              <a:rPr lang="en-US" dirty="0"/>
              <a:t>Scale</a:t>
            </a:r>
          </a:p>
          <a:p>
            <a:pPr lvl="1"/>
            <a:r>
              <a:rPr lang="en-US" dirty="0"/>
              <a:t>Penetration to smaller </a:t>
            </a:r>
            <a:r>
              <a:rPr lang="en-US" dirty="0" err="1"/>
              <a:t>Ind</a:t>
            </a:r>
            <a:r>
              <a:rPr lang="en-US" dirty="0"/>
              <a:t> sites?   Penetration commercial (MUSH?)</a:t>
            </a:r>
          </a:p>
          <a:p>
            <a:pPr lvl="1"/>
            <a:r>
              <a:rPr lang="en-US" dirty="0"/>
              <a:t>How fast can uptake happen?</a:t>
            </a:r>
          </a:p>
          <a:p>
            <a:pPr lvl="1"/>
            <a:r>
              <a:rPr lang="en-US" dirty="0"/>
              <a:t>Role outside motivation;  ISO 50001, carbon accounting, supply chain requirements</a:t>
            </a:r>
          </a:p>
          <a:p>
            <a:endParaRPr lang="en-US" dirty="0"/>
          </a:p>
          <a:p>
            <a:endParaRPr lang="en-US" dirty="0"/>
          </a:p>
        </p:txBody>
      </p:sp>
      <p:sp>
        <p:nvSpPr>
          <p:cNvPr id="4" name="Slide Number Placeholder 3"/>
          <p:cNvSpPr>
            <a:spLocks noGrp="1"/>
          </p:cNvSpPr>
          <p:nvPr>
            <p:ph type="sldNum" sz="quarter" idx="12"/>
          </p:nvPr>
        </p:nvSpPr>
        <p:spPr/>
        <p:txBody>
          <a:bodyPr/>
          <a:lstStyle/>
          <a:p>
            <a:fld id="{AA410EB8-A01E-483B-9F37-9B9DDCDD7179}" type="slidenum">
              <a:rPr lang="en-US" smtClean="0"/>
              <a:pPr/>
              <a:t>100</a:t>
            </a:fld>
            <a:endParaRPr lang="en-US" dirty="0"/>
          </a:p>
        </p:txBody>
      </p:sp>
      <p:pic>
        <p:nvPicPr>
          <p:cNvPr id="5" name="Picture 4">
            <a:extLst>
              <a:ext uri="{FF2B5EF4-FFF2-40B4-BE49-F238E27FC236}">
                <a16:creationId xmlns:a16="http://schemas.microsoft.com/office/drawing/2014/main" id="{6F30ACD2-A796-4384-97F6-20101C40E393}"/>
              </a:ext>
            </a:extLst>
          </p:cNvPr>
          <p:cNvPicPr>
            <a:picLocks noChangeAspect="1"/>
          </p:cNvPicPr>
          <p:nvPr/>
        </p:nvPicPr>
        <p:blipFill>
          <a:blip r:embed="rId3"/>
          <a:stretch>
            <a:fillRect/>
          </a:stretch>
        </p:blipFill>
        <p:spPr>
          <a:xfrm>
            <a:off x="7848600" y="533400"/>
            <a:ext cx="3564718" cy="1384299"/>
          </a:xfrm>
          <a:prstGeom prst="rect">
            <a:avLst/>
          </a:prstGeom>
        </p:spPr>
      </p:pic>
    </p:spTree>
    <p:extLst>
      <p:ext uri="{BB962C8B-B14F-4D97-AF65-F5344CB8AC3E}">
        <p14:creationId xmlns:p14="http://schemas.microsoft.com/office/powerpoint/2010/main" val="217502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tx2"/>
                                      </p:to>
                                    </p:animClr>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tx2"/>
                                      </p:to>
                                    </p:animClr>
                                  </p:sub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tx2"/>
                                      </p:to>
                                    </p:animClr>
                                  </p:sub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tx2"/>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tx2"/>
                                      </p:to>
                                    </p:animClr>
                                  </p:sub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tx2"/>
                                      </p:to>
                                    </p:animClr>
                                  </p:sub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tx2"/>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chemeClr val="tx2"/>
                                      </p:to>
                                    </p:animClr>
                                  </p:sub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chemeClr val="tx2"/>
                                      </p:to>
                                    </p:animClr>
                                  </p:sub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chemeClr val="tx2"/>
                                      </p:to>
                                    </p:animClr>
                                  </p:sub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0" end="10"/>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Emerging Power System Trends &amp; Issues</a:t>
            </a:r>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a:pPr>
            <a:r>
              <a:rPr lang="en-US" dirty="0">
                <a:latin typeface="+mj-lt"/>
              </a:rPr>
              <a:t>Flat to low load growth</a:t>
            </a:r>
          </a:p>
          <a:p>
            <a:pPr marL="514350" indent="-514350">
              <a:buFont typeface="+mj-lt"/>
              <a:buAutoNum type="arabicPeriod"/>
            </a:pPr>
            <a:r>
              <a:rPr lang="en-US" dirty="0">
                <a:latin typeface="+mj-lt"/>
              </a:rPr>
              <a:t>Resource retirements growing – coal mostly</a:t>
            </a:r>
          </a:p>
          <a:p>
            <a:pPr marL="514350" indent="-514350">
              <a:buFont typeface="+mj-lt"/>
              <a:buAutoNum type="arabicPeriod"/>
            </a:pPr>
            <a:r>
              <a:rPr lang="en-US" dirty="0">
                <a:latin typeface="+mj-lt"/>
              </a:rPr>
              <a:t>Surplus renewables – low market prices for electricity</a:t>
            </a:r>
          </a:p>
          <a:p>
            <a:pPr marL="514350" indent="-514350">
              <a:buFont typeface="+mj-lt"/>
              <a:buAutoNum type="arabicPeriod"/>
            </a:pPr>
            <a:r>
              <a:rPr lang="en-US" dirty="0">
                <a:latin typeface="+mj-lt"/>
              </a:rPr>
              <a:t>Natural gas price forecasts continue to decline</a:t>
            </a:r>
          </a:p>
          <a:p>
            <a:pPr marL="514350" indent="-514350">
              <a:buFont typeface="+mj-lt"/>
              <a:buAutoNum type="arabicPeriod"/>
            </a:pPr>
            <a:r>
              <a:rPr lang="en-US" dirty="0">
                <a:latin typeface="+mj-lt"/>
              </a:rPr>
              <a:t>Capacity needs emerging as dominant driver expansion</a:t>
            </a:r>
          </a:p>
          <a:p>
            <a:pPr marL="514350" indent="-514350">
              <a:buFont typeface="+mj-lt"/>
              <a:buAutoNum type="arabicPeriod"/>
            </a:pPr>
            <a:r>
              <a:rPr lang="en-US" dirty="0">
                <a:latin typeface="+mj-lt"/>
              </a:rPr>
              <a:t>Cost of natural gas </a:t>
            </a:r>
            <a:r>
              <a:rPr lang="en-US" dirty="0" err="1">
                <a:latin typeface="+mj-lt"/>
              </a:rPr>
              <a:t>peakers</a:t>
            </a:r>
            <a:r>
              <a:rPr lang="en-US" dirty="0">
                <a:latin typeface="+mj-lt"/>
              </a:rPr>
              <a:t> down</a:t>
            </a:r>
          </a:p>
          <a:p>
            <a:pPr marL="514350" indent="-514350">
              <a:buFont typeface="+mj-lt"/>
              <a:buAutoNum type="arabicPeriod"/>
            </a:pPr>
            <a:r>
              <a:rPr lang="en-US" dirty="0">
                <a:latin typeface="+mj-lt"/>
              </a:rPr>
              <a:t>Demand Response gaining traction</a:t>
            </a:r>
          </a:p>
          <a:p>
            <a:pPr marL="514350" indent="-514350">
              <a:buFont typeface="+mj-lt"/>
              <a:buAutoNum type="arabicPeriod"/>
            </a:pPr>
            <a:r>
              <a:rPr lang="en-US" dirty="0">
                <a:latin typeface="+mj-lt"/>
              </a:rPr>
              <a:t>Cost declines &amp; system impacts of solar &amp; wind </a:t>
            </a:r>
          </a:p>
          <a:p>
            <a:pPr marL="514350" indent="-514350">
              <a:buFont typeface="+mj-lt"/>
              <a:buAutoNum type="arabicPeriod"/>
            </a:pPr>
            <a:r>
              <a:rPr lang="en-US" dirty="0">
                <a:latin typeface="+mj-lt"/>
              </a:rPr>
              <a:t>Carbon constrained future </a:t>
            </a:r>
          </a:p>
          <a:p>
            <a:pPr marL="514350" indent="-514350">
              <a:buFont typeface="+mj-lt"/>
              <a:buAutoNum type="arabicPeriod"/>
            </a:pPr>
            <a:r>
              <a:rPr lang="en-US" dirty="0">
                <a:latin typeface="+mj-lt"/>
              </a:rPr>
              <a:t>Business model for electric utilities</a:t>
            </a:r>
          </a:p>
          <a:p>
            <a:pPr marL="514350" indent="-514350">
              <a:buFont typeface="+mj-lt"/>
              <a:buAutoNum type="arabicPeriod"/>
            </a:pPr>
            <a:endParaRPr lang="en-US" dirty="0"/>
          </a:p>
        </p:txBody>
      </p:sp>
      <p:sp>
        <p:nvSpPr>
          <p:cNvPr id="5" name="Smiley Face 4">
            <a:extLst>
              <a:ext uri="{FF2B5EF4-FFF2-40B4-BE49-F238E27FC236}">
                <a16:creationId xmlns:a16="http://schemas.microsoft.com/office/drawing/2014/main" id="{8D484379-BEC5-458F-B2D0-BEDD255B1C0E}"/>
              </a:ext>
            </a:extLst>
          </p:cNvPr>
          <p:cNvSpPr/>
          <p:nvPr/>
        </p:nvSpPr>
        <p:spPr>
          <a:xfrm>
            <a:off x="7391400" y="2057400"/>
            <a:ext cx="304800" cy="304800"/>
          </a:xfrm>
          <a:prstGeom prst="smileyFace">
            <a:avLst/>
          </a:prstGeom>
          <a:solidFill>
            <a:schemeClr val="accent5">
              <a:lumMod val="50000"/>
              <a:lumOff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43CEF509-BBCC-4E80-8D42-5D6A6F6C728F}"/>
              </a:ext>
            </a:extLst>
          </p:cNvPr>
          <p:cNvSpPr/>
          <p:nvPr/>
        </p:nvSpPr>
        <p:spPr>
          <a:xfrm>
            <a:off x="4495800" y="1600201"/>
            <a:ext cx="304800" cy="304800"/>
          </a:xfrm>
          <a:prstGeom prst="smileyFace">
            <a:avLst>
              <a:gd name="adj" fmla="val -4653"/>
            </a:avLst>
          </a:prstGeom>
          <a:solidFill>
            <a:srgbClr val="F7633B"/>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FA671886-AEAA-43B6-94C6-0C916434A7F9}"/>
              </a:ext>
            </a:extLst>
          </p:cNvPr>
          <p:cNvSpPr/>
          <p:nvPr/>
        </p:nvSpPr>
        <p:spPr>
          <a:xfrm>
            <a:off x="4991100" y="4952999"/>
            <a:ext cx="304800" cy="304800"/>
          </a:xfrm>
          <a:prstGeom prst="smileyFace">
            <a:avLst/>
          </a:prstGeom>
          <a:solidFill>
            <a:schemeClr val="accent5">
              <a:lumMod val="50000"/>
              <a:lumOff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64CE6615-36D4-4602-AFE0-9C43367D5D09}"/>
              </a:ext>
            </a:extLst>
          </p:cNvPr>
          <p:cNvSpPr/>
          <p:nvPr/>
        </p:nvSpPr>
        <p:spPr>
          <a:xfrm>
            <a:off x="8763000" y="2514600"/>
            <a:ext cx="304800" cy="304800"/>
          </a:xfrm>
          <a:prstGeom prst="smileyFace">
            <a:avLst>
              <a:gd name="adj" fmla="val -4653"/>
            </a:avLst>
          </a:prstGeom>
          <a:solidFill>
            <a:srgbClr val="F7633B"/>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miley Face 8">
            <a:extLst>
              <a:ext uri="{FF2B5EF4-FFF2-40B4-BE49-F238E27FC236}">
                <a16:creationId xmlns:a16="http://schemas.microsoft.com/office/drawing/2014/main" id="{0631158D-850A-482B-B114-0E65D7F1A01A}"/>
              </a:ext>
            </a:extLst>
          </p:cNvPr>
          <p:cNvSpPr/>
          <p:nvPr/>
        </p:nvSpPr>
        <p:spPr>
          <a:xfrm>
            <a:off x="5934934" y="3710782"/>
            <a:ext cx="304800" cy="304800"/>
          </a:xfrm>
          <a:prstGeom prst="smileyFace">
            <a:avLst>
              <a:gd name="adj" fmla="val -4653"/>
            </a:avLst>
          </a:prstGeom>
          <a:solidFill>
            <a:srgbClr val="F7633B"/>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2D3847B6-1AC5-4175-948C-093059170B2C}"/>
              </a:ext>
            </a:extLst>
          </p:cNvPr>
          <p:cNvSpPr/>
          <p:nvPr/>
        </p:nvSpPr>
        <p:spPr>
          <a:xfrm>
            <a:off x="6300212" y="4106864"/>
            <a:ext cx="304800" cy="304800"/>
          </a:xfrm>
          <a:prstGeom prst="smileyFace">
            <a:avLst>
              <a:gd name="adj" fmla="val -4653"/>
            </a:avLst>
          </a:prstGeom>
          <a:solidFill>
            <a:srgbClr val="F7633B"/>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B1C2D413-16A3-4DC2-A341-2A327F278B57}"/>
              </a:ext>
            </a:extLst>
          </p:cNvPr>
          <p:cNvSpPr/>
          <p:nvPr/>
        </p:nvSpPr>
        <p:spPr>
          <a:xfrm>
            <a:off x="6096000" y="5334000"/>
            <a:ext cx="304800" cy="304800"/>
          </a:xfrm>
          <a:prstGeom prst="smileyFace">
            <a:avLst>
              <a:gd name="adj" fmla="val -4653"/>
            </a:avLst>
          </a:prstGeom>
          <a:solidFill>
            <a:srgbClr val="F7633B"/>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AD69229-477D-403B-94EF-D372D28DDDD0}"/>
              </a:ext>
            </a:extLst>
          </p:cNvPr>
          <p:cNvSpPr txBox="1"/>
          <p:nvPr/>
        </p:nvSpPr>
        <p:spPr>
          <a:xfrm>
            <a:off x="8993010" y="4011117"/>
            <a:ext cx="2703689" cy="923330"/>
          </a:xfrm>
          <a:prstGeom prst="rect">
            <a:avLst/>
          </a:prstGeom>
          <a:noFill/>
          <a:ln>
            <a:solidFill>
              <a:schemeClr val="tx1">
                <a:lumMod val="95000"/>
                <a:lumOff val="5000"/>
              </a:schemeClr>
            </a:solidFill>
          </a:ln>
        </p:spPr>
        <p:txBody>
          <a:bodyPr wrap="square" rtlCol="0">
            <a:spAutoFit/>
          </a:bodyPr>
          <a:lstStyle/>
          <a:p>
            <a:r>
              <a:rPr lang="en-US" b="1" dirty="0"/>
              <a:t>Challenges </a:t>
            </a:r>
          </a:p>
          <a:p>
            <a:r>
              <a:rPr lang="en-US" b="1" dirty="0"/>
              <a:t>and Opportunities </a:t>
            </a:r>
          </a:p>
          <a:p>
            <a:r>
              <a:rPr lang="en-US" b="1" dirty="0"/>
              <a:t>for EE Relative to the Past</a:t>
            </a:r>
          </a:p>
        </p:txBody>
      </p:sp>
      <p:sp>
        <p:nvSpPr>
          <p:cNvPr id="15" name="Smiley Face 14">
            <a:extLst>
              <a:ext uri="{FF2B5EF4-FFF2-40B4-BE49-F238E27FC236}">
                <a16:creationId xmlns:a16="http://schemas.microsoft.com/office/drawing/2014/main" id="{F1B49E50-A98F-47DA-AD7A-256225FAA15C}"/>
              </a:ext>
            </a:extLst>
          </p:cNvPr>
          <p:cNvSpPr/>
          <p:nvPr/>
        </p:nvSpPr>
        <p:spPr>
          <a:xfrm>
            <a:off x="10192454" y="4070932"/>
            <a:ext cx="304800" cy="304800"/>
          </a:xfrm>
          <a:prstGeom prst="smileyFace">
            <a:avLst>
              <a:gd name="adj" fmla="val -4653"/>
            </a:avLst>
          </a:prstGeom>
          <a:solidFill>
            <a:srgbClr val="F7633B"/>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miley Face 15">
            <a:extLst>
              <a:ext uri="{FF2B5EF4-FFF2-40B4-BE49-F238E27FC236}">
                <a16:creationId xmlns:a16="http://schemas.microsoft.com/office/drawing/2014/main" id="{D5B9C935-8C47-4488-81A1-6241648B1C2E}"/>
              </a:ext>
            </a:extLst>
          </p:cNvPr>
          <p:cNvSpPr/>
          <p:nvPr/>
        </p:nvSpPr>
        <p:spPr>
          <a:xfrm>
            <a:off x="10936119" y="4320382"/>
            <a:ext cx="304800" cy="304800"/>
          </a:xfrm>
          <a:prstGeom prst="smileyFace">
            <a:avLst/>
          </a:prstGeom>
          <a:solidFill>
            <a:schemeClr val="accent5">
              <a:lumMod val="50000"/>
              <a:lumOff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miley Face 16">
            <a:extLst>
              <a:ext uri="{FF2B5EF4-FFF2-40B4-BE49-F238E27FC236}">
                <a16:creationId xmlns:a16="http://schemas.microsoft.com/office/drawing/2014/main" id="{49C62841-5860-4A18-A834-BB4A0B2F6E72}"/>
              </a:ext>
            </a:extLst>
          </p:cNvPr>
          <p:cNvSpPr/>
          <p:nvPr/>
        </p:nvSpPr>
        <p:spPr>
          <a:xfrm>
            <a:off x="8915400" y="3276600"/>
            <a:ext cx="304800" cy="304800"/>
          </a:xfrm>
          <a:prstGeom prst="smileyFace">
            <a:avLst/>
          </a:prstGeom>
          <a:solidFill>
            <a:schemeClr val="accent5">
              <a:lumMod val="50000"/>
              <a:lumOff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miley Face 17">
            <a:extLst>
              <a:ext uri="{FF2B5EF4-FFF2-40B4-BE49-F238E27FC236}">
                <a16:creationId xmlns:a16="http://schemas.microsoft.com/office/drawing/2014/main" id="{4AE6C93B-E171-443E-BEF8-3CAC1EC999E2}"/>
              </a:ext>
            </a:extLst>
          </p:cNvPr>
          <p:cNvSpPr/>
          <p:nvPr/>
        </p:nvSpPr>
        <p:spPr>
          <a:xfrm>
            <a:off x="7714544" y="2874875"/>
            <a:ext cx="304800" cy="304800"/>
          </a:xfrm>
          <a:prstGeom prst="smileyFace">
            <a:avLst>
              <a:gd name="adj" fmla="val -4653"/>
            </a:avLst>
          </a:prstGeom>
          <a:solidFill>
            <a:srgbClr val="F7633B"/>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miley Face 18">
            <a:extLst>
              <a:ext uri="{FF2B5EF4-FFF2-40B4-BE49-F238E27FC236}">
                <a16:creationId xmlns:a16="http://schemas.microsoft.com/office/drawing/2014/main" id="{5C34E129-DB50-4C7C-AF84-EC72D4835F04}"/>
              </a:ext>
            </a:extLst>
          </p:cNvPr>
          <p:cNvSpPr/>
          <p:nvPr/>
        </p:nvSpPr>
        <p:spPr>
          <a:xfrm>
            <a:off x="7904629" y="4500519"/>
            <a:ext cx="304800" cy="304800"/>
          </a:xfrm>
          <a:prstGeom prst="smileyFace">
            <a:avLst>
              <a:gd name="adj" fmla="val -4653"/>
            </a:avLst>
          </a:prstGeom>
          <a:solidFill>
            <a:srgbClr val="F7633B"/>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D25E6E7D-ECC4-4B54-94BC-33ED2892513F}"/>
              </a:ext>
            </a:extLst>
          </p:cNvPr>
          <p:cNvPicPr>
            <a:picLocks noChangeAspect="1"/>
          </p:cNvPicPr>
          <p:nvPr/>
        </p:nvPicPr>
        <p:blipFill>
          <a:blip r:embed="rId3"/>
          <a:stretch>
            <a:fillRect/>
          </a:stretch>
        </p:blipFill>
        <p:spPr>
          <a:xfrm>
            <a:off x="9331236" y="1235366"/>
            <a:ext cx="2027238" cy="2027238"/>
          </a:xfrm>
          <a:prstGeom prst="rect">
            <a:avLst/>
          </a:prstGeom>
        </p:spPr>
      </p:pic>
    </p:spTree>
    <p:extLst>
      <p:ext uri="{BB962C8B-B14F-4D97-AF65-F5344CB8AC3E}">
        <p14:creationId xmlns:p14="http://schemas.microsoft.com/office/powerpoint/2010/main" val="14528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1000"/>
                                        <p:tgtEl>
                                          <p:spTgt spid="6"/>
                                        </p:tgtEl>
                                      </p:cBhvr>
                                    </p:animEffect>
                                    <p:anim calcmode="lin" valueType="num">
                                      <p:cBhvr>
                                        <p:cTn id="60" dur="1000" fill="hold"/>
                                        <p:tgtEl>
                                          <p:spTgt spid="6"/>
                                        </p:tgtEl>
                                        <p:attrNameLst>
                                          <p:attrName>ppt_x</p:attrName>
                                        </p:attrNameLst>
                                      </p:cBhvr>
                                      <p:tavLst>
                                        <p:tav tm="0">
                                          <p:val>
                                            <p:strVal val="#ppt_x"/>
                                          </p:val>
                                        </p:tav>
                                        <p:tav tm="100000">
                                          <p:val>
                                            <p:strVal val="#ppt_x"/>
                                          </p:val>
                                        </p:tav>
                                      </p:tavLst>
                                    </p:anim>
                                    <p:anim calcmode="lin" valueType="num">
                                      <p:cBhvr>
                                        <p:cTn id="61" dur="1000" fill="hold"/>
                                        <p:tgtEl>
                                          <p:spTgt spid="6"/>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1000"/>
                                        <p:tgtEl>
                                          <p:spTgt spid="8"/>
                                        </p:tgtEl>
                                      </p:cBhvr>
                                    </p:animEffect>
                                    <p:anim calcmode="lin" valueType="num">
                                      <p:cBhvr>
                                        <p:cTn id="65" dur="1000" fill="hold"/>
                                        <p:tgtEl>
                                          <p:spTgt spid="8"/>
                                        </p:tgtEl>
                                        <p:attrNameLst>
                                          <p:attrName>ppt_x</p:attrName>
                                        </p:attrNameLst>
                                      </p:cBhvr>
                                      <p:tavLst>
                                        <p:tav tm="0">
                                          <p:val>
                                            <p:strVal val="#ppt_x"/>
                                          </p:val>
                                        </p:tav>
                                        <p:tav tm="100000">
                                          <p:val>
                                            <p:strVal val="#ppt_x"/>
                                          </p:val>
                                        </p:tav>
                                      </p:tavLst>
                                    </p:anim>
                                    <p:anim calcmode="lin" valueType="num">
                                      <p:cBhvr>
                                        <p:cTn id="66" dur="1000" fill="hold"/>
                                        <p:tgtEl>
                                          <p:spTgt spid="8"/>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1000"/>
                                        <p:tgtEl>
                                          <p:spTgt spid="10"/>
                                        </p:tgtEl>
                                      </p:cBhvr>
                                    </p:animEffect>
                                    <p:anim calcmode="lin" valueType="num">
                                      <p:cBhvr>
                                        <p:cTn id="80" dur="1000" fill="hold"/>
                                        <p:tgtEl>
                                          <p:spTgt spid="10"/>
                                        </p:tgtEl>
                                        <p:attrNameLst>
                                          <p:attrName>ppt_x</p:attrName>
                                        </p:attrNameLst>
                                      </p:cBhvr>
                                      <p:tavLst>
                                        <p:tav tm="0">
                                          <p:val>
                                            <p:strVal val="#ppt_x"/>
                                          </p:val>
                                        </p:tav>
                                        <p:tav tm="100000">
                                          <p:val>
                                            <p:strVal val="#ppt_x"/>
                                          </p:val>
                                        </p:tav>
                                      </p:tavLst>
                                    </p:anim>
                                    <p:anim calcmode="lin" valueType="num">
                                      <p:cBhvr>
                                        <p:cTn id="81" dur="1000" fill="hold"/>
                                        <p:tgtEl>
                                          <p:spTgt spid="10"/>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1000"/>
                                        <p:tgtEl>
                                          <p:spTgt spid="19"/>
                                        </p:tgtEl>
                                      </p:cBhvr>
                                    </p:animEffect>
                                    <p:anim calcmode="lin" valueType="num">
                                      <p:cBhvr>
                                        <p:cTn id="85" dur="1000" fill="hold"/>
                                        <p:tgtEl>
                                          <p:spTgt spid="19"/>
                                        </p:tgtEl>
                                        <p:attrNameLst>
                                          <p:attrName>ppt_x</p:attrName>
                                        </p:attrNameLst>
                                      </p:cBhvr>
                                      <p:tavLst>
                                        <p:tav tm="0">
                                          <p:val>
                                            <p:strVal val="#ppt_x"/>
                                          </p:val>
                                        </p:tav>
                                        <p:tav tm="100000">
                                          <p:val>
                                            <p:strVal val="#ppt_x"/>
                                          </p:val>
                                        </p:tav>
                                      </p:tavLst>
                                    </p:anim>
                                    <p:anim calcmode="lin" valueType="num">
                                      <p:cBhvr>
                                        <p:cTn id="86" dur="1000" fill="hold"/>
                                        <p:tgtEl>
                                          <p:spTgt spid="19"/>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fade">
                                      <p:cBhvr>
                                        <p:cTn id="89" dur="1000"/>
                                        <p:tgtEl>
                                          <p:spTgt spid="11"/>
                                        </p:tgtEl>
                                      </p:cBhvr>
                                    </p:animEffect>
                                    <p:anim calcmode="lin" valueType="num">
                                      <p:cBhvr>
                                        <p:cTn id="90" dur="1000" fill="hold"/>
                                        <p:tgtEl>
                                          <p:spTgt spid="11"/>
                                        </p:tgtEl>
                                        <p:attrNameLst>
                                          <p:attrName>ppt_x</p:attrName>
                                        </p:attrNameLst>
                                      </p:cBhvr>
                                      <p:tavLst>
                                        <p:tav tm="0">
                                          <p:val>
                                            <p:strVal val="#ppt_x"/>
                                          </p:val>
                                        </p:tav>
                                        <p:tav tm="100000">
                                          <p:val>
                                            <p:strVal val="#ppt_x"/>
                                          </p:val>
                                        </p:tav>
                                      </p:tavLst>
                                    </p:anim>
                                    <p:anim calcmode="lin" valueType="num">
                                      <p:cBhvr>
                                        <p:cTn id="9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fade">
                                      <p:cBhvr>
                                        <p:cTn id="96" dur="1000"/>
                                        <p:tgtEl>
                                          <p:spTgt spid="5"/>
                                        </p:tgtEl>
                                      </p:cBhvr>
                                    </p:animEffect>
                                    <p:anim calcmode="lin" valueType="num">
                                      <p:cBhvr>
                                        <p:cTn id="97" dur="1000" fill="hold"/>
                                        <p:tgtEl>
                                          <p:spTgt spid="5"/>
                                        </p:tgtEl>
                                        <p:attrNameLst>
                                          <p:attrName>ppt_x</p:attrName>
                                        </p:attrNameLst>
                                      </p:cBhvr>
                                      <p:tavLst>
                                        <p:tav tm="0">
                                          <p:val>
                                            <p:strVal val="#ppt_x"/>
                                          </p:val>
                                        </p:tav>
                                        <p:tav tm="100000">
                                          <p:val>
                                            <p:strVal val="#ppt_x"/>
                                          </p:val>
                                        </p:tav>
                                      </p:tavLst>
                                    </p:anim>
                                    <p:anim calcmode="lin" valueType="num">
                                      <p:cBhvr>
                                        <p:cTn id="98" dur="1000" fill="hold"/>
                                        <p:tgtEl>
                                          <p:spTgt spid="5"/>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1000"/>
                                        <p:tgtEl>
                                          <p:spTgt spid="17"/>
                                        </p:tgtEl>
                                      </p:cBhvr>
                                    </p:animEffect>
                                    <p:anim calcmode="lin" valueType="num">
                                      <p:cBhvr>
                                        <p:cTn id="102" dur="1000" fill="hold"/>
                                        <p:tgtEl>
                                          <p:spTgt spid="17"/>
                                        </p:tgtEl>
                                        <p:attrNameLst>
                                          <p:attrName>ppt_x</p:attrName>
                                        </p:attrNameLst>
                                      </p:cBhvr>
                                      <p:tavLst>
                                        <p:tav tm="0">
                                          <p:val>
                                            <p:strVal val="#ppt_x"/>
                                          </p:val>
                                        </p:tav>
                                        <p:tav tm="100000">
                                          <p:val>
                                            <p:strVal val="#ppt_x"/>
                                          </p:val>
                                        </p:tav>
                                      </p:tavLst>
                                    </p:anim>
                                    <p:anim calcmode="lin" valueType="num">
                                      <p:cBhvr>
                                        <p:cTn id="103" dur="1000" fill="hold"/>
                                        <p:tgtEl>
                                          <p:spTgt spid="17"/>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7"/>
                                        </p:tgtEl>
                                        <p:attrNameLst>
                                          <p:attrName>style.visibility</p:attrName>
                                        </p:attrNameLst>
                                      </p:cBhvr>
                                      <p:to>
                                        <p:strVal val="visible"/>
                                      </p:to>
                                    </p:set>
                                    <p:animEffect transition="in" filter="fade">
                                      <p:cBhvr>
                                        <p:cTn id="106" dur="1000"/>
                                        <p:tgtEl>
                                          <p:spTgt spid="7"/>
                                        </p:tgtEl>
                                      </p:cBhvr>
                                    </p:animEffect>
                                    <p:anim calcmode="lin" valueType="num">
                                      <p:cBhvr>
                                        <p:cTn id="107" dur="1000" fill="hold"/>
                                        <p:tgtEl>
                                          <p:spTgt spid="7"/>
                                        </p:tgtEl>
                                        <p:attrNameLst>
                                          <p:attrName>ppt_x</p:attrName>
                                        </p:attrNameLst>
                                      </p:cBhvr>
                                      <p:tavLst>
                                        <p:tav tm="0">
                                          <p:val>
                                            <p:strVal val="#ppt_x"/>
                                          </p:val>
                                        </p:tav>
                                        <p:tav tm="100000">
                                          <p:val>
                                            <p:strVal val="#ppt_x"/>
                                          </p:val>
                                        </p:tav>
                                      </p:tavLst>
                                    </p:anim>
                                    <p:anim calcmode="lin" valueType="num">
                                      <p:cBhvr>
                                        <p:cTn id="10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8" grpId="0" animBg="1"/>
      <p:bldP spid="9" grpId="0" animBg="1"/>
      <p:bldP spid="10" grpId="0" animBg="1"/>
      <p:bldP spid="11" grpId="0" animBg="1"/>
      <p:bldP spid="12" grpId="0" animBg="1"/>
      <p:bldP spid="15" grpId="0" animBg="1"/>
      <p:bldP spid="16" grpId="0" animBg="1"/>
      <p:bldP spid="17" grpId="0" animBg="1"/>
      <p:bldP spid="18" grpId="0" animBg="1"/>
      <p:bldP spid="1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4BD1F-F662-4524-A4A2-28EA164C9807}"/>
              </a:ext>
            </a:extLst>
          </p:cNvPr>
          <p:cNvSpPr>
            <a:spLocks noGrp="1"/>
          </p:cNvSpPr>
          <p:nvPr>
            <p:ph type="title"/>
          </p:nvPr>
        </p:nvSpPr>
        <p:spPr/>
        <p:txBody>
          <a:bodyPr>
            <a:normAutofit/>
          </a:bodyPr>
          <a:lstStyle/>
          <a:p>
            <a:r>
              <a:rPr lang="en-US" dirty="0"/>
              <a:t>What Does This Mean for SEM?</a:t>
            </a:r>
          </a:p>
        </p:txBody>
      </p:sp>
      <p:sp>
        <p:nvSpPr>
          <p:cNvPr id="3" name="Content Placeholder 2">
            <a:extLst>
              <a:ext uri="{FF2B5EF4-FFF2-40B4-BE49-F238E27FC236}">
                <a16:creationId xmlns:a16="http://schemas.microsoft.com/office/drawing/2014/main" id="{AD605B45-61B7-4672-8CBB-D91BB331BEE1}"/>
              </a:ext>
            </a:extLst>
          </p:cNvPr>
          <p:cNvSpPr>
            <a:spLocks noGrp="1"/>
          </p:cNvSpPr>
          <p:nvPr>
            <p:ph idx="1"/>
          </p:nvPr>
        </p:nvSpPr>
        <p:spPr>
          <a:xfrm>
            <a:off x="609600" y="1600201"/>
            <a:ext cx="10972800" cy="1828799"/>
          </a:xfrm>
        </p:spPr>
        <p:txBody>
          <a:bodyPr/>
          <a:lstStyle/>
          <a:p>
            <a:r>
              <a:rPr lang="en-US" dirty="0"/>
              <a:t>Paradigm:  Efficiency as a power resource</a:t>
            </a:r>
          </a:p>
          <a:p>
            <a:pPr lvl="1"/>
            <a:r>
              <a:rPr lang="en-US" dirty="0"/>
              <a:t>Low Cost EE Good – High Cost EE Marginal</a:t>
            </a:r>
          </a:p>
          <a:p>
            <a:pPr lvl="1"/>
            <a:r>
              <a:rPr lang="en-US" dirty="0"/>
              <a:t>Value the Capacity Impacts of SEM</a:t>
            </a:r>
          </a:p>
        </p:txBody>
      </p:sp>
      <p:sp>
        <p:nvSpPr>
          <p:cNvPr id="4" name="Slide Number Placeholder 3">
            <a:extLst>
              <a:ext uri="{FF2B5EF4-FFF2-40B4-BE49-F238E27FC236}">
                <a16:creationId xmlns:a16="http://schemas.microsoft.com/office/drawing/2014/main" id="{88968BB5-DFAA-46D5-8277-CD9A44473FB1}"/>
              </a:ext>
            </a:extLst>
          </p:cNvPr>
          <p:cNvSpPr>
            <a:spLocks noGrp="1"/>
          </p:cNvSpPr>
          <p:nvPr>
            <p:ph type="sldNum" sz="quarter" idx="12"/>
          </p:nvPr>
        </p:nvSpPr>
        <p:spPr/>
        <p:txBody>
          <a:bodyPr/>
          <a:lstStyle/>
          <a:p>
            <a:fld id="{AA410EB8-A01E-483B-9F37-9B9DDCDD7179}" type="slidenum">
              <a:rPr lang="en-US" smtClean="0"/>
              <a:pPr/>
              <a:t>102</a:t>
            </a:fld>
            <a:endParaRPr lang="en-US" dirty="0"/>
          </a:p>
        </p:txBody>
      </p:sp>
    </p:spTree>
    <p:extLst>
      <p:ext uri="{BB962C8B-B14F-4D97-AF65-F5344CB8AC3E}">
        <p14:creationId xmlns:p14="http://schemas.microsoft.com/office/powerpoint/2010/main" val="23981117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EAB3A-9CF8-4AE9-934F-3559C7565D87}"/>
              </a:ext>
            </a:extLst>
          </p:cNvPr>
          <p:cNvSpPr>
            <a:spLocks noGrp="1"/>
          </p:cNvSpPr>
          <p:nvPr>
            <p:ph type="title"/>
          </p:nvPr>
        </p:nvSpPr>
        <p:spPr/>
        <p:txBody>
          <a:bodyPr/>
          <a:lstStyle/>
          <a:p>
            <a:r>
              <a:rPr lang="en-US" dirty="0"/>
              <a:t>End</a:t>
            </a:r>
          </a:p>
        </p:txBody>
      </p:sp>
      <p:sp>
        <p:nvSpPr>
          <p:cNvPr id="3" name="Content Placeholder 2">
            <a:extLst>
              <a:ext uri="{FF2B5EF4-FFF2-40B4-BE49-F238E27FC236}">
                <a16:creationId xmlns:a16="http://schemas.microsoft.com/office/drawing/2014/main" id="{A5DDFFC6-9E17-4354-8B74-69E900A74C6F}"/>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737A3D9-EC15-40C9-9628-AB70158855FF}"/>
              </a:ext>
            </a:extLst>
          </p:cNvPr>
          <p:cNvSpPr>
            <a:spLocks noGrp="1"/>
          </p:cNvSpPr>
          <p:nvPr>
            <p:ph type="sldNum" sz="quarter" idx="12"/>
          </p:nvPr>
        </p:nvSpPr>
        <p:spPr/>
        <p:txBody>
          <a:bodyPr/>
          <a:lstStyle/>
          <a:p>
            <a:fld id="{AA410EB8-A01E-483B-9F37-9B9DDCDD7179}" type="slidenum">
              <a:rPr lang="en-US" smtClean="0"/>
              <a:pPr/>
              <a:t>103</a:t>
            </a:fld>
            <a:endParaRPr lang="en-US" dirty="0"/>
          </a:p>
        </p:txBody>
      </p:sp>
    </p:spTree>
    <p:extLst>
      <p:ext uri="{BB962C8B-B14F-4D97-AF65-F5344CB8AC3E}">
        <p14:creationId xmlns:p14="http://schemas.microsoft.com/office/powerpoint/2010/main" val="38924471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3415A-BA20-4DA8-B433-BE10C99789E1}"/>
              </a:ext>
            </a:extLst>
          </p:cNvPr>
          <p:cNvSpPr>
            <a:spLocks noGrp="1"/>
          </p:cNvSpPr>
          <p:nvPr>
            <p:ph type="title"/>
          </p:nvPr>
        </p:nvSpPr>
        <p:spPr/>
        <p:txBody>
          <a:bodyPr/>
          <a:lstStyle/>
          <a:p>
            <a:r>
              <a:rPr lang="en-US" dirty="0"/>
              <a:t>Total Energy Use Per Capita Falling</a:t>
            </a:r>
          </a:p>
        </p:txBody>
      </p:sp>
      <p:sp>
        <p:nvSpPr>
          <p:cNvPr id="3" name="Slide Number Placeholder 2">
            <a:extLst>
              <a:ext uri="{FF2B5EF4-FFF2-40B4-BE49-F238E27FC236}">
                <a16:creationId xmlns:a16="http://schemas.microsoft.com/office/drawing/2014/main" id="{01172893-96AB-4B56-9CCC-890D2EB23F6B}"/>
              </a:ext>
            </a:extLst>
          </p:cNvPr>
          <p:cNvSpPr>
            <a:spLocks noGrp="1"/>
          </p:cNvSpPr>
          <p:nvPr>
            <p:ph type="sldNum" sz="quarter" idx="12"/>
          </p:nvPr>
        </p:nvSpPr>
        <p:spPr/>
        <p:txBody>
          <a:bodyPr/>
          <a:lstStyle/>
          <a:p>
            <a:fld id="{AA410EB8-A01E-483B-9F37-9B9DDCDD7179}" type="slidenum">
              <a:rPr lang="en-US" smtClean="0"/>
              <a:pPr/>
              <a:t>104</a:t>
            </a:fld>
            <a:endParaRPr lang="en-US" dirty="0"/>
          </a:p>
        </p:txBody>
      </p:sp>
      <p:graphicFrame>
        <p:nvGraphicFramePr>
          <p:cNvPr id="4" name="Chart 3">
            <a:extLst>
              <a:ext uri="{FF2B5EF4-FFF2-40B4-BE49-F238E27FC236}">
                <a16:creationId xmlns:a16="http://schemas.microsoft.com/office/drawing/2014/main" id="{812F0EE3-1C96-4B31-963C-84737199CE05}"/>
              </a:ext>
            </a:extLst>
          </p:cNvPr>
          <p:cNvGraphicFramePr/>
          <p:nvPr>
            <p:extLst/>
          </p:nvPr>
        </p:nvGraphicFramePr>
        <p:xfrm>
          <a:off x="1600200" y="1295400"/>
          <a:ext cx="9753600" cy="48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092611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55655-2464-40E7-A9AF-8C4D14528384}"/>
              </a:ext>
            </a:extLst>
          </p:cNvPr>
          <p:cNvSpPr>
            <a:spLocks noGrp="1"/>
          </p:cNvSpPr>
          <p:nvPr>
            <p:ph type="title"/>
          </p:nvPr>
        </p:nvSpPr>
        <p:spPr>
          <a:xfrm>
            <a:off x="9448800" y="274638"/>
            <a:ext cx="2133600" cy="5211762"/>
          </a:xfrm>
        </p:spPr>
        <p:txBody>
          <a:bodyPr>
            <a:normAutofit/>
          </a:bodyPr>
          <a:lstStyle/>
          <a:p>
            <a:r>
              <a:rPr lang="en-US" sz="3200" dirty="0"/>
              <a:t>All Sectors Less Electric Intensive</a:t>
            </a:r>
            <a:br>
              <a:rPr lang="en-US" sz="3200" dirty="0"/>
            </a:br>
            <a:r>
              <a:rPr lang="en-US" sz="3200" u="sng" dirty="0"/>
              <a:t>Per Capita</a:t>
            </a:r>
          </a:p>
        </p:txBody>
      </p:sp>
      <p:sp>
        <p:nvSpPr>
          <p:cNvPr id="3" name="Slide Number Placeholder 2">
            <a:extLst>
              <a:ext uri="{FF2B5EF4-FFF2-40B4-BE49-F238E27FC236}">
                <a16:creationId xmlns:a16="http://schemas.microsoft.com/office/drawing/2014/main" id="{DA05A7D6-55CE-4A70-9CB3-EE8976AE0AF6}"/>
              </a:ext>
            </a:extLst>
          </p:cNvPr>
          <p:cNvSpPr>
            <a:spLocks noGrp="1"/>
          </p:cNvSpPr>
          <p:nvPr>
            <p:ph type="sldNum" sz="quarter" idx="12"/>
          </p:nvPr>
        </p:nvSpPr>
        <p:spPr/>
        <p:txBody>
          <a:bodyPr/>
          <a:lstStyle/>
          <a:p>
            <a:fld id="{AA410EB8-A01E-483B-9F37-9B9DDCDD7179}" type="slidenum">
              <a:rPr lang="en-US" smtClean="0"/>
              <a:pPr/>
              <a:t>105</a:t>
            </a:fld>
            <a:endParaRPr lang="en-US" dirty="0"/>
          </a:p>
        </p:txBody>
      </p:sp>
      <p:graphicFrame>
        <p:nvGraphicFramePr>
          <p:cNvPr id="6" name="Chart 5">
            <a:extLst>
              <a:ext uri="{FF2B5EF4-FFF2-40B4-BE49-F238E27FC236}">
                <a16:creationId xmlns:a16="http://schemas.microsoft.com/office/drawing/2014/main" id="{FAE02BAA-FB3B-44A1-8987-9CBAC316B113}"/>
              </a:ext>
            </a:extLst>
          </p:cNvPr>
          <p:cNvGraphicFramePr/>
          <p:nvPr>
            <p:extLst/>
          </p:nvPr>
        </p:nvGraphicFramePr>
        <p:xfrm>
          <a:off x="762000" y="381000"/>
          <a:ext cx="86868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17763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84DD-05D3-4F87-ACFF-1230CCD6FEDF}"/>
              </a:ext>
            </a:extLst>
          </p:cNvPr>
          <p:cNvSpPr>
            <a:spLocks noGrp="1"/>
          </p:cNvSpPr>
          <p:nvPr>
            <p:ph type="title"/>
          </p:nvPr>
        </p:nvSpPr>
        <p:spPr>
          <a:xfrm>
            <a:off x="9067800" y="274638"/>
            <a:ext cx="2514600" cy="5135562"/>
          </a:xfrm>
        </p:spPr>
        <p:txBody>
          <a:bodyPr>
            <a:normAutofit/>
          </a:bodyPr>
          <a:lstStyle/>
          <a:p>
            <a:r>
              <a:rPr lang="en-US" sz="2800" dirty="0"/>
              <a:t>Total Energy Consumption per Economic Output Down Over 50%</a:t>
            </a:r>
          </a:p>
        </p:txBody>
      </p:sp>
      <p:sp>
        <p:nvSpPr>
          <p:cNvPr id="3" name="Slide Number Placeholder 2">
            <a:extLst>
              <a:ext uri="{FF2B5EF4-FFF2-40B4-BE49-F238E27FC236}">
                <a16:creationId xmlns:a16="http://schemas.microsoft.com/office/drawing/2014/main" id="{51EDA963-4B01-492D-ADEC-37972905D1A4}"/>
              </a:ext>
            </a:extLst>
          </p:cNvPr>
          <p:cNvSpPr>
            <a:spLocks noGrp="1"/>
          </p:cNvSpPr>
          <p:nvPr>
            <p:ph type="sldNum" sz="quarter" idx="12"/>
          </p:nvPr>
        </p:nvSpPr>
        <p:spPr/>
        <p:txBody>
          <a:bodyPr/>
          <a:lstStyle/>
          <a:p>
            <a:fld id="{AA410EB8-A01E-483B-9F37-9B9DDCDD7179}" type="slidenum">
              <a:rPr lang="en-US" smtClean="0"/>
              <a:pPr/>
              <a:t>106</a:t>
            </a:fld>
            <a:endParaRPr lang="en-US" dirty="0"/>
          </a:p>
        </p:txBody>
      </p:sp>
      <p:graphicFrame>
        <p:nvGraphicFramePr>
          <p:cNvPr id="4" name="Chart 3">
            <a:extLst>
              <a:ext uri="{FF2B5EF4-FFF2-40B4-BE49-F238E27FC236}">
                <a16:creationId xmlns:a16="http://schemas.microsoft.com/office/drawing/2014/main" id="{0D3721D9-A4BE-4955-B6BC-55AC638926D0}"/>
              </a:ext>
            </a:extLst>
          </p:cNvPr>
          <p:cNvGraphicFramePr/>
          <p:nvPr>
            <p:extLst/>
          </p:nvPr>
        </p:nvGraphicFramePr>
        <p:xfrm>
          <a:off x="762000" y="274638"/>
          <a:ext cx="8305800" cy="5973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137106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6A70A-8F6C-4080-96D8-50BAE93155C3}"/>
              </a:ext>
            </a:extLst>
          </p:cNvPr>
          <p:cNvSpPr>
            <a:spLocks noGrp="1"/>
          </p:cNvSpPr>
          <p:nvPr>
            <p:ph type="title"/>
          </p:nvPr>
        </p:nvSpPr>
        <p:spPr/>
        <p:txBody>
          <a:bodyPr>
            <a:norm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Electricity per $GSP is Half of 1990 Level</a:t>
            </a:r>
            <a:endParaRPr lang="en-US" dirty="0"/>
          </a:p>
        </p:txBody>
      </p:sp>
      <p:sp>
        <p:nvSpPr>
          <p:cNvPr id="4" name="Slide Number Placeholder 3">
            <a:extLst>
              <a:ext uri="{FF2B5EF4-FFF2-40B4-BE49-F238E27FC236}">
                <a16:creationId xmlns:a16="http://schemas.microsoft.com/office/drawing/2014/main" id="{775F5FC5-31F1-4CD5-B74E-BA6DCA02A9B3}"/>
              </a:ext>
            </a:extLst>
          </p:cNvPr>
          <p:cNvSpPr>
            <a:spLocks noGrp="1"/>
          </p:cNvSpPr>
          <p:nvPr>
            <p:ph type="sldNum" sz="quarter" idx="12"/>
          </p:nvPr>
        </p:nvSpPr>
        <p:spPr/>
        <p:txBody>
          <a:bodyPr/>
          <a:lstStyle/>
          <a:p>
            <a:fld id="{AA410EB8-A01E-483B-9F37-9B9DDCDD7179}" type="slidenum">
              <a:rPr lang="en-US" smtClean="0"/>
              <a:pPr/>
              <a:t>107</a:t>
            </a:fld>
            <a:endParaRPr lang="en-US" dirty="0"/>
          </a:p>
        </p:txBody>
      </p:sp>
      <p:graphicFrame>
        <p:nvGraphicFramePr>
          <p:cNvPr id="5" name="Chart 4">
            <a:extLst>
              <a:ext uri="{FF2B5EF4-FFF2-40B4-BE49-F238E27FC236}">
                <a16:creationId xmlns:a16="http://schemas.microsoft.com/office/drawing/2014/main" id="{59405845-890C-495A-B6E3-30A6931DB5CB}"/>
              </a:ext>
            </a:extLst>
          </p:cNvPr>
          <p:cNvGraphicFramePr/>
          <p:nvPr>
            <p:extLst/>
          </p:nvPr>
        </p:nvGraphicFramePr>
        <p:xfrm>
          <a:off x="608704" y="1490026"/>
          <a:ext cx="10135496" cy="46821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775752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84DD-05D3-4F87-ACFF-1230CCD6FEDF}"/>
              </a:ext>
            </a:extLst>
          </p:cNvPr>
          <p:cNvSpPr>
            <a:spLocks noGrp="1"/>
          </p:cNvSpPr>
          <p:nvPr>
            <p:ph type="title"/>
          </p:nvPr>
        </p:nvSpPr>
        <p:spPr>
          <a:xfrm>
            <a:off x="9067800" y="274638"/>
            <a:ext cx="2514600" cy="5135562"/>
          </a:xfrm>
        </p:spPr>
        <p:txBody>
          <a:bodyPr>
            <a:normAutofit fontScale="90000"/>
          </a:bodyPr>
          <a:lstStyle/>
          <a:p>
            <a:r>
              <a:rPr lang="en-US" sz="2800" dirty="0"/>
              <a:t>Industrial Energy Productivity Improves:</a:t>
            </a:r>
            <a:br>
              <a:rPr lang="en-US" sz="2800" dirty="0"/>
            </a:br>
            <a:br>
              <a:rPr lang="en-US" sz="2800" dirty="0"/>
            </a:br>
            <a:r>
              <a:rPr lang="en-US" sz="2800" dirty="0"/>
              <a:t>Both:</a:t>
            </a:r>
            <a:br>
              <a:rPr lang="en-US" sz="2800" dirty="0"/>
            </a:br>
            <a:r>
              <a:rPr lang="en-US" sz="2800" dirty="0"/>
              <a:t>1) Efficiency</a:t>
            </a:r>
            <a:br>
              <a:rPr lang="en-US" sz="2800" dirty="0"/>
            </a:br>
            <a:r>
              <a:rPr lang="en-US" sz="2800" dirty="0"/>
              <a:t>2) Shift to Less Intensive Industrial Base</a:t>
            </a:r>
            <a:br>
              <a:rPr lang="en-US" sz="2800" dirty="0"/>
            </a:br>
            <a:br>
              <a:rPr lang="en-US" sz="2800" dirty="0"/>
            </a:br>
            <a:endParaRPr lang="en-US" sz="2800" dirty="0"/>
          </a:p>
        </p:txBody>
      </p:sp>
      <p:sp>
        <p:nvSpPr>
          <p:cNvPr id="3" name="Slide Number Placeholder 2">
            <a:extLst>
              <a:ext uri="{FF2B5EF4-FFF2-40B4-BE49-F238E27FC236}">
                <a16:creationId xmlns:a16="http://schemas.microsoft.com/office/drawing/2014/main" id="{51EDA963-4B01-492D-ADEC-37972905D1A4}"/>
              </a:ext>
            </a:extLst>
          </p:cNvPr>
          <p:cNvSpPr>
            <a:spLocks noGrp="1"/>
          </p:cNvSpPr>
          <p:nvPr>
            <p:ph type="sldNum" sz="quarter" idx="12"/>
          </p:nvPr>
        </p:nvSpPr>
        <p:spPr/>
        <p:txBody>
          <a:bodyPr/>
          <a:lstStyle/>
          <a:p>
            <a:fld id="{AA410EB8-A01E-483B-9F37-9B9DDCDD7179}" type="slidenum">
              <a:rPr lang="en-US" smtClean="0"/>
              <a:pPr/>
              <a:t>108</a:t>
            </a:fld>
            <a:endParaRPr lang="en-US" dirty="0"/>
          </a:p>
        </p:txBody>
      </p:sp>
      <p:graphicFrame>
        <p:nvGraphicFramePr>
          <p:cNvPr id="5" name="Chart 4">
            <a:extLst>
              <a:ext uri="{FF2B5EF4-FFF2-40B4-BE49-F238E27FC236}">
                <a16:creationId xmlns:a16="http://schemas.microsoft.com/office/drawing/2014/main" id="{02395F64-2355-45E7-BD5F-494DE5B99097}"/>
              </a:ext>
            </a:extLst>
          </p:cNvPr>
          <p:cNvGraphicFramePr/>
          <p:nvPr>
            <p:extLst/>
          </p:nvPr>
        </p:nvGraphicFramePr>
        <p:xfrm>
          <a:off x="381000" y="274638"/>
          <a:ext cx="8610600" cy="5973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29617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Grp="1" noChangeArrowheads="1"/>
          </p:cNvSpPr>
          <p:nvPr>
            <p:ph type="title"/>
          </p:nvPr>
        </p:nvSpPr>
        <p:spPr/>
        <p:txBody>
          <a:bodyPr/>
          <a:lstStyle/>
          <a:p>
            <a:r>
              <a:rPr lang="en-US" sz="3600" dirty="0"/>
              <a:t>Industrial Measure &amp; Practices</a:t>
            </a:r>
          </a:p>
        </p:txBody>
      </p:sp>
      <p:sp>
        <p:nvSpPr>
          <p:cNvPr id="37893" name="Rectangle 5"/>
          <p:cNvSpPr>
            <a:spLocks noGrp="1" noChangeArrowheads="1"/>
          </p:cNvSpPr>
          <p:nvPr>
            <p:ph type="body" sz="half" idx="1"/>
          </p:nvPr>
        </p:nvSpPr>
        <p:spPr>
          <a:xfrm>
            <a:off x="1981200" y="1524000"/>
            <a:ext cx="4038600" cy="4953000"/>
          </a:xfrm>
        </p:spPr>
        <p:txBody>
          <a:bodyPr/>
          <a:lstStyle/>
          <a:p>
            <a:pPr>
              <a:lnSpc>
                <a:spcPct val="80000"/>
              </a:lnSpc>
            </a:pPr>
            <a:r>
              <a:rPr lang="en-US" sz="1600" dirty="0"/>
              <a:t>Air Compressor Demand Reduction</a:t>
            </a:r>
          </a:p>
          <a:p>
            <a:pPr>
              <a:lnSpc>
                <a:spcPct val="80000"/>
              </a:lnSpc>
            </a:pPr>
            <a:r>
              <a:rPr lang="en-US" sz="1600" dirty="0"/>
              <a:t>Air Compressor Equipment</a:t>
            </a:r>
          </a:p>
          <a:p>
            <a:pPr>
              <a:lnSpc>
                <a:spcPct val="80000"/>
              </a:lnSpc>
            </a:pPr>
            <a:r>
              <a:rPr lang="en-US" sz="1600" dirty="0"/>
              <a:t>Air Compressor Management</a:t>
            </a:r>
          </a:p>
          <a:p>
            <a:pPr>
              <a:lnSpc>
                <a:spcPct val="80000"/>
              </a:lnSpc>
            </a:pPr>
            <a:r>
              <a:rPr lang="en-US" sz="1600" dirty="0" err="1"/>
              <a:t>HighBay</a:t>
            </a:r>
            <a:r>
              <a:rPr lang="en-US" sz="1600" dirty="0"/>
              <a:t> Lighting </a:t>
            </a:r>
          </a:p>
          <a:p>
            <a:pPr>
              <a:lnSpc>
                <a:spcPct val="80000"/>
              </a:lnSpc>
            </a:pPr>
            <a:r>
              <a:rPr lang="en-US" sz="1600" dirty="0"/>
              <a:t>Lighting Controls</a:t>
            </a:r>
          </a:p>
          <a:p>
            <a:pPr>
              <a:lnSpc>
                <a:spcPct val="80000"/>
              </a:lnSpc>
            </a:pPr>
            <a:r>
              <a:rPr lang="en-US" sz="1600" dirty="0"/>
              <a:t>Motors: Efficient Rewind VSD Controls</a:t>
            </a:r>
          </a:p>
          <a:p>
            <a:pPr>
              <a:lnSpc>
                <a:spcPct val="80000"/>
              </a:lnSpc>
            </a:pPr>
            <a:r>
              <a:rPr lang="en-US" sz="1600" dirty="0"/>
              <a:t>Motor Management Program</a:t>
            </a:r>
          </a:p>
          <a:p>
            <a:pPr>
              <a:lnSpc>
                <a:spcPct val="80000"/>
              </a:lnSpc>
            </a:pPr>
            <a:r>
              <a:rPr lang="en-US" sz="1600" dirty="0"/>
              <a:t>Fan Efficient Centrifugal</a:t>
            </a:r>
          </a:p>
          <a:p>
            <a:pPr>
              <a:lnSpc>
                <a:spcPct val="80000"/>
              </a:lnSpc>
            </a:pPr>
            <a:r>
              <a:rPr lang="en-US" sz="1600" dirty="0"/>
              <a:t>Food: Fans and Blowers</a:t>
            </a:r>
          </a:p>
          <a:p>
            <a:pPr>
              <a:lnSpc>
                <a:spcPct val="80000"/>
              </a:lnSpc>
            </a:pPr>
            <a:r>
              <a:rPr lang="en-US" sz="1600" dirty="0"/>
              <a:t>Other: Fans and Blowers</a:t>
            </a:r>
          </a:p>
          <a:p>
            <a:pPr>
              <a:lnSpc>
                <a:spcPct val="80000"/>
              </a:lnSpc>
            </a:pPr>
            <a:r>
              <a:rPr lang="en-US" sz="1600" dirty="0"/>
              <a:t>Fan ASD Control</a:t>
            </a:r>
          </a:p>
          <a:p>
            <a:pPr>
              <a:lnSpc>
                <a:spcPct val="80000"/>
              </a:lnSpc>
            </a:pPr>
            <a:r>
              <a:rPr lang="en-US" sz="1600" dirty="0"/>
              <a:t>Premium Pump</a:t>
            </a:r>
          </a:p>
          <a:p>
            <a:pPr>
              <a:lnSpc>
                <a:spcPct val="80000"/>
              </a:lnSpc>
            </a:pPr>
            <a:r>
              <a:rPr lang="en-US" sz="1600" dirty="0"/>
              <a:t>Pump ASD Control</a:t>
            </a:r>
            <a:endParaRPr lang="en-US" sz="1600" strike="sngStrike" dirty="0"/>
          </a:p>
          <a:p>
            <a:pPr>
              <a:lnSpc>
                <a:spcPct val="80000"/>
              </a:lnSpc>
            </a:pPr>
            <a:r>
              <a:rPr lang="en-US" sz="1600" dirty="0"/>
              <a:t>Food: Cooling and Storage</a:t>
            </a:r>
          </a:p>
          <a:p>
            <a:pPr>
              <a:lnSpc>
                <a:spcPct val="80000"/>
              </a:lnSpc>
            </a:pPr>
            <a:r>
              <a:rPr lang="en-US" sz="1600" dirty="0"/>
              <a:t>Food: </a:t>
            </a:r>
            <a:r>
              <a:rPr lang="en-US" sz="1600" dirty="0" err="1"/>
              <a:t>Refrig</a:t>
            </a:r>
            <a:r>
              <a:rPr lang="en-US" sz="1600" dirty="0"/>
              <a:t> Storage O&amp;M</a:t>
            </a:r>
          </a:p>
          <a:p>
            <a:pPr>
              <a:lnSpc>
                <a:spcPct val="80000"/>
              </a:lnSpc>
            </a:pPr>
            <a:r>
              <a:rPr lang="en-US" sz="1600" dirty="0"/>
              <a:t>Metal: New Arc Furnace</a:t>
            </a:r>
          </a:p>
          <a:p>
            <a:pPr>
              <a:lnSpc>
                <a:spcPct val="80000"/>
              </a:lnSpc>
            </a:pPr>
            <a:endParaRPr lang="en-US" sz="1600" dirty="0"/>
          </a:p>
        </p:txBody>
      </p:sp>
      <p:sp>
        <p:nvSpPr>
          <p:cNvPr id="37894" name="Rectangle 6"/>
          <p:cNvSpPr>
            <a:spLocks noGrp="1" noChangeArrowheads="1"/>
          </p:cNvSpPr>
          <p:nvPr>
            <p:ph type="body" sz="half" idx="2"/>
          </p:nvPr>
        </p:nvSpPr>
        <p:spPr>
          <a:xfrm>
            <a:off x="6096000" y="1447801"/>
            <a:ext cx="4038600" cy="4525963"/>
          </a:xfrm>
        </p:spPr>
        <p:txBody>
          <a:bodyPr>
            <a:normAutofit lnSpcReduction="10000"/>
          </a:bodyPr>
          <a:lstStyle/>
          <a:p>
            <a:pPr>
              <a:lnSpc>
                <a:spcPct val="80000"/>
              </a:lnSpc>
            </a:pPr>
            <a:r>
              <a:rPr lang="en-US" sz="1600" dirty="0"/>
              <a:t>Paper: Medium Consistency Pump</a:t>
            </a:r>
          </a:p>
          <a:p>
            <a:pPr>
              <a:lnSpc>
                <a:spcPct val="80000"/>
              </a:lnSpc>
            </a:pPr>
            <a:r>
              <a:rPr lang="en-US" sz="1600" dirty="0" err="1"/>
              <a:t>Mech</a:t>
            </a:r>
            <a:r>
              <a:rPr lang="en-US" sz="1600" dirty="0"/>
              <a:t> Pulp: Refiner Replacement</a:t>
            </a:r>
          </a:p>
          <a:p>
            <a:pPr>
              <a:lnSpc>
                <a:spcPct val="80000"/>
              </a:lnSpc>
            </a:pPr>
            <a:r>
              <a:rPr lang="en-US" sz="1600" dirty="0" err="1"/>
              <a:t>Mech</a:t>
            </a:r>
            <a:r>
              <a:rPr lang="en-US" sz="1600" dirty="0"/>
              <a:t> Pulp: Premium Process</a:t>
            </a:r>
          </a:p>
          <a:p>
            <a:pPr>
              <a:lnSpc>
                <a:spcPct val="80000"/>
              </a:lnSpc>
            </a:pPr>
            <a:r>
              <a:rPr lang="en-US" sz="1600" dirty="0" err="1"/>
              <a:t>Mech</a:t>
            </a:r>
            <a:r>
              <a:rPr lang="en-US" sz="1600" dirty="0"/>
              <a:t> Pulp: Refiner Plate Improvement</a:t>
            </a:r>
          </a:p>
          <a:p>
            <a:pPr>
              <a:lnSpc>
                <a:spcPct val="80000"/>
              </a:lnSpc>
            </a:pPr>
            <a:r>
              <a:rPr lang="en-US" sz="1600" dirty="0"/>
              <a:t>Kraft Pulp: Effluent Treatment System</a:t>
            </a:r>
          </a:p>
          <a:p>
            <a:pPr>
              <a:lnSpc>
                <a:spcPct val="80000"/>
              </a:lnSpc>
            </a:pPr>
            <a:r>
              <a:rPr lang="en-US" sz="1600" dirty="0"/>
              <a:t>Kraft Pulp: Efficient Agitator</a:t>
            </a:r>
          </a:p>
          <a:p>
            <a:pPr>
              <a:lnSpc>
                <a:spcPct val="80000"/>
              </a:lnSpc>
            </a:pPr>
            <a:r>
              <a:rPr lang="en-US" sz="1600" dirty="0"/>
              <a:t>Paper: Efficient Pulp Screen</a:t>
            </a:r>
          </a:p>
          <a:p>
            <a:pPr>
              <a:lnSpc>
                <a:spcPct val="80000"/>
              </a:lnSpc>
            </a:pPr>
            <a:r>
              <a:rPr lang="en-US" sz="1600" dirty="0"/>
              <a:t>Paper: Premium Fan</a:t>
            </a:r>
          </a:p>
          <a:p>
            <a:pPr>
              <a:lnSpc>
                <a:spcPct val="80000"/>
              </a:lnSpc>
            </a:pPr>
            <a:r>
              <a:rPr lang="en-US" sz="1600" dirty="0"/>
              <a:t>Paper: Material Handling</a:t>
            </a:r>
          </a:p>
          <a:p>
            <a:pPr>
              <a:lnSpc>
                <a:spcPct val="80000"/>
              </a:lnSpc>
            </a:pPr>
            <a:r>
              <a:rPr lang="en-US" sz="1600" dirty="0"/>
              <a:t>Wood: Replace Pneumatic Conveyor</a:t>
            </a:r>
          </a:p>
          <a:p>
            <a:pPr>
              <a:lnSpc>
                <a:spcPct val="80000"/>
              </a:lnSpc>
            </a:pPr>
            <a:r>
              <a:rPr lang="en-US" sz="1600" dirty="0"/>
              <a:t>Wood: Hydraulic Press</a:t>
            </a:r>
          </a:p>
          <a:p>
            <a:pPr>
              <a:lnSpc>
                <a:spcPct val="80000"/>
              </a:lnSpc>
            </a:pPr>
            <a:r>
              <a:rPr lang="en-US" sz="1600" dirty="0"/>
              <a:t>Cold Storage Retrofit</a:t>
            </a:r>
          </a:p>
          <a:p>
            <a:pPr>
              <a:lnSpc>
                <a:spcPct val="80000"/>
              </a:lnSpc>
            </a:pPr>
            <a:r>
              <a:rPr lang="en-US" sz="1600" dirty="0"/>
              <a:t>Cold Storage </a:t>
            </a:r>
            <a:r>
              <a:rPr lang="en-US" sz="1600" dirty="0" err="1"/>
              <a:t>Tuneup</a:t>
            </a:r>
            <a:endParaRPr lang="en-US" sz="1600" dirty="0"/>
          </a:p>
          <a:p>
            <a:pPr>
              <a:lnSpc>
                <a:spcPct val="80000"/>
              </a:lnSpc>
            </a:pPr>
            <a:r>
              <a:rPr lang="en-US" sz="1600" dirty="0"/>
              <a:t>Fruit Storage Refer Retrofit</a:t>
            </a:r>
          </a:p>
          <a:p>
            <a:pPr>
              <a:lnSpc>
                <a:spcPct val="80000"/>
              </a:lnSpc>
            </a:pPr>
            <a:r>
              <a:rPr lang="en-US" sz="1600" dirty="0"/>
              <a:t>CS Retrofit -- CO2 Scrub</a:t>
            </a:r>
          </a:p>
          <a:p>
            <a:pPr>
              <a:lnSpc>
                <a:spcPct val="80000"/>
              </a:lnSpc>
            </a:pPr>
            <a:r>
              <a:rPr lang="en-US" sz="1600" dirty="0"/>
              <a:t>CS Retrofit -- Membrane</a:t>
            </a:r>
          </a:p>
          <a:p>
            <a:pPr>
              <a:lnSpc>
                <a:spcPct val="80000"/>
              </a:lnSpc>
            </a:pPr>
            <a:r>
              <a:rPr lang="en-US" sz="1600" dirty="0"/>
              <a:t>Fruit Storage </a:t>
            </a:r>
            <a:r>
              <a:rPr lang="en-US" sz="1600" dirty="0" err="1"/>
              <a:t>Tuneup</a:t>
            </a:r>
            <a:endParaRPr lang="en-US" sz="1600" dirty="0"/>
          </a:p>
          <a:p>
            <a:pPr>
              <a:lnSpc>
                <a:spcPct val="80000"/>
              </a:lnSpc>
            </a:pPr>
            <a:r>
              <a:rPr lang="en-US" sz="1600" dirty="0" err="1"/>
              <a:t>Groc</a:t>
            </a:r>
            <a:r>
              <a:rPr lang="en-US" sz="1600" dirty="0"/>
              <a:t> Dist Retrofit &amp; </a:t>
            </a:r>
            <a:r>
              <a:rPr lang="en-US" sz="1600" dirty="0" err="1"/>
              <a:t>Tuneup</a:t>
            </a:r>
            <a:endParaRPr lang="en-US" sz="1600" dirty="0"/>
          </a:p>
          <a:p>
            <a:pPr>
              <a:lnSpc>
                <a:spcPct val="80000"/>
              </a:lnSpc>
            </a:pPr>
            <a:endParaRPr lang="en-US" sz="1600" dirty="0"/>
          </a:p>
        </p:txBody>
      </p:sp>
      <p:sp>
        <p:nvSpPr>
          <p:cNvPr id="6" name="Slide Number Placeholder 5"/>
          <p:cNvSpPr>
            <a:spLocks noGrp="1"/>
          </p:cNvSpPr>
          <p:nvPr>
            <p:ph type="sldNum" sz="quarter" idx="12"/>
          </p:nvPr>
        </p:nvSpPr>
        <p:spPr/>
        <p:txBody>
          <a:bodyPr/>
          <a:lstStyle/>
          <a:p>
            <a:fld id="{AA410EB8-A01E-483B-9F37-9B9DDCDD7179}" type="slidenum">
              <a:rPr lang="en-US" smtClean="0"/>
              <a:pPr/>
              <a:t>109</a:t>
            </a:fld>
            <a:endParaRPr lang="en-US" dirty="0"/>
          </a:p>
        </p:txBody>
      </p:sp>
    </p:spTree>
    <p:extLst>
      <p:ext uri="{BB962C8B-B14F-4D97-AF65-F5344CB8AC3E}">
        <p14:creationId xmlns:p14="http://schemas.microsoft.com/office/powerpoint/2010/main" val="184048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FA68F-C77B-C14A-82B6-D4FC343F08D9}"/>
              </a:ext>
            </a:extLst>
          </p:cNvPr>
          <p:cNvSpPr>
            <a:spLocks noGrp="1"/>
          </p:cNvSpPr>
          <p:nvPr>
            <p:ph type="title"/>
          </p:nvPr>
        </p:nvSpPr>
        <p:spPr>
          <a:xfrm>
            <a:off x="5715000" y="3657600"/>
            <a:ext cx="6165850" cy="1056084"/>
          </a:xfrm>
        </p:spPr>
        <p:txBody>
          <a:bodyPr/>
          <a:lstStyle/>
          <a:p>
            <a:r>
              <a:rPr lang="en-US" dirty="0">
                <a:latin typeface="Arial" panose="020B0604020202020204" pitchFamily="34" charset="0"/>
                <a:cs typeface="Arial" panose="020B0604020202020204" pitchFamily="34" charset="0"/>
              </a:rPr>
              <a:t>Icebreaker!</a:t>
            </a:r>
          </a:p>
        </p:txBody>
      </p:sp>
      <p:sp>
        <p:nvSpPr>
          <p:cNvPr id="3" name="Text Placeholder 2">
            <a:extLst>
              <a:ext uri="{FF2B5EF4-FFF2-40B4-BE49-F238E27FC236}">
                <a16:creationId xmlns:a16="http://schemas.microsoft.com/office/drawing/2014/main" id="{AEED8AA9-FE9A-E942-A98E-05C6C28F60D4}"/>
              </a:ext>
            </a:extLst>
          </p:cNvPr>
          <p:cNvSpPr>
            <a:spLocks noGrp="1"/>
          </p:cNvSpPr>
          <p:nvPr>
            <p:ph type="body" idx="1"/>
          </p:nvPr>
        </p:nvSpPr>
        <p:spPr>
          <a:xfrm>
            <a:off x="5715000" y="4713684"/>
            <a:ext cx="6165850" cy="1810543"/>
          </a:xfrm>
        </p:spPr>
        <p:txBody>
          <a:bodyPr>
            <a:normAutofit/>
          </a:bodyPr>
          <a:lstStyle/>
          <a:p>
            <a:r>
              <a:rPr lang="en-US" sz="3600" dirty="0">
                <a:solidFill>
                  <a:srgbClr val="003399"/>
                </a:solidFill>
                <a:latin typeface="Arial" panose="020B0604020202020204" pitchFamily="34" charset="0"/>
                <a:cs typeface="Arial" panose="020B0604020202020204" pitchFamily="34" charset="0"/>
              </a:rPr>
              <a:t>If the NW SEM Fall Workshop had a talent show, what would your talent be?</a:t>
            </a:r>
          </a:p>
        </p:txBody>
      </p:sp>
      <p:pic>
        <p:nvPicPr>
          <p:cNvPr id="5" name="Picture 4">
            <a:extLst>
              <a:ext uri="{FF2B5EF4-FFF2-40B4-BE49-F238E27FC236}">
                <a16:creationId xmlns:a16="http://schemas.microsoft.com/office/drawing/2014/main" id="{FDB610D9-66DB-E94E-AFA2-558D1929C3D6}"/>
              </a:ext>
            </a:extLst>
          </p:cNvPr>
          <p:cNvPicPr>
            <a:picLocks noChangeAspect="1"/>
          </p:cNvPicPr>
          <p:nvPr/>
        </p:nvPicPr>
        <p:blipFill rotWithShape="1">
          <a:blip r:embed="rId2">
            <a:extLst>
              <a:ext uri="{28A0092B-C50C-407E-A947-70E740481C1C}">
                <a14:useLocalDpi xmlns:a14="http://schemas.microsoft.com/office/drawing/2010/main" val="0"/>
              </a:ext>
            </a:extLst>
          </a:blip>
          <a:srcRect r="38316"/>
          <a:stretch/>
        </p:blipFill>
        <p:spPr>
          <a:xfrm>
            <a:off x="152401" y="0"/>
            <a:ext cx="6477000" cy="6858000"/>
          </a:xfrm>
          <a:prstGeom prst="rect">
            <a:avLst/>
          </a:prstGeom>
        </p:spPr>
      </p:pic>
    </p:spTree>
    <p:extLst>
      <p:ext uri="{BB962C8B-B14F-4D97-AF65-F5344CB8AC3E}">
        <p14:creationId xmlns:p14="http://schemas.microsoft.com/office/powerpoint/2010/main" val="20584713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Industrial Model Structure</a:t>
            </a:r>
          </a:p>
        </p:txBody>
      </p:sp>
      <p:sp>
        <p:nvSpPr>
          <p:cNvPr id="4" name="Slide Number Placeholder 3"/>
          <p:cNvSpPr>
            <a:spLocks noGrp="1"/>
          </p:cNvSpPr>
          <p:nvPr>
            <p:ph type="sldNum" sz="quarter" idx="12"/>
          </p:nvPr>
        </p:nvSpPr>
        <p:spPr/>
        <p:txBody>
          <a:bodyPr/>
          <a:lstStyle/>
          <a:p>
            <a:fld id="{AA410EB8-A01E-483B-9F37-9B9DDCDD7179}" type="slidenum">
              <a:rPr lang="en-US" smtClean="0"/>
              <a:pPr/>
              <a:t>110</a:t>
            </a:fld>
            <a:endParaRPr lang="en-US" dirty="0"/>
          </a:p>
        </p:txBody>
      </p:sp>
      <p:graphicFrame>
        <p:nvGraphicFramePr>
          <p:cNvPr id="5" name="Diagram 4"/>
          <p:cNvGraphicFramePr/>
          <p:nvPr/>
        </p:nvGraphicFramePr>
        <p:xfrm>
          <a:off x="3048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8"/>
          <p:cNvGrpSpPr/>
          <p:nvPr/>
        </p:nvGrpSpPr>
        <p:grpSpPr>
          <a:xfrm>
            <a:off x="2895600" y="2590800"/>
            <a:ext cx="1905000" cy="523220"/>
            <a:chOff x="457200" y="3124200"/>
            <a:chExt cx="1905000" cy="523220"/>
          </a:xfrm>
        </p:grpSpPr>
        <p:sp>
          <p:nvSpPr>
            <p:cNvPr id="6" name="TextBox 5"/>
            <p:cNvSpPr txBox="1"/>
            <p:nvPr/>
          </p:nvSpPr>
          <p:spPr>
            <a:xfrm>
              <a:off x="457200" y="3124200"/>
              <a:ext cx="1752600" cy="523220"/>
            </a:xfrm>
            <a:prstGeom prst="rect">
              <a:avLst/>
            </a:prstGeom>
            <a:noFill/>
          </p:spPr>
          <p:txBody>
            <a:bodyPr wrap="square" rtlCol="0">
              <a:spAutoFit/>
            </a:bodyPr>
            <a:lstStyle/>
            <a:p>
              <a:r>
                <a:rPr lang="en-US" sz="1400" dirty="0"/>
                <a:t>Loads by segment </a:t>
              </a:r>
              <a:br>
                <a:rPr lang="en-US" sz="1400" dirty="0"/>
              </a:br>
              <a:r>
                <a:rPr lang="en-US" sz="1400" dirty="0"/>
                <a:t>(18 </a:t>
              </a:r>
              <a:r>
                <a:rPr lang="en-US" sz="1400" dirty="0" err="1"/>
                <a:t>segs</a:t>
              </a:r>
              <a:r>
                <a:rPr lang="en-US" sz="1400" dirty="0"/>
                <a:t>)</a:t>
              </a:r>
            </a:p>
          </p:txBody>
        </p:sp>
        <p:cxnSp>
          <p:nvCxnSpPr>
            <p:cNvPr id="8" name="Straight Arrow Connector 7"/>
            <p:cNvCxnSpPr/>
            <p:nvPr/>
          </p:nvCxnSpPr>
          <p:spPr>
            <a:xfrm>
              <a:off x="1447800" y="3429000"/>
              <a:ext cx="914400"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7" name="Group 9"/>
          <p:cNvGrpSpPr/>
          <p:nvPr/>
        </p:nvGrpSpPr>
        <p:grpSpPr>
          <a:xfrm>
            <a:off x="2209800" y="3505200"/>
            <a:ext cx="1905000" cy="523220"/>
            <a:chOff x="457200" y="3124200"/>
            <a:chExt cx="1905000" cy="523220"/>
          </a:xfrm>
        </p:grpSpPr>
        <p:sp>
          <p:nvSpPr>
            <p:cNvPr id="11" name="TextBox 10"/>
            <p:cNvSpPr txBox="1"/>
            <p:nvPr/>
          </p:nvSpPr>
          <p:spPr>
            <a:xfrm>
              <a:off x="457200" y="3124200"/>
              <a:ext cx="1752600" cy="523220"/>
            </a:xfrm>
            <a:prstGeom prst="rect">
              <a:avLst/>
            </a:prstGeom>
            <a:noFill/>
          </p:spPr>
          <p:txBody>
            <a:bodyPr wrap="square" rtlCol="0">
              <a:spAutoFit/>
            </a:bodyPr>
            <a:lstStyle/>
            <a:p>
              <a:r>
                <a:rPr lang="en-US" sz="1400" dirty="0"/>
                <a:t>Share of end-use by segment</a:t>
              </a:r>
            </a:p>
          </p:txBody>
        </p:sp>
        <p:cxnSp>
          <p:nvCxnSpPr>
            <p:cNvPr id="12" name="Straight Arrow Connector 11"/>
            <p:cNvCxnSpPr/>
            <p:nvPr/>
          </p:nvCxnSpPr>
          <p:spPr>
            <a:xfrm>
              <a:off x="1447800" y="3429000"/>
              <a:ext cx="914400"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9" name="Group 12"/>
          <p:cNvGrpSpPr/>
          <p:nvPr/>
        </p:nvGrpSpPr>
        <p:grpSpPr>
          <a:xfrm>
            <a:off x="7010400" y="4495800"/>
            <a:ext cx="2819400" cy="523220"/>
            <a:chOff x="-609600" y="3124200"/>
            <a:chExt cx="2819400" cy="523220"/>
          </a:xfrm>
        </p:grpSpPr>
        <p:sp>
          <p:nvSpPr>
            <p:cNvPr id="14" name="TextBox 13"/>
            <p:cNvSpPr txBox="1"/>
            <p:nvPr/>
          </p:nvSpPr>
          <p:spPr>
            <a:xfrm>
              <a:off x="228600" y="3124200"/>
              <a:ext cx="1981200" cy="523220"/>
            </a:xfrm>
            <a:prstGeom prst="rect">
              <a:avLst/>
            </a:prstGeom>
            <a:noFill/>
          </p:spPr>
          <p:txBody>
            <a:bodyPr wrap="square" rtlCol="0">
              <a:spAutoFit/>
            </a:bodyPr>
            <a:lstStyle/>
            <a:p>
              <a:r>
                <a:rPr lang="en-US" sz="1400" dirty="0"/>
                <a:t>Measures that apply to each end-use</a:t>
              </a:r>
            </a:p>
          </p:txBody>
        </p:sp>
        <p:cxnSp>
          <p:nvCxnSpPr>
            <p:cNvPr id="15" name="Straight Arrow Connector 14"/>
            <p:cNvCxnSpPr/>
            <p:nvPr/>
          </p:nvCxnSpPr>
          <p:spPr>
            <a:xfrm flipH="1">
              <a:off x="-609600" y="3352800"/>
              <a:ext cx="762000"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cxnSp>
        <p:nvCxnSpPr>
          <p:cNvPr id="23" name="Elbow Connector 22"/>
          <p:cNvCxnSpPr>
            <a:endCxn id="24" idx="1"/>
          </p:cNvCxnSpPr>
          <p:nvPr/>
        </p:nvCxnSpPr>
        <p:spPr>
          <a:xfrm>
            <a:off x="3733800" y="5257801"/>
            <a:ext cx="609600" cy="58800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343400" y="5715000"/>
            <a:ext cx="3048000" cy="261610"/>
          </a:xfrm>
          <a:prstGeom prst="rect">
            <a:avLst/>
          </a:prstGeom>
          <a:noFill/>
        </p:spPr>
        <p:txBody>
          <a:bodyPr wrap="square" rtlCol="0">
            <a:spAutoFit/>
          </a:bodyPr>
          <a:lstStyle/>
          <a:p>
            <a:r>
              <a:rPr lang="en-US" sz="1100" dirty="0"/>
              <a:t>Continued on next slide</a:t>
            </a:r>
          </a:p>
        </p:txBody>
      </p:sp>
    </p:spTree>
    <p:extLst>
      <p:ext uri="{BB962C8B-B14F-4D97-AF65-F5344CB8AC3E}">
        <p14:creationId xmlns:p14="http://schemas.microsoft.com/office/powerpoint/2010/main" val="32584363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Industrial Model Structure (cont.)</a:t>
            </a:r>
          </a:p>
        </p:txBody>
      </p:sp>
      <p:sp>
        <p:nvSpPr>
          <p:cNvPr id="4" name="Slide Number Placeholder 3"/>
          <p:cNvSpPr>
            <a:spLocks noGrp="1"/>
          </p:cNvSpPr>
          <p:nvPr>
            <p:ph type="sldNum" sz="quarter" idx="12"/>
          </p:nvPr>
        </p:nvSpPr>
        <p:spPr/>
        <p:txBody>
          <a:bodyPr/>
          <a:lstStyle/>
          <a:p>
            <a:fld id="{AA410EB8-A01E-483B-9F37-9B9DDCDD7179}" type="slidenum">
              <a:rPr lang="en-US" smtClean="0"/>
              <a:pPr/>
              <a:t>111</a:t>
            </a:fld>
            <a:endParaRPr lang="en-US" dirty="0"/>
          </a:p>
        </p:txBody>
      </p:sp>
      <p:graphicFrame>
        <p:nvGraphicFramePr>
          <p:cNvPr id="5" name="Diagram 4"/>
          <p:cNvGraphicFramePr/>
          <p:nvPr/>
        </p:nvGraphicFramePr>
        <p:xfrm>
          <a:off x="2514600" y="1066800"/>
          <a:ext cx="7086600" cy="327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Table 5"/>
          <p:cNvGraphicFramePr>
            <a:graphicFrameLocks noGrp="1"/>
          </p:cNvGraphicFramePr>
          <p:nvPr/>
        </p:nvGraphicFramePr>
        <p:xfrm>
          <a:off x="2971800" y="4343400"/>
          <a:ext cx="5638800" cy="1463040"/>
        </p:xfrm>
        <a:graphic>
          <a:graphicData uri="http://schemas.openxmlformats.org/drawingml/2006/table">
            <a:tbl>
              <a:tblPr firstRow="1" lastRow="1">
                <a:tableStyleId>{3B4B98B0-60AC-42C2-AFA5-B58CD77FA1E5}</a:tableStyleId>
              </a:tblPr>
              <a:tblGrid>
                <a:gridCol w="3608832">
                  <a:extLst>
                    <a:ext uri="{9D8B030D-6E8A-4147-A177-3AD203B41FA5}">
                      <a16:colId xmlns:a16="http://schemas.microsoft.com/office/drawing/2014/main" val="20000"/>
                    </a:ext>
                  </a:extLst>
                </a:gridCol>
                <a:gridCol w="2029968">
                  <a:extLst>
                    <a:ext uri="{9D8B030D-6E8A-4147-A177-3AD203B41FA5}">
                      <a16:colId xmlns:a16="http://schemas.microsoft.com/office/drawing/2014/main" val="20001"/>
                    </a:ext>
                  </a:extLst>
                </a:gridCol>
              </a:tblGrid>
              <a:tr h="161925">
                <a:tc gridSpan="2">
                  <a:txBody>
                    <a:bodyPr/>
                    <a:lstStyle/>
                    <a:p>
                      <a:pPr algn="ctr" fontAlgn="b"/>
                      <a:r>
                        <a:rPr lang="en-US" sz="1200" u="none" strike="noStrike" dirty="0"/>
                        <a:t>Example for Pump Energy Management in a Mechanical Pulp Facility</a:t>
                      </a:r>
                      <a:endParaRPr lang="en-US" sz="1200" b="1" i="0" u="none" strike="noStrike" dirty="0">
                        <a:latin typeface="Arial"/>
                      </a:endParaRPr>
                    </a:p>
                  </a:txBody>
                  <a:tcPr marL="0" marR="0" marT="0" marB="0" anchor="b"/>
                </a:tc>
                <a:tc hMerge="1">
                  <a:txBody>
                    <a:bodyPr/>
                    <a:lstStyle/>
                    <a:p>
                      <a:endParaRPr lang="en-US"/>
                    </a:p>
                  </a:txBody>
                  <a:tcPr/>
                </a:tc>
                <a:extLst>
                  <a:ext uri="{0D108BD9-81ED-4DB2-BD59-A6C34878D82A}">
                    <a16:rowId xmlns:a16="http://schemas.microsoft.com/office/drawing/2014/main" val="10000"/>
                  </a:ext>
                </a:extLst>
              </a:tr>
              <a:tr h="161925">
                <a:tc>
                  <a:txBody>
                    <a:bodyPr/>
                    <a:lstStyle/>
                    <a:p>
                      <a:pPr algn="r" fontAlgn="b"/>
                      <a:r>
                        <a:rPr lang="en-US" sz="1200" u="none" strike="noStrike" dirty="0"/>
                        <a:t>Mechanical Pulp 2035 </a:t>
                      </a:r>
                      <a:r>
                        <a:rPr lang="en-US" sz="1200" u="none" strike="noStrike" dirty="0" err="1"/>
                        <a:t>MWh</a:t>
                      </a:r>
                      <a:endParaRPr lang="en-US" sz="1200" b="0" i="0" u="none" strike="noStrike" dirty="0">
                        <a:latin typeface="Arial"/>
                      </a:endParaRPr>
                    </a:p>
                  </a:txBody>
                  <a:tcPr marL="0" marR="0" marT="0" marB="0" anchor="b"/>
                </a:tc>
                <a:tc>
                  <a:txBody>
                    <a:bodyPr/>
                    <a:lstStyle/>
                    <a:p>
                      <a:pPr algn="ctr" fontAlgn="b"/>
                      <a:r>
                        <a:rPr lang="en-US" sz="1200" u="none" strike="noStrike" dirty="0"/>
                        <a:t>4,261,225</a:t>
                      </a:r>
                      <a:endParaRPr lang="en-US" sz="1200" b="0" i="0" u="none" strike="noStrike" dirty="0">
                        <a:latin typeface="Arial"/>
                      </a:endParaRPr>
                    </a:p>
                  </a:txBody>
                  <a:tcPr marL="0" marR="0" marT="0" marB="0" anchor="b"/>
                </a:tc>
                <a:extLst>
                  <a:ext uri="{0D108BD9-81ED-4DB2-BD59-A6C34878D82A}">
                    <a16:rowId xmlns:a16="http://schemas.microsoft.com/office/drawing/2014/main" val="10001"/>
                  </a:ext>
                </a:extLst>
              </a:tr>
              <a:tr h="161925">
                <a:tc>
                  <a:txBody>
                    <a:bodyPr/>
                    <a:lstStyle/>
                    <a:p>
                      <a:pPr algn="r" fontAlgn="b"/>
                      <a:r>
                        <a:rPr lang="en-US" sz="1200" u="none" strike="noStrike" dirty="0"/>
                        <a:t>Pumps End-Use</a:t>
                      </a:r>
                      <a:r>
                        <a:rPr lang="en-US" sz="1200" u="none" strike="noStrike" baseline="0" dirty="0"/>
                        <a:t> Share</a:t>
                      </a:r>
                      <a:endParaRPr lang="en-US" sz="1200" b="0" i="0" u="none" strike="noStrike" dirty="0">
                        <a:latin typeface="Arial"/>
                      </a:endParaRPr>
                    </a:p>
                  </a:txBody>
                  <a:tcPr marL="0" marR="0" marT="0" marB="0" anchor="b"/>
                </a:tc>
                <a:tc>
                  <a:txBody>
                    <a:bodyPr/>
                    <a:lstStyle/>
                    <a:p>
                      <a:pPr algn="ctr" fontAlgn="b"/>
                      <a:r>
                        <a:rPr lang="en-US" sz="1200" u="none" strike="noStrike" dirty="0"/>
                        <a:t>32%</a:t>
                      </a:r>
                      <a:endParaRPr lang="en-US" sz="1200" b="0" i="0" u="none" strike="noStrike" dirty="0">
                        <a:latin typeface="Arial"/>
                      </a:endParaRPr>
                    </a:p>
                  </a:txBody>
                  <a:tcPr marL="0" marR="0" marT="0" marB="0" anchor="b"/>
                </a:tc>
                <a:extLst>
                  <a:ext uri="{0D108BD9-81ED-4DB2-BD59-A6C34878D82A}">
                    <a16:rowId xmlns:a16="http://schemas.microsoft.com/office/drawing/2014/main" val="10002"/>
                  </a:ext>
                </a:extLst>
              </a:tr>
              <a:tr h="161925">
                <a:tc>
                  <a:txBody>
                    <a:bodyPr/>
                    <a:lstStyle/>
                    <a:p>
                      <a:pPr algn="r" fontAlgn="b"/>
                      <a:r>
                        <a:rPr lang="en-US" sz="1200" u="none" strike="noStrike" dirty="0"/>
                        <a:t>% Savings for Pump Energy Management Measure</a:t>
                      </a:r>
                      <a:endParaRPr lang="en-US" sz="1200" b="0" i="0" u="none" strike="noStrike" dirty="0">
                        <a:latin typeface="Arial"/>
                      </a:endParaRPr>
                    </a:p>
                  </a:txBody>
                  <a:tcPr marL="0" marR="0" marT="0" marB="0" anchor="b"/>
                </a:tc>
                <a:tc>
                  <a:txBody>
                    <a:bodyPr/>
                    <a:lstStyle/>
                    <a:p>
                      <a:pPr algn="ctr" fontAlgn="b"/>
                      <a:r>
                        <a:rPr lang="en-US" sz="1200" u="none" strike="noStrike" dirty="0"/>
                        <a:t>8%</a:t>
                      </a:r>
                      <a:endParaRPr lang="en-US" sz="1200" b="0" i="0" u="none" strike="noStrike" dirty="0">
                        <a:latin typeface="Arial"/>
                      </a:endParaRPr>
                    </a:p>
                  </a:txBody>
                  <a:tcPr marL="0" marR="0" marT="0" marB="0" anchor="b"/>
                </a:tc>
                <a:extLst>
                  <a:ext uri="{0D108BD9-81ED-4DB2-BD59-A6C34878D82A}">
                    <a16:rowId xmlns:a16="http://schemas.microsoft.com/office/drawing/2014/main" val="10003"/>
                  </a:ext>
                </a:extLst>
              </a:tr>
              <a:tr h="161925">
                <a:tc>
                  <a:txBody>
                    <a:bodyPr/>
                    <a:lstStyle/>
                    <a:p>
                      <a:pPr algn="r" fontAlgn="b"/>
                      <a:r>
                        <a:rPr lang="en-US" sz="1200" u="none" strike="noStrike" dirty="0"/>
                        <a:t>Measure Applicability</a:t>
                      </a:r>
                      <a:endParaRPr lang="en-US" sz="1200" b="0" i="0" u="none" strike="noStrike" dirty="0">
                        <a:latin typeface="Arial"/>
                      </a:endParaRPr>
                    </a:p>
                  </a:txBody>
                  <a:tcPr marL="0" marR="0" marT="0" marB="0" anchor="b"/>
                </a:tc>
                <a:tc>
                  <a:txBody>
                    <a:bodyPr/>
                    <a:lstStyle/>
                    <a:p>
                      <a:pPr algn="ctr" fontAlgn="b"/>
                      <a:r>
                        <a:rPr lang="en-US" sz="1200" u="none" strike="noStrike" dirty="0"/>
                        <a:t>30%</a:t>
                      </a:r>
                      <a:endParaRPr lang="en-US" sz="1200" b="0" i="0" u="none" strike="noStrike" dirty="0">
                        <a:latin typeface="Arial"/>
                      </a:endParaRPr>
                    </a:p>
                  </a:txBody>
                  <a:tcPr marL="0" marR="0" marT="0" marB="0" anchor="b"/>
                </a:tc>
                <a:extLst>
                  <a:ext uri="{0D108BD9-81ED-4DB2-BD59-A6C34878D82A}">
                    <a16:rowId xmlns:a16="http://schemas.microsoft.com/office/drawing/2014/main" val="10004"/>
                  </a:ext>
                </a:extLst>
              </a:tr>
              <a:tr h="161925">
                <a:tc>
                  <a:txBody>
                    <a:bodyPr/>
                    <a:lstStyle/>
                    <a:p>
                      <a:pPr algn="r" fontAlgn="b"/>
                      <a:r>
                        <a:rPr lang="en-US" sz="1200" u="none" strike="noStrike" dirty="0"/>
                        <a:t>Achievability</a:t>
                      </a:r>
                      <a:endParaRPr lang="en-US" sz="1200" b="0" i="0" u="none" strike="noStrike" dirty="0">
                        <a:latin typeface="Arial"/>
                      </a:endParaRPr>
                    </a:p>
                  </a:txBody>
                  <a:tcPr marL="0" marR="0" marT="0" marB="0" anchor="b"/>
                </a:tc>
                <a:tc>
                  <a:txBody>
                    <a:bodyPr/>
                    <a:lstStyle/>
                    <a:p>
                      <a:pPr algn="ctr" fontAlgn="b"/>
                      <a:r>
                        <a:rPr lang="en-US" sz="1200" u="none" strike="noStrike" dirty="0"/>
                        <a:t>100%</a:t>
                      </a:r>
                      <a:endParaRPr lang="en-US" sz="1200" b="0" i="0" u="none" strike="noStrike" dirty="0">
                        <a:latin typeface="Arial"/>
                      </a:endParaRPr>
                    </a:p>
                  </a:txBody>
                  <a:tcPr marL="0" marR="0" marT="0" marB="0" anchor="b"/>
                </a:tc>
                <a:extLst>
                  <a:ext uri="{0D108BD9-81ED-4DB2-BD59-A6C34878D82A}">
                    <a16:rowId xmlns:a16="http://schemas.microsoft.com/office/drawing/2014/main" val="10005"/>
                  </a:ext>
                </a:extLst>
              </a:tr>
              <a:tr h="161925">
                <a:tc>
                  <a:txBody>
                    <a:bodyPr/>
                    <a:lstStyle/>
                    <a:p>
                      <a:pPr algn="r" fontAlgn="b"/>
                      <a:r>
                        <a:rPr lang="en-US" sz="1200" u="none" strike="noStrike" dirty="0"/>
                        <a:t>Inventory Factor</a:t>
                      </a:r>
                      <a:endParaRPr lang="en-US" sz="1200" b="0" i="0" u="none" strike="noStrike" dirty="0">
                        <a:latin typeface="Arial"/>
                      </a:endParaRPr>
                    </a:p>
                  </a:txBody>
                  <a:tcPr marL="0" marR="0" marT="0" marB="0" anchor="b"/>
                </a:tc>
                <a:tc>
                  <a:txBody>
                    <a:bodyPr/>
                    <a:lstStyle/>
                    <a:p>
                      <a:pPr algn="ctr" fontAlgn="b"/>
                      <a:r>
                        <a:rPr lang="en-US" sz="1200" u="none" strike="noStrike" dirty="0"/>
                        <a:t>100%</a:t>
                      </a:r>
                      <a:endParaRPr lang="en-US" sz="1200" b="0" i="0" u="none" strike="noStrike" dirty="0">
                        <a:latin typeface="Arial"/>
                      </a:endParaRPr>
                    </a:p>
                  </a:txBody>
                  <a:tcPr marL="0" marR="0" marT="0" marB="0" anchor="b"/>
                </a:tc>
                <a:extLst>
                  <a:ext uri="{0D108BD9-81ED-4DB2-BD59-A6C34878D82A}">
                    <a16:rowId xmlns:a16="http://schemas.microsoft.com/office/drawing/2014/main" val="10006"/>
                  </a:ext>
                </a:extLst>
              </a:tr>
              <a:tr h="161925">
                <a:tc>
                  <a:txBody>
                    <a:bodyPr/>
                    <a:lstStyle/>
                    <a:p>
                      <a:pPr algn="r" fontAlgn="b"/>
                      <a:r>
                        <a:rPr lang="en-US" sz="1200" u="none" strike="noStrike" dirty="0"/>
                        <a:t>Total Potential (</a:t>
                      </a:r>
                      <a:r>
                        <a:rPr lang="en-US" sz="1200" u="none" strike="noStrike" dirty="0" err="1"/>
                        <a:t>MWh</a:t>
                      </a:r>
                      <a:r>
                        <a:rPr lang="en-US" sz="1200" u="none" strike="noStrike" dirty="0"/>
                        <a:t>/yr)</a:t>
                      </a:r>
                      <a:endParaRPr lang="en-US" sz="1200" b="1" i="0" u="none" strike="noStrike" dirty="0">
                        <a:latin typeface="Arial"/>
                      </a:endParaRPr>
                    </a:p>
                  </a:txBody>
                  <a:tcPr marL="0" marR="0" marT="0" marB="0" anchor="b"/>
                </a:tc>
                <a:tc>
                  <a:txBody>
                    <a:bodyPr/>
                    <a:lstStyle/>
                    <a:p>
                      <a:pPr algn="ctr" fontAlgn="b"/>
                      <a:r>
                        <a:rPr lang="en-US" sz="1200" u="none" strike="noStrike" dirty="0"/>
                        <a:t>29,973 </a:t>
                      </a:r>
                      <a:endParaRPr lang="en-US" sz="1200" b="1" i="0" u="none" strike="noStrike" dirty="0">
                        <a:latin typeface="Arial"/>
                      </a:endParaRPr>
                    </a:p>
                  </a:txBody>
                  <a:tcPr marL="0" marR="0" marT="0" marB="0" anchor="b"/>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504370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7P Industrial Potential</a:t>
            </a:r>
          </a:p>
        </p:txBody>
      </p:sp>
      <p:sp>
        <p:nvSpPr>
          <p:cNvPr id="3" name="Content Placeholder 2"/>
          <p:cNvSpPr>
            <a:spLocks noGrp="1"/>
          </p:cNvSpPr>
          <p:nvPr>
            <p:ph idx="1"/>
          </p:nvPr>
        </p:nvSpPr>
        <p:spPr/>
        <p:txBody>
          <a:bodyPr/>
          <a:lstStyle/>
          <a:p>
            <a:r>
              <a:rPr lang="en-US" dirty="0"/>
              <a:t>Total potential by 2035:</a:t>
            </a:r>
          </a:p>
          <a:p>
            <a:pPr lvl="1"/>
            <a:r>
              <a:rPr lang="en-US" dirty="0"/>
              <a:t>Technical Potential = 661 aMW</a:t>
            </a:r>
          </a:p>
          <a:p>
            <a:pPr lvl="1"/>
            <a:r>
              <a:rPr lang="en-US" dirty="0"/>
              <a:t>Achievable Potential = 555 aMW</a:t>
            </a:r>
          </a:p>
          <a:p>
            <a:pPr lvl="1"/>
            <a:r>
              <a:rPr lang="en-US" dirty="0"/>
              <a:t>Cost-Effective Potential = 553 aMW</a:t>
            </a:r>
          </a:p>
          <a:p>
            <a:r>
              <a:rPr lang="en-US" dirty="0"/>
              <a:t>Almost all of the achievable potential identified is cost-effective</a:t>
            </a:r>
          </a:p>
          <a:p>
            <a:pPr lvl="1"/>
            <a:r>
              <a:rPr lang="en-US" dirty="0"/>
              <a:t>Less than 6P, but still strong potential</a:t>
            </a:r>
          </a:p>
          <a:p>
            <a:pPr lvl="1"/>
            <a:endParaRPr lang="en-US" dirty="0"/>
          </a:p>
        </p:txBody>
      </p:sp>
      <p:sp>
        <p:nvSpPr>
          <p:cNvPr id="4" name="Slide Number Placeholder 3"/>
          <p:cNvSpPr>
            <a:spLocks noGrp="1"/>
          </p:cNvSpPr>
          <p:nvPr>
            <p:ph type="sldNum" sz="quarter" idx="12"/>
          </p:nvPr>
        </p:nvSpPr>
        <p:spPr/>
        <p:txBody>
          <a:bodyPr/>
          <a:lstStyle/>
          <a:p>
            <a:fld id="{AA410EB8-A01E-483B-9F37-9B9DDCDD7179}" type="slidenum">
              <a:rPr lang="en-US" smtClean="0"/>
              <a:pPr/>
              <a:t>112</a:t>
            </a:fld>
            <a:endParaRPr lang="en-US" dirty="0"/>
          </a:p>
        </p:txBody>
      </p:sp>
    </p:spTree>
    <p:extLst>
      <p:ext uri="{BB962C8B-B14F-4D97-AF65-F5344CB8AC3E}">
        <p14:creationId xmlns:p14="http://schemas.microsoft.com/office/powerpoint/2010/main" val="8904649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21E690E-5D8A-4B53-8DBD-E8FCA635B1ED}"/>
              </a:ext>
            </a:extLst>
          </p:cNvPr>
          <p:cNvPicPr>
            <a:picLocks noChangeAspect="1"/>
          </p:cNvPicPr>
          <p:nvPr/>
        </p:nvPicPr>
        <p:blipFill rotWithShape="1">
          <a:blip r:embed="rId3">
            <a:extLst>
              <a:ext uri="{28A0092B-C50C-407E-A947-70E740481C1C}">
                <a14:useLocalDpi xmlns:a14="http://schemas.microsoft.com/office/drawing/2010/main" val="0"/>
              </a:ext>
            </a:extLst>
          </a:blip>
          <a:srcRect t="7746" b="7746"/>
          <a:stretch/>
        </p:blipFill>
        <p:spPr>
          <a:xfrm>
            <a:off x="0" y="-1"/>
            <a:ext cx="12192000" cy="6858001"/>
          </a:xfrm>
          <a:prstGeom prst="rect">
            <a:avLst/>
          </a:prstGeom>
        </p:spPr>
      </p:pic>
      <p:sp>
        <p:nvSpPr>
          <p:cNvPr id="3" name="Content Placeholder 2"/>
          <p:cNvSpPr>
            <a:spLocks noGrp="1"/>
          </p:cNvSpPr>
          <p:nvPr>
            <p:ph idx="1"/>
          </p:nvPr>
        </p:nvSpPr>
        <p:spPr>
          <a:xfrm>
            <a:off x="381001" y="3088662"/>
            <a:ext cx="6229524" cy="3892874"/>
          </a:xfrm>
        </p:spPr>
        <p:txBody>
          <a:bodyPr>
            <a:normAutofit/>
          </a:bodyPr>
          <a:lstStyle/>
          <a:p>
            <a:pPr marL="0" indent="0">
              <a:buNone/>
            </a:pPr>
            <a:endParaRPr lang="en-US" sz="3000" dirty="0">
              <a:solidFill>
                <a:schemeClr val="bg1"/>
              </a:solidFill>
            </a:endParaRPr>
          </a:p>
          <a:p>
            <a:pPr marL="0" indent="0">
              <a:buNone/>
            </a:pPr>
            <a:r>
              <a:rPr lang="en-US" sz="3600" b="1" dirty="0">
                <a:solidFill>
                  <a:schemeClr val="bg1"/>
                </a:solidFill>
              </a:rPr>
              <a:t>Open Space</a:t>
            </a:r>
          </a:p>
          <a:p>
            <a:pPr marL="0" indent="0">
              <a:buNone/>
            </a:pPr>
            <a:endParaRPr lang="en-US" sz="2400" dirty="0">
              <a:solidFill>
                <a:schemeClr val="bg1"/>
              </a:solidFill>
            </a:endParaRPr>
          </a:p>
          <a:p>
            <a:pPr marL="0" indent="0">
              <a:buNone/>
            </a:pPr>
            <a:r>
              <a:rPr lang="en-US" sz="3200" dirty="0">
                <a:solidFill>
                  <a:schemeClr val="bg1"/>
                </a:solidFill>
              </a:rPr>
              <a:t>How can we continue to grow SEM in the Northwest and beyond?</a:t>
            </a:r>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113</a:t>
            </a:fld>
            <a:endParaRPr lang="en-US" dirty="0">
              <a:solidFill>
                <a:prstClr val="black"/>
              </a:solidFill>
            </a:endParaRPr>
          </a:p>
        </p:txBody>
      </p:sp>
    </p:spTree>
    <p:extLst>
      <p:ext uri="{BB962C8B-B14F-4D97-AF65-F5344CB8AC3E}">
        <p14:creationId xmlns:p14="http://schemas.microsoft.com/office/powerpoint/2010/main" val="17311058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40902"/>
          </a:xfrm>
          <a:solidFill>
            <a:schemeClr val="accent1"/>
          </a:solidFill>
        </p:spPr>
        <p:txBody>
          <a:bodyPr/>
          <a:lstStyle/>
          <a:p>
            <a:pPr algn="ctr"/>
            <a:r>
              <a:rPr lang="en-US" b="1" dirty="0">
                <a:solidFill>
                  <a:schemeClr val="bg1"/>
                </a:solidFill>
                <a:latin typeface="Arial" panose="020B0604020202020204" pitchFamily="34" charset="0"/>
                <a:cs typeface="Arial" panose="020B0604020202020204" pitchFamily="34" charset="0"/>
              </a:rPr>
              <a:t>OPEN SPACE</a:t>
            </a:r>
          </a:p>
        </p:txBody>
      </p:sp>
      <p:sp>
        <p:nvSpPr>
          <p:cNvPr id="3" name="Content Placeholder 2"/>
          <p:cNvSpPr>
            <a:spLocks noGrp="1"/>
          </p:cNvSpPr>
          <p:nvPr>
            <p:ph idx="1"/>
          </p:nvPr>
        </p:nvSpPr>
        <p:spPr>
          <a:xfrm>
            <a:off x="457201" y="1283516"/>
            <a:ext cx="11597780" cy="5574483"/>
          </a:xfrm>
        </p:spPr>
        <p:txBody>
          <a:bodyPr>
            <a:noAutofit/>
          </a:bodyPr>
          <a:lstStyle/>
          <a:p>
            <a:pPr marL="0" indent="0" algn="ctr">
              <a:spcAft>
                <a:spcPts val="450"/>
              </a:spcAft>
              <a:buClr>
                <a:srgbClr val="003399"/>
              </a:buClr>
              <a:buNone/>
            </a:pPr>
            <a:r>
              <a:rPr lang="en-US" sz="3200" b="1" dirty="0">
                <a:latin typeface="Arial" panose="020B0604020202020204" pitchFamily="34" charset="0"/>
                <a:cs typeface="Arial" panose="020B0604020202020204" pitchFamily="34" charset="0"/>
              </a:rPr>
              <a:t>Process</a:t>
            </a:r>
          </a:p>
          <a:p>
            <a:pPr marL="385763" indent="-385763">
              <a:spcAft>
                <a:spcPts val="450"/>
              </a:spcAft>
              <a:buClr>
                <a:srgbClr val="003399"/>
              </a:buClr>
              <a:buFont typeface="+mj-lt"/>
              <a:buAutoNum type="arabicPeriod"/>
            </a:pPr>
            <a:r>
              <a:rPr lang="en-US" sz="2400" dirty="0">
                <a:latin typeface="Arial" panose="020B0604020202020204" pitchFamily="34" charset="0"/>
                <a:cs typeface="Arial" panose="020B0604020202020204" pitchFamily="34" charset="0"/>
              </a:rPr>
              <a:t>Two discussion sessions – 45 minutes for each</a:t>
            </a:r>
          </a:p>
          <a:p>
            <a:pPr marL="385763" indent="-385763">
              <a:spcAft>
                <a:spcPts val="450"/>
              </a:spcAft>
              <a:buClr>
                <a:srgbClr val="003399"/>
              </a:buClr>
              <a:buFont typeface="+mj-lt"/>
              <a:buAutoNum type="arabicPeriod"/>
            </a:pPr>
            <a:r>
              <a:rPr lang="en-US" sz="2400" dirty="0">
                <a:latin typeface="Arial" panose="020B0604020202020204" pitchFamily="34" charset="0"/>
                <a:cs typeface="Arial" panose="020B0604020202020204" pitchFamily="34" charset="0"/>
              </a:rPr>
              <a:t>Each group will use a Harvest Poster for discussion – need a scribe</a:t>
            </a:r>
          </a:p>
          <a:p>
            <a:pPr marL="385763" indent="-385763">
              <a:buClr>
                <a:srgbClr val="003399"/>
              </a:buClr>
              <a:buFont typeface="+mj-lt"/>
              <a:buAutoNum type="arabicPeriod"/>
            </a:pPr>
            <a:r>
              <a:rPr lang="en-US" sz="2400" dirty="0">
                <a:latin typeface="Arial" panose="020B0604020202020204" pitchFamily="34" charset="0"/>
                <a:cs typeface="Arial" panose="020B0604020202020204" pitchFamily="34" charset="0"/>
              </a:rPr>
              <a:t>In your discussion groups, you will brainstorm:</a:t>
            </a:r>
          </a:p>
          <a:p>
            <a:pPr marL="725091" lvl="1">
              <a:buClr>
                <a:srgbClr val="003399"/>
              </a:buClr>
            </a:pPr>
            <a:r>
              <a:rPr lang="en-US" sz="2200" dirty="0">
                <a:latin typeface="Arial" panose="020B0604020202020204" pitchFamily="34" charset="0"/>
                <a:cs typeface="Arial" panose="020B0604020202020204" pitchFamily="34" charset="0"/>
              </a:rPr>
              <a:t>What opportunities and challenges exist on this topic?</a:t>
            </a:r>
          </a:p>
          <a:p>
            <a:pPr marL="725091" lvl="1">
              <a:buClr>
                <a:srgbClr val="003399"/>
              </a:buClr>
            </a:pPr>
            <a:r>
              <a:rPr lang="en-US" sz="2200" dirty="0">
                <a:latin typeface="Arial" panose="020B0604020202020204" pitchFamily="34" charset="0"/>
                <a:cs typeface="Arial" panose="020B0604020202020204" pitchFamily="34" charset="0"/>
              </a:rPr>
              <a:t>How might they be addressed - what’s possible?</a:t>
            </a:r>
          </a:p>
          <a:p>
            <a:pPr marL="725091" lvl="1">
              <a:spcAft>
                <a:spcPts val="450"/>
              </a:spcAft>
              <a:buClr>
                <a:srgbClr val="003399"/>
              </a:buClr>
            </a:pPr>
            <a:r>
              <a:rPr lang="en-US" sz="2200" dirty="0">
                <a:latin typeface="Arial" panose="020B0604020202020204" pitchFamily="34" charset="0"/>
                <a:cs typeface="Arial" panose="020B0604020202020204" pitchFamily="34" charset="0"/>
              </a:rPr>
              <a:t>Who cares about this?  Who are the key stakeholders? (Collaborative, utilities, NEEA, other?)</a:t>
            </a:r>
          </a:p>
          <a:p>
            <a:pPr marL="725091" lvl="1">
              <a:spcAft>
                <a:spcPts val="450"/>
              </a:spcAft>
              <a:buClr>
                <a:srgbClr val="003399"/>
              </a:buClr>
            </a:pPr>
            <a:r>
              <a:rPr lang="en-US" sz="2200" dirty="0">
                <a:latin typeface="Arial" panose="020B0604020202020204" pitchFamily="34" charset="0"/>
                <a:cs typeface="Arial" panose="020B0604020202020204" pitchFamily="34" charset="0"/>
              </a:rPr>
              <a:t>What are the leverage points?</a:t>
            </a:r>
          </a:p>
          <a:p>
            <a:pPr marL="725091" lvl="1">
              <a:spcAft>
                <a:spcPts val="450"/>
              </a:spcAft>
              <a:buClr>
                <a:srgbClr val="003399"/>
              </a:buClr>
            </a:pPr>
            <a:r>
              <a:rPr lang="en-US" sz="2200" dirty="0">
                <a:latin typeface="Arial" panose="020B0604020202020204" pitchFamily="34" charset="0"/>
                <a:cs typeface="Arial" panose="020B0604020202020204" pitchFamily="34" charset="0"/>
              </a:rPr>
              <a:t>What are the next steps?</a:t>
            </a:r>
          </a:p>
          <a:p>
            <a:pPr marL="385763" indent="-385763">
              <a:buClr>
                <a:srgbClr val="003399"/>
              </a:buClr>
              <a:buFont typeface="+mj-lt"/>
              <a:buAutoNum type="arabicPeriod"/>
            </a:pPr>
            <a:r>
              <a:rPr lang="en-US" sz="2400" dirty="0">
                <a:latin typeface="Arial" panose="020B0604020202020204" pitchFamily="34" charset="0"/>
                <a:cs typeface="Arial" panose="020B0604020202020204" pitchFamily="34" charset="0"/>
              </a:rPr>
              <a:t>Capture key ideas to report out </a:t>
            </a:r>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114</a:t>
            </a:fld>
            <a:endParaRPr lang="en-US" dirty="0">
              <a:solidFill>
                <a:prstClr val="black"/>
              </a:solidFill>
            </a:endParaRPr>
          </a:p>
        </p:txBody>
      </p:sp>
    </p:spTree>
    <p:extLst>
      <p:ext uri="{BB962C8B-B14F-4D97-AF65-F5344CB8AC3E}">
        <p14:creationId xmlns:p14="http://schemas.microsoft.com/office/powerpoint/2010/main" val="9692768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16404"/>
          </a:xfrm>
          <a:solidFill>
            <a:schemeClr val="accent1"/>
          </a:solidFill>
        </p:spPr>
        <p:txBody>
          <a:bodyPr/>
          <a:lstStyle/>
          <a:p>
            <a:pPr algn="ctr"/>
            <a:r>
              <a:rPr lang="en-US" b="1" dirty="0">
                <a:solidFill>
                  <a:schemeClr val="bg1"/>
                </a:solidFill>
                <a:latin typeface="Arial" panose="020B0604020202020204" pitchFamily="34" charset="0"/>
                <a:cs typeface="Arial" panose="020B0604020202020204" pitchFamily="34" charset="0"/>
              </a:rPr>
              <a:t>OPEN SPACE</a:t>
            </a:r>
          </a:p>
        </p:txBody>
      </p:sp>
      <p:sp>
        <p:nvSpPr>
          <p:cNvPr id="3" name="Content Placeholder 2"/>
          <p:cNvSpPr>
            <a:spLocks noGrp="1"/>
          </p:cNvSpPr>
          <p:nvPr>
            <p:ph idx="1"/>
          </p:nvPr>
        </p:nvSpPr>
        <p:spPr>
          <a:xfrm>
            <a:off x="826799" y="1216405"/>
            <a:ext cx="10555663" cy="3338945"/>
          </a:xfrm>
        </p:spPr>
        <p:txBody>
          <a:bodyPr>
            <a:noAutofit/>
          </a:bodyPr>
          <a:lstStyle/>
          <a:p>
            <a:pPr marL="0" indent="0" algn="ctr">
              <a:spcAft>
                <a:spcPts val="450"/>
              </a:spcAft>
              <a:buClr>
                <a:srgbClr val="003399"/>
              </a:buClr>
              <a:buNone/>
            </a:pPr>
            <a:r>
              <a:rPr lang="en-US" sz="3200" b="1" dirty="0">
                <a:latin typeface="Arial" panose="020B0604020202020204" pitchFamily="34" charset="0"/>
                <a:cs typeface="Arial" panose="020B0604020202020204" pitchFamily="34" charset="0"/>
              </a:rPr>
              <a:t>Five Principles</a:t>
            </a:r>
            <a:endParaRPr lang="en-US" sz="2000" dirty="0">
              <a:latin typeface="Arial" panose="020B0604020202020204" pitchFamily="34" charset="0"/>
              <a:cs typeface="Arial" panose="020B0604020202020204" pitchFamily="34" charset="0"/>
            </a:endParaRPr>
          </a:p>
          <a:p>
            <a:pPr marL="0" indent="0" algn="ctr">
              <a:spcAft>
                <a:spcPts val="450"/>
              </a:spcAft>
              <a:buClr>
                <a:srgbClr val="003399"/>
              </a:buClr>
              <a:buNone/>
            </a:pPr>
            <a:r>
              <a:rPr lang="en-US" sz="1800" dirty="0">
                <a:latin typeface="Arial" panose="020B0604020202020204" pitchFamily="34" charset="0"/>
                <a:cs typeface="Arial" panose="020B0604020202020204" pitchFamily="34" charset="0"/>
              </a:rPr>
              <a:t>1. Whoever comes are the right people.</a:t>
            </a:r>
          </a:p>
          <a:p>
            <a:pPr marL="0" indent="0" algn="ctr">
              <a:spcAft>
                <a:spcPts val="450"/>
              </a:spcAft>
              <a:buClr>
                <a:srgbClr val="003399"/>
              </a:buClr>
              <a:buNone/>
            </a:pPr>
            <a:r>
              <a:rPr lang="en-US" sz="1800" dirty="0">
                <a:latin typeface="Arial" panose="020B0604020202020204" pitchFamily="34" charset="0"/>
                <a:cs typeface="Arial" panose="020B0604020202020204" pitchFamily="34" charset="0"/>
              </a:rPr>
              <a:t>2. Whenever it starts is the right time.</a:t>
            </a:r>
          </a:p>
          <a:p>
            <a:pPr marL="0" indent="0" algn="ctr">
              <a:spcAft>
                <a:spcPts val="450"/>
              </a:spcAft>
              <a:buClr>
                <a:srgbClr val="003399"/>
              </a:buClr>
              <a:buNone/>
            </a:pPr>
            <a:r>
              <a:rPr lang="en-US" sz="1800" dirty="0">
                <a:latin typeface="Arial" panose="020B0604020202020204" pitchFamily="34" charset="0"/>
                <a:cs typeface="Arial" panose="020B0604020202020204" pitchFamily="34" charset="0"/>
              </a:rPr>
              <a:t>3. Whatever happens is the only thing that could have.</a:t>
            </a:r>
          </a:p>
          <a:p>
            <a:pPr marL="0" indent="0" algn="ctr">
              <a:spcAft>
                <a:spcPts val="450"/>
              </a:spcAft>
              <a:buClr>
                <a:srgbClr val="003399"/>
              </a:buClr>
              <a:buNone/>
            </a:pPr>
            <a:r>
              <a:rPr lang="en-US" sz="1800" dirty="0">
                <a:latin typeface="Arial" panose="020B0604020202020204" pitchFamily="34" charset="0"/>
                <a:cs typeface="Arial" panose="020B0604020202020204" pitchFamily="34" charset="0"/>
              </a:rPr>
              <a:t>4. Wherever it is, </a:t>
            </a:r>
            <a:r>
              <a:rPr lang="en-US" sz="1800" u="sng" dirty="0">
                <a:latin typeface="Arial" panose="020B0604020202020204" pitchFamily="34" charset="0"/>
                <a:cs typeface="Arial" panose="020B0604020202020204" pitchFamily="34" charset="0"/>
              </a:rPr>
              <a:t>is</a:t>
            </a:r>
            <a:r>
              <a:rPr lang="en-US" sz="1800" dirty="0">
                <a:latin typeface="Arial" panose="020B0604020202020204" pitchFamily="34" charset="0"/>
                <a:cs typeface="Arial" panose="020B0604020202020204" pitchFamily="34" charset="0"/>
              </a:rPr>
              <a:t> the right place – listen – space is opening everywhere all of the time.</a:t>
            </a:r>
          </a:p>
          <a:p>
            <a:pPr marL="0" indent="0" algn="ctr">
              <a:spcAft>
                <a:spcPts val="450"/>
              </a:spcAft>
              <a:buClr>
                <a:srgbClr val="003399"/>
              </a:buClr>
              <a:buNone/>
            </a:pPr>
            <a:r>
              <a:rPr lang="en-US" sz="1800" dirty="0">
                <a:latin typeface="Arial" panose="020B0604020202020204" pitchFamily="34" charset="0"/>
                <a:cs typeface="Arial" panose="020B0604020202020204" pitchFamily="34" charset="0"/>
              </a:rPr>
              <a:t>5. When its over its over. For today anyway.</a:t>
            </a:r>
          </a:p>
          <a:p>
            <a:pPr marL="0" indent="0" algn="ctr">
              <a:spcAft>
                <a:spcPts val="450"/>
              </a:spcAft>
              <a:buClr>
                <a:srgbClr val="003399"/>
              </a:buClr>
              <a:buNone/>
            </a:pPr>
            <a:endParaRPr lang="en-US" sz="2000" dirty="0">
              <a:latin typeface="Arial" panose="020B0604020202020204" pitchFamily="34" charset="0"/>
              <a:cs typeface="Arial" panose="020B0604020202020204" pitchFamily="34" charset="0"/>
            </a:endParaRPr>
          </a:p>
          <a:p>
            <a:pPr marL="0" indent="0" algn="ctr">
              <a:spcAft>
                <a:spcPts val="450"/>
              </a:spcAft>
              <a:buClr>
                <a:srgbClr val="003399"/>
              </a:buClr>
              <a:buNone/>
            </a:pPr>
            <a:r>
              <a:rPr lang="en-US" sz="24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115</a:t>
            </a:fld>
            <a:endParaRPr lang="en-US" dirty="0">
              <a:solidFill>
                <a:prstClr val="black"/>
              </a:solidFill>
            </a:endParaRPr>
          </a:p>
        </p:txBody>
      </p:sp>
      <p:pic>
        <p:nvPicPr>
          <p:cNvPr id="7" name="Picture 6">
            <a:extLst>
              <a:ext uri="{FF2B5EF4-FFF2-40B4-BE49-F238E27FC236}">
                <a16:creationId xmlns:a16="http://schemas.microsoft.com/office/drawing/2014/main" id="{A7375132-0991-4867-BE0B-0B5824710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01" y="4001779"/>
            <a:ext cx="12192000" cy="3539949"/>
          </a:xfrm>
          <a:prstGeom prst="rect">
            <a:avLst/>
          </a:prstGeom>
        </p:spPr>
      </p:pic>
    </p:spTree>
    <p:extLst>
      <p:ext uri="{BB962C8B-B14F-4D97-AF65-F5344CB8AC3E}">
        <p14:creationId xmlns:p14="http://schemas.microsoft.com/office/powerpoint/2010/main" val="25682936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74490"/>
          </a:xfrm>
          <a:solidFill>
            <a:schemeClr val="accent1"/>
          </a:solidFill>
        </p:spPr>
        <p:txBody>
          <a:bodyPr/>
          <a:lstStyle/>
          <a:p>
            <a:pPr algn="ctr"/>
            <a:r>
              <a:rPr lang="en-US" b="1" dirty="0">
                <a:solidFill>
                  <a:schemeClr val="bg1"/>
                </a:solidFill>
                <a:latin typeface="Arial" panose="020B0604020202020204" pitchFamily="34" charset="0"/>
                <a:cs typeface="Arial" panose="020B0604020202020204" pitchFamily="34" charset="0"/>
              </a:rPr>
              <a:t>OPEN SPACE</a:t>
            </a:r>
          </a:p>
        </p:txBody>
      </p:sp>
      <p:sp>
        <p:nvSpPr>
          <p:cNvPr id="3" name="Content Placeholder 2"/>
          <p:cNvSpPr>
            <a:spLocks noGrp="1"/>
          </p:cNvSpPr>
          <p:nvPr>
            <p:ph idx="1"/>
          </p:nvPr>
        </p:nvSpPr>
        <p:spPr>
          <a:xfrm>
            <a:off x="838200" y="1752600"/>
            <a:ext cx="10515600" cy="4440385"/>
          </a:xfrm>
        </p:spPr>
        <p:txBody>
          <a:bodyPr>
            <a:noAutofit/>
          </a:bodyPr>
          <a:lstStyle/>
          <a:p>
            <a:pPr marL="0" indent="0" algn="ctr">
              <a:spcAft>
                <a:spcPts val="450"/>
              </a:spcAft>
              <a:buClr>
                <a:srgbClr val="003399"/>
              </a:buClr>
              <a:buNone/>
            </a:pPr>
            <a:r>
              <a:rPr lang="en-US" sz="3200" b="1" dirty="0">
                <a:latin typeface="Arial" panose="020B0604020202020204" pitchFamily="34" charset="0"/>
                <a:cs typeface="Arial" panose="020B0604020202020204" pitchFamily="34" charset="0"/>
              </a:rPr>
              <a:t>The Law of Two Feet</a:t>
            </a:r>
          </a:p>
          <a:p>
            <a:pPr marL="0" indent="0" algn="ctr">
              <a:spcAft>
                <a:spcPts val="450"/>
              </a:spcAft>
              <a:buClr>
                <a:srgbClr val="003399"/>
              </a:buClr>
              <a:buNone/>
            </a:pPr>
            <a:endParaRPr lang="en-US" sz="2000" dirty="0">
              <a:latin typeface="Arial" panose="020B0604020202020204" pitchFamily="34" charset="0"/>
              <a:cs typeface="Arial" panose="020B0604020202020204" pitchFamily="34" charset="0"/>
            </a:endParaRPr>
          </a:p>
          <a:p>
            <a:pPr marL="0" indent="0">
              <a:spcAft>
                <a:spcPts val="450"/>
              </a:spcAft>
              <a:buClr>
                <a:srgbClr val="003399"/>
              </a:buClr>
              <a:buNone/>
            </a:pPr>
            <a:r>
              <a:rPr lang="en-US" sz="2400" dirty="0">
                <a:latin typeface="Arial" panose="020B0604020202020204" pitchFamily="34" charset="0"/>
                <a:cs typeface="Arial" panose="020B0604020202020204" pitchFamily="34" charset="0"/>
              </a:rPr>
              <a:t>You are responsible for your schedule and participation. If at any time during our time together you find yourself in any situation where you are neither learning nor contributing, use your two feet, go someplace else.</a:t>
            </a:r>
          </a:p>
          <a:p>
            <a:pPr marL="0" indent="0" algn="ctr">
              <a:spcAft>
                <a:spcPts val="450"/>
              </a:spcAft>
              <a:buClr>
                <a:srgbClr val="003399"/>
              </a:buClr>
              <a:buNone/>
            </a:pPr>
            <a:r>
              <a:rPr lang="en-US" sz="24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116</a:t>
            </a:fld>
            <a:endParaRPr lang="en-US" dirty="0">
              <a:solidFill>
                <a:prstClr val="black"/>
              </a:solidFill>
            </a:endParaRPr>
          </a:p>
        </p:txBody>
      </p:sp>
      <p:pic>
        <p:nvPicPr>
          <p:cNvPr id="1026" name="Picture 2" descr="Footprints, Feet, Walking, Toes, Human, Traces">
            <a:extLst>
              <a:ext uri="{FF2B5EF4-FFF2-40B4-BE49-F238E27FC236}">
                <a16:creationId xmlns:a16="http://schemas.microsoft.com/office/drawing/2014/main" id="{605DE019-3830-4DFF-A5DD-37A4DDA44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153" y="3865421"/>
            <a:ext cx="5045529" cy="2522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2328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74490"/>
          </a:xfrm>
          <a:solidFill>
            <a:schemeClr val="accent1"/>
          </a:solidFill>
        </p:spPr>
        <p:txBody>
          <a:bodyPr/>
          <a:lstStyle/>
          <a:p>
            <a:pPr algn="ctr"/>
            <a:r>
              <a:rPr lang="en-US" b="1" dirty="0">
                <a:solidFill>
                  <a:schemeClr val="bg1"/>
                </a:solidFill>
                <a:latin typeface="Arial" panose="020B0604020202020204" pitchFamily="34" charset="0"/>
                <a:cs typeface="Arial" panose="020B0604020202020204" pitchFamily="34" charset="0"/>
              </a:rPr>
              <a:t>OPEN SPACE</a:t>
            </a:r>
          </a:p>
        </p:txBody>
      </p:sp>
      <p:sp>
        <p:nvSpPr>
          <p:cNvPr id="3" name="Content Placeholder 2"/>
          <p:cNvSpPr>
            <a:spLocks noGrp="1"/>
          </p:cNvSpPr>
          <p:nvPr>
            <p:ph idx="1"/>
          </p:nvPr>
        </p:nvSpPr>
        <p:spPr>
          <a:xfrm>
            <a:off x="617294" y="2705783"/>
            <a:ext cx="3099029" cy="2512169"/>
          </a:xfrm>
        </p:spPr>
        <p:txBody>
          <a:bodyPr>
            <a:noAutofit/>
          </a:bodyPr>
          <a:lstStyle/>
          <a:p>
            <a:pPr marL="0" indent="0" algn="ctr">
              <a:spcAft>
                <a:spcPts val="450"/>
              </a:spcAft>
              <a:buClr>
                <a:srgbClr val="003399"/>
              </a:buClr>
              <a:buNone/>
            </a:pPr>
            <a:r>
              <a:rPr lang="en-US" sz="2000" dirty="0">
                <a:solidFill>
                  <a:schemeClr val="accent1"/>
                </a:solidFill>
                <a:latin typeface="Arial" panose="020B0604020202020204" pitchFamily="34" charset="0"/>
                <a:cs typeface="Arial" panose="020B0604020202020204" pitchFamily="34" charset="0"/>
              </a:rPr>
              <a:t>LEADERS</a:t>
            </a:r>
          </a:p>
          <a:p>
            <a:pPr marL="0" indent="0">
              <a:spcAft>
                <a:spcPts val="450"/>
              </a:spcAft>
              <a:buClr>
                <a:srgbClr val="003399"/>
              </a:buClr>
              <a:buNone/>
            </a:pPr>
            <a:r>
              <a:rPr lang="en-US" sz="2000" dirty="0">
                <a:latin typeface="Arial" panose="020B0604020202020204" pitchFamily="34" charset="0"/>
                <a:cs typeface="Arial" panose="020B0604020202020204" pitchFamily="34" charset="0"/>
              </a:rPr>
              <a:t>Your role is to host the conversation. </a:t>
            </a:r>
          </a:p>
          <a:p>
            <a:pPr marL="0" indent="0">
              <a:spcAft>
                <a:spcPts val="450"/>
              </a:spcAft>
              <a:buClr>
                <a:srgbClr val="003399"/>
              </a:buClr>
              <a:buNone/>
            </a:pPr>
            <a:r>
              <a:rPr lang="en-US" sz="2000" dirty="0">
                <a:latin typeface="Arial" panose="020B0604020202020204" pitchFamily="34" charset="0"/>
                <a:cs typeface="Arial" panose="020B0604020202020204" pitchFamily="34" charset="0"/>
              </a:rPr>
              <a:t>This means arriving with an empty mind ready to listen to new ideas and questions.</a:t>
            </a:r>
          </a:p>
          <a:p>
            <a:pPr marL="0" indent="0" algn="ctr">
              <a:spcAft>
                <a:spcPts val="450"/>
              </a:spcAft>
              <a:buClr>
                <a:srgbClr val="003399"/>
              </a:buClr>
              <a:buNone/>
            </a:pPr>
            <a:r>
              <a:rPr lang="en-US" sz="24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117</a:t>
            </a:fld>
            <a:endParaRPr lang="en-US" dirty="0">
              <a:solidFill>
                <a:prstClr val="black"/>
              </a:solidFill>
            </a:endParaRPr>
          </a:p>
        </p:txBody>
      </p:sp>
      <p:sp>
        <p:nvSpPr>
          <p:cNvPr id="6" name="Content Placeholder 2">
            <a:extLst>
              <a:ext uri="{FF2B5EF4-FFF2-40B4-BE49-F238E27FC236}">
                <a16:creationId xmlns:a16="http://schemas.microsoft.com/office/drawing/2014/main" id="{3C2C9451-0C9D-4448-A2F4-C2A75C22ACE8}"/>
              </a:ext>
            </a:extLst>
          </p:cNvPr>
          <p:cNvSpPr txBox="1">
            <a:spLocks/>
          </p:cNvSpPr>
          <p:nvPr/>
        </p:nvSpPr>
        <p:spPr>
          <a:xfrm>
            <a:off x="4257413" y="1727585"/>
            <a:ext cx="3677174" cy="6251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450"/>
              </a:spcAft>
              <a:buClr>
                <a:srgbClr val="003399"/>
              </a:buClr>
              <a:buFont typeface="Arial" panose="020B0604020202020204" pitchFamily="34" charset="0"/>
              <a:buNone/>
            </a:pPr>
            <a:r>
              <a:rPr lang="en-US" sz="3200" b="1" dirty="0">
                <a:latin typeface="Arial" panose="020B0604020202020204" pitchFamily="34" charset="0"/>
                <a:cs typeface="Arial" panose="020B0604020202020204" pitchFamily="34" charset="0"/>
              </a:rPr>
              <a:t>Roles</a:t>
            </a:r>
            <a:r>
              <a:rPr lang="en-US" sz="2400" dirty="0">
                <a:latin typeface="Arial" panose="020B0604020202020204" pitchFamily="34" charset="0"/>
                <a:cs typeface="Arial" panose="020B0604020202020204" pitchFamily="34" charset="0"/>
              </a:rPr>
              <a:t> </a:t>
            </a:r>
          </a:p>
        </p:txBody>
      </p:sp>
      <p:sp>
        <p:nvSpPr>
          <p:cNvPr id="7" name="Content Placeholder 2">
            <a:extLst>
              <a:ext uri="{FF2B5EF4-FFF2-40B4-BE49-F238E27FC236}">
                <a16:creationId xmlns:a16="http://schemas.microsoft.com/office/drawing/2014/main" id="{47777EB4-4051-4CEA-9888-DE74270BD39B}"/>
              </a:ext>
            </a:extLst>
          </p:cNvPr>
          <p:cNvSpPr txBox="1">
            <a:spLocks/>
          </p:cNvSpPr>
          <p:nvPr/>
        </p:nvSpPr>
        <p:spPr>
          <a:xfrm>
            <a:off x="4435678" y="2705783"/>
            <a:ext cx="3320644" cy="3258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450"/>
              </a:spcAft>
              <a:buClr>
                <a:srgbClr val="003399"/>
              </a:buClr>
              <a:buFont typeface="Arial" panose="020B0604020202020204" pitchFamily="34" charset="0"/>
              <a:buNone/>
            </a:pPr>
            <a:r>
              <a:rPr lang="en-US" sz="2000" dirty="0">
                <a:solidFill>
                  <a:schemeClr val="accent1"/>
                </a:solidFill>
                <a:latin typeface="Arial" panose="020B0604020202020204" pitchFamily="34" charset="0"/>
                <a:cs typeface="Arial" panose="020B0604020202020204" pitchFamily="34" charset="0"/>
              </a:rPr>
              <a:t>PARTICIPANTS</a:t>
            </a:r>
          </a:p>
          <a:p>
            <a:pPr marL="0" indent="0">
              <a:spcAft>
                <a:spcPts val="450"/>
              </a:spcAft>
              <a:buClr>
                <a:srgbClr val="003399"/>
              </a:buClr>
              <a:buNone/>
            </a:pPr>
            <a:r>
              <a:rPr lang="en-US" sz="2000" dirty="0">
                <a:latin typeface="Arial" panose="020B0604020202020204" pitchFamily="34" charset="0"/>
                <a:cs typeface="Arial" panose="020B0604020202020204" pitchFamily="34" charset="0"/>
              </a:rPr>
              <a:t>Your role is to arrive with an empty mind and participate! </a:t>
            </a:r>
          </a:p>
          <a:p>
            <a:pPr marL="0" indent="0">
              <a:lnSpc>
                <a:spcPct val="100000"/>
              </a:lnSpc>
              <a:spcAft>
                <a:spcPts val="450"/>
              </a:spcAft>
              <a:buClr>
                <a:srgbClr val="003399"/>
              </a:buClr>
              <a:buNone/>
            </a:pPr>
            <a:r>
              <a:rPr lang="en-US" sz="2000" dirty="0">
                <a:latin typeface="Arial" panose="020B0604020202020204" pitchFamily="34" charset="0"/>
                <a:cs typeface="Arial" panose="020B0604020202020204" pitchFamily="34" charset="0"/>
              </a:rPr>
              <a:t>Listen openly and speak what’s on your mind. Help the conversation explore even deeper</a:t>
            </a:r>
            <a:r>
              <a:rPr lang="en-US" sz="2400" dirty="0">
                <a:latin typeface="Arial" panose="020B0604020202020204" pitchFamily="34" charset="0"/>
                <a:cs typeface="Arial" panose="020B0604020202020204" pitchFamily="34" charset="0"/>
              </a:rPr>
              <a:t> </a:t>
            </a:r>
          </a:p>
        </p:txBody>
      </p:sp>
      <p:sp>
        <p:nvSpPr>
          <p:cNvPr id="8" name="Content Placeholder 2">
            <a:extLst>
              <a:ext uri="{FF2B5EF4-FFF2-40B4-BE49-F238E27FC236}">
                <a16:creationId xmlns:a16="http://schemas.microsoft.com/office/drawing/2014/main" id="{3541F448-C20F-4A84-BE43-27A55A3DD0FF}"/>
              </a:ext>
            </a:extLst>
          </p:cNvPr>
          <p:cNvSpPr txBox="1">
            <a:spLocks/>
          </p:cNvSpPr>
          <p:nvPr/>
        </p:nvSpPr>
        <p:spPr>
          <a:xfrm>
            <a:off x="8232397" y="2705783"/>
            <a:ext cx="2979489" cy="32586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450"/>
              </a:spcAft>
              <a:buClr>
                <a:srgbClr val="003399"/>
              </a:buClr>
              <a:buFont typeface="Arial" panose="020B0604020202020204" pitchFamily="34" charset="0"/>
              <a:buNone/>
            </a:pPr>
            <a:r>
              <a:rPr lang="en-US" sz="2000" dirty="0">
                <a:solidFill>
                  <a:schemeClr val="accent1"/>
                </a:solidFill>
                <a:latin typeface="Arial" panose="020B0604020202020204" pitchFamily="34" charset="0"/>
                <a:cs typeface="Arial" panose="020B0604020202020204" pitchFamily="34" charset="0"/>
              </a:rPr>
              <a:t>BUTTERFLIES</a:t>
            </a:r>
          </a:p>
          <a:p>
            <a:pPr marL="0" indent="0">
              <a:spcAft>
                <a:spcPts val="450"/>
              </a:spcAft>
              <a:buClr>
                <a:srgbClr val="003399"/>
              </a:buClr>
              <a:buNone/>
            </a:pPr>
            <a:r>
              <a:rPr lang="en-US" sz="2000" dirty="0">
                <a:latin typeface="Arial" panose="020B0604020202020204" pitchFamily="34" charset="0"/>
                <a:cs typeface="Arial" panose="020B0604020202020204" pitchFamily="34" charset="0"/>
              </a:rPr>
              <a:t>You may choose to migrate between conversations.</a:t>
            </a:r>
          </a:p>
          <a:p>
            <a:pPr marL="0" indent="0">
              <a:spcAft>
                <a:spcPts val="450"/>
              </a:spcAft>
              <a:buClr>
                <a:srgbClr val="003399"/>
              </a:buClr>
              <a:buNone/>
            </a:pPr>
            <a:r>
              <a:rPr lang="en-US" sz="2000" dirty="0">
                <a:latin typeface="Arial" panose="020B0604020202020204" pitchFamily="34" charset="0"/>
                <a:cs typeface="Arial" panose="020B0604020202020204" pitchFamily="34" charset="0"/>
              </a:rPr>
              <a:t>Your role is to listen for connections between and across topics. </a:t>
            </a:r>
          </a:p>
          <a:p>
            <a:pPr marL="0" indent="0">
              <a:spcAft>
                <a:spcPts val="450"/>
              </a:spcAft>
              <a:buClr>
                <a:srgbClr val="003399"/>
              </a:buClr>
              <a:buNone/>
            </a:pPr>
            <a:r>
              <a:rPr lang="en-US" sz="2000" dirty="0">
                <a:latin typeface="Arial" panose="020B0604020202020204" pitchFamily="34" charset="0"/>
                <a:cs typeface="Arial" panose="020B0604020202020204" pitchFamily="34" charset="0"/>
              </a:rPr>
              <a:t>Cross-pollinate!</a:t>
            </a:r>
            <a:r>
              <a:rPr lang="en-US" sz="2400" dirty="0">
                <a:latin typeface="Arial" panose="020B0604020202020204" pitchFamily="34" charset="0"/>
                <a:cs typeface="Arial" panose="020B0604020202020204" pitchFamily="34" charset="0"/>
              </a:rPr>
              <a:t> </a:t>
            </a:r>
          </a:p>
        </p:txBody>
      </p:sp>
      <p:pic>
        <p:nvPicPr>
          <p:cNvPr id="2050" name="Picture 2" descr="Abstract, Animal, Art, Butterfly, Chromatic, Colorful">
            <a:extLst>
              <a:ext uri="{FF2B5EF4-FFF2-40B4-BE49-F238E27FC236}">
                <a16:creationId xmlns:a16="http://schemas.microsoft.com/office/drawing/2014/main" id="{9AB73C91-C64D-4BC0-97EC-97DE407AE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951551">
            <a:off x="10411787" y="5019037"/>
            <a:ext cx="1600199" cy="133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318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43000"/>
          </a:xfrm>
          <a:solidFill>
            <a:schemeClr val="accent1"/>
          </a:solidFill>
        </p:spPr>
        <p:txBody>
          <a:bodyPr/>
          <a:lstStyle/>
          <a:p>
            <a:pPr algn="ctr"/>
            <a:r>
              <a:rPr lang="en-US" b="1" dirty="0">
                <a:solidFill>
                  <a:schemeClr val="bg1"/>
                </a:solidFill>
                <a:latin typeface="Arial" panose="020B0604020202020204" pitchFamily="34" charset="0"/>
                <a:cs typeface="Arial" panose="020B0604020202020204" pitchFamily="34" charset="0"/>
              </a:rPr>
              <a:t>OPEN SPACE</a:t>
            </a:r>
          </a:p>
        </p:txBody>
      </p:sp>
      <p:sp>
        <p:nvSpPr>
          <p:cNvPr id="3" name="Content Placeholder 2"/>
          <p:cNvSpPr>
            <a:spLocks noGrp="1"/>
          </p:cNvSpPr>
          <p:nvPr>
            <p:ph idx="1"/>
          </p:nvPr>
        </p:nvSpPr>
        <p:spPr>
          <a:xfrm>
            <a:off x="1224794" y="1422113"/>
            <a:ext cx="9613782" cy="4655127"/>
          </a:xfrm>
        </p:spPr>
        <p:txBody>
          <a:bodyPr>
            <a:noAutofit/>
          </a:bodyPr>
          <a:lstStyle/>
          <a:p>
            <a:pPr marL="0" indent="0" algn="ctr">
              <a:spcAft>
                <a:spcPts val="450"/>
              </a:spcAft>
              <a:buClr>
                <a:srgbClr val="003399"/>
              </a:buClr>
              <a:buNone/>
            </a:pPr>
            <a:r>
              <a:rPr lang="en-US" sz="3200" b="1" dirty="0">
                <a:latin typeface="Arial" panose="020B0604020202020204" pitchFamily="34" charset="0"/>
                <a:cs typeface="Arial" panose="020B0604020202020204" pitchFamily="34" charset="0"/>
              </a:rPr>
              <a:t>Session One</a:t>
            </a:r>
          </a:p>
          <a:p>
            <a:pPr marL="0" indent="0" algn="ctr">
              <a:spcAft>
                <a:spcPts val="450"/>
              </a:spcAft>
              <a:buClr>
                <a:srgbClr val="003399"/>
              </a:buClr>
              <a:buNone/>
            </a:pPr>
            <a:endParaRPr lang="en-US" sz="2000" dirty="0">
              <a:latin typeface="Arial" panose="020B0604020202020204" pitchFamily="34" charset="0"/>
              <a:cs typeface="Arial" panose="020B0604020202020204" pitchFamily="34" charset="0"/>
            </a:endParaRP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Savings persistence and measure life: finding agreement on how to measure it</a:t>
            </a: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A holistic regional SEM data plan: could automated data make our lives easier?</a:t>
            </a: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SEM tools: what additional resources could the NW SEM Collaborative develop?</a:t>
            </a: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What role should SEM play in helping states meet their climate and carbon goals?</a:t>
            </a: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Wild card 1: attendee generated topic </a:t>
            </a:r>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118</a:t>
            </a:fld>
            <a:endParaRPr lang="en-US" dirty="0">
              <a:solidFill>
                <a:prstClr val="black"/>
              </a:solidFill>
            </a:endParaRPr>
          </a:p>
        </p:txBody>
      </p:sp>
    </p:spTree>
    <p:extLst>
      <p:ext uri="{BB962C8B-B14F-4D97-AF65-F5344CB8AC3E}">
        <p14:creationId xmlns:p14="http://schemas.microsoft.com/office/powerpoint/2010/main" val="979463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43000"/>
          </a:xfrm>
          <a:solidFill>
            <a:schemeClr val="accent1"/>
          </a:solidFill>
        </p:spPr>
        <p:txBody>
          <a:bodyPr/>
          <a:lstStyle/>
          <a:p>
            <a:pPr algn="ctr"/>
            <a:r>
              <a:rPr lang="en-US" b="1" dirty="0">
                <a:solidFill>
                  <a:schemeClr val="bg1"/>
                </a:solidFill>
                <a:latin typeface="Arial" panose="020B0604020202020204" pitchFamily="34" charset="0"/>
                <a:cs typeface="Arial" panose="020B0604020202020204" pitchFamily="34" charset="0"/>
              </a:rPr>
              <a:t>OPEN SPACE</a:t>
            </a:r>
          </a:p>
        </p:txBody>
      </p:sp>
      <p:sp>
        <p:nvSpPr>
          <p:cNvPr id="3" name="Content Placeholder 2"/>
          <p:cNvSpPr>
            <a:spLocks noGrp="1"/>
          </p:cNvSpPr>
          <p:nvPr>
            <p:ph idx="1"/>
          </p:nvPr>
        </p:nvSpPr>
        <p:spPr>
          <a:xfrm>
            <a:off x="990600" y="1422113"/>
            <a:ext cx="10363200" cy="4655127"/>
          </a:xfrm>
        </p:spPr>
        <p:txBody>
          <a:bodyPr>
            <a:noAutofit/>
          </a:bodyPr>
          <a:lstStyle/>
          <a:p>
            <a:pPr marL="0" indent="0" algn="ctr">
              <a:spcAft>
                <a:spcPts val="450"/>
              </a:spcAft>
              <a:buClr>
                <a:srgbClr val="003399"/>
              </a:buClr>
              <a:buNone/>
            </a:pPr>
            <a:r>
              <a:rPr lang="en-US" sz="3200" b="1" dirty="0">
                <a:latin typeface="Arial" panose="020B0604020202020204" pitchFamily="34" charset="0"/>
                <a:cs typeface="Arial" panose="020B0604020202020204" pitchFamily="34" charset="0"/>
              </a:rPr>
              <a:t>Session Two</a:t>
            </a:r>
          </a:p>
          <a:p>
            <a:pPr marL="0" indent="0" algn="ctr">
              <a:spcAft>
                <a:spcPts val="450"/>
              </a:spcAft>
              <a:buClr>
                <a:srgbClr val="003399"/>
              </a:buClr>
              <a:buNone/>
            </a:pPr>
            <a:endParaRPr lang="en-US" sz="2400" dirty="0">
              <a:latin typeface="Arial" panose="020B0604020202020204" pitchFamily="34" charset="0"/>
              <a:cs typeface="Arial" panose="020B0604020202020204" pitchFamily="34" charset="0"/>
            </a:endParaRP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Negative savings: how to banish them or at least deal with them</a:t>
            </a: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SEM as a wrapper: could it be an umbrella program for all C&amp;I energy efficiency, DER and DR? How does SEM support IDSM and vice versa?</a:t>
            </a: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50001 Ready: which customer types are most ready for 50001 Ready, and can SEM programs help more customers earn that designation?</a:t>
            </a: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How should SEM programs adapt as machines get smarter in an increasingly connected world?</a:t>
            </a: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Wild card 2: attendee generated topic </a:t>
            </a:r>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119</a:t>
            </a:fld>
            <a:endParaRPr lang="en-US" dirty="0">
              <a:solidFill>
                <a:prstClr val="black"/>
              </a:solidFill>
            </a:endParaRPr>
          </a:p>
        </p:txBody>
      </p:sp>
    </p:spTree>
    <p:extLst>
      <p:ext uri="{BB962C8B-B14F-4D97-AF65-F5344CB8AC3E}">
        <p14:creationId xmlns:p14="http://schemas.microsoft.com/office/powerpoint/2010/main" val="2955950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Bradford\Desktop\Milepost\NEEA SEM Collaborative 2017\Images\u5-med235028.jpg"/>
          <p:cNvPicPr>
            <a:picLocks noChangeAspect="1" noChangeArrowheads="1"/>
          </p:cNvPicPr>
          <p:nvPr/>
        </p:nvPicPr>
        <p:blipFill>
          <a:blip r:embed="rId3" cstate="print">
            <a:extLst>
              <a:ext uri="{BEBA8EAE-BF5A-486C-A8C5-ECC9F3942E4B}">
                <a14:imgProps xmlns:a14="http://schemas.microsoft.com/office/drawing/2010/main">
                  <a14:imgLayer>
                    <a14:imgEffect>
                      <a14:sharpenSoften amount="6000"/>
                    </a14:imgEffect>
                    <a14:imgEffect>
                      <a14:brightnessContrast bright="1000" contrast="3000"/>
                    </a14:imgEffect>
                  </a14:imgLayer>
                </a14:imgProps>
              </a:ext>
              <a:ext uri="{28A0092B-C50C-407E-A947-70E740481C1C}">
                <a14:useLocalDpi xmlns:a14="http://schemas.microsoft.com/office/drawing/2010/main" val="0"/>
              </a:ext>
            </a:extLst>
          </a:blip>
          <a:srcRect/>
          <a:stretch>
            <a:fillRect/>
          </a:stretch>
        </p:blipFill>
        <p:spPr bwMode="auto">
          <a:xfrm>
            <a:off x="0" y="-76200"/>
            <a:ext cx="12192000" cy="810432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1981200" y="2784276"/>
            <a:ext cx="8229600" cy="1289447"/>
          </a:xfrm>
          <a:prstGeom prst="rect">
            <a:avLst/>
          </a:prstGeom>
          <a:effectLst>
            <a:outerShdw blurRad="50800" dist="50800" dir="5400000" algn="ctr" rotWithShape="0">
              <a:schemeClr val="tx1"/>
            </a:outerShdw>
          </a:effectLst>
        </p:spPr>
        <p:txBody>
          <a:bodyPr wrap="none">
            <a:normAutofit/>
          </a:bodyPr>
          <a:lstStyle>
            <a:lvl1pPr algn="ctr" defTabSz="914400" rtl="0" eaLnBrk="1" latinLnBrk="0" hangingPunct="1">
              <a:spcBef>
                <a:spcPct val="0"/>
              </a:spcBef>
              <a:buNone/>
              <a:defRPr sz="3600" b="1" kern="1200">
                <a:solidFill>
                  <a:schemeClr val="tx1"/>
                </a:solidFill>
                <a:latin typeface="Arial" pitchFamily="34" charset="0"/>
                <a:ea typeface="+mj-ea"/>
                <a:cs typeface="Arial" pitchFamily="34" charset="0"/>
              </a:defRPr>
            </a:lvl1pPr>
          </a:lstStyle>
          <a:p>
            <a:pPr algn="l"/>
            <a:r>
              <a:rPr lang="en-US" sz="4000" dirty="0">
                <a:solidFill>
                  <a:prstClr val="white"/>
                </a:solidFill>
                <a:effectLst>
                  <a:outerShdw blurRad="50800" dist="38100" dir="2700000" algn="tl" rotWithShape="0">
                    <a:prstClr val="black">
                      <a:alpha val="40000"/>
                    </a:prstClr>
                  </a:outerShdw>
                </a:effectLst>
              </a:rPr>
              <a:t>What We Accomplished in 2018</a:t>
            </a:r>
          </a:p>
        </p:txBody>
      </p:sp>
      <p:sp>
        <p:nvSpPr>
          <p:cNvPr id="2" name="Rectangle 1"/>
          <p:cNvSpPr/>
          <p:nvPr/>
        </p:nvSpPr>
        <p:spPr>
          <a:xfrm>
            <a:off x="1981200" y="3975964"/>
            <a:ext cx="8229600" cy="1815882"/>
          </a:xfrm>
          <a:prstGeom prst="rect">
            <a:avLst/>
          </a:prstGeom>
          <a:effectLst>
            <a:outerShdw blurRad="50800" dist="38100" dir="2700000" algn="tl" rotWithShape="0">
              <a:prstClr val="black">
                <a:alpha val="40000"/>
              </a:prstClr>
            </a:outerShdw>
          </a:effectLst>
        </p:spPr>
        <p:txBody>
          <a:bodyPr wrap="square">
            <a:spAutoFit/>
          </a:bodyPr>
          <a:lstStyle/>
          <a:p>
            <a:pPr marL="285750" indent="-285750">
              <a:buFont typeface="Wingdings" panose="05000000000000000000" pitchFamily="2" charset="2"/>
              <a:buChar char="§"/>
            </a:pPr>
            <a:r>
              <a:rPr lang="en-US" sz="2800" dirty="0">
                <a:solidFill>
                  <a:prstClr val="white"/>
                </a:solidFill>
                <a:effectLst>
                  <a:outerShdw blurRad="38100" dist="38100" dir="2700000" algn="tl">
                    <a:srgbClr val="000000">
                      <a:alpha val="43137"/>
                    </a:srgbClr>
                  </a:outerShdw>
                </a:effectLst>
              </a:rPr>
              <a:t>M&amp;V Workgroup</a:t>
            </a:r>
          </a:p>
          <a:p>
            <a:pPr marL="285750" indent="-285750">
              <a:buFont typeface="Wingdings" panose="05000000000000000000" pitchFamily="2" charset="2"/>
              <a:buChar char="§"/>
            </a:pPr>
            <a:r>
              <a:rPr lang="en-US" sz="2800" dirty="0">
                <a:solidFill>
                  <a:prstClr val="white"/>
                </a:solidFill>
                <a:effectLst>
                  <a:outerShdw blurRad="38100" dist="38100" dir="2700000" algn="tl">
                    <a:srgbClr val="000000">
                      <a:alpha val="43137"/>
                    </a:srgbClr>
                  </a:outerShdw>
                </a:effectLst>
              </a:rPr>
              <a:t>Certification &amp; Recognition Workgroup</a:t>
            </a:r>
          </a:p>
          <a:p>
            <a:pPr marL="285750" indent="-285750">
              <a:buFont typeface="Wingdings" panose="05000000000000000000" pitchFamily="2" charset="2"/>
              <a:buChar char="§"/>
            </a:pPr>
            <a:r>
              <a:rPr lang="en-US" sz="2800" dirty="0">
                <a:solidFill>
                  <a:prstClr val="white"/>
                </a:solidFill>
                <a:effectLst>
                  <a:outerShdw blurRad="38100" dist="38100" dir="2700000" algn="tl">
                    <a:srgbClr val="000000">
                      <a:alpha val="43137"/>
                    </a:srgbClr>
                  </a:outerShdw>
                </a:effectLst>
              </a:rPr>
              <a:t>SEM Benchmarking Workgroup</a:t>
            </a:r>
          </a:p>
          <a:p>
            <a:pPr marL="285750" indent="-285750">
              <a:buFont typeface="Wingdings" panose="05000000000000000000" pitchFamily="2" charset="2"/>
              <a:buChar char="§"/>
            </a:pPr>
            <a:r>
              <a:rPr lang="en-US" sz="2800" dirty="0">
                <a:solidFill>
                  <a:prstClr val="white"/>
                </a:solidFill>
                <a:effectLst>
                  <a:outerShdw blurRad="38100" dist="38100" dir="2700000" algn="tl">
                    <a:srgbClr val="000000">
                      <a:alpha val="43137"/>
                    </a:srgbClr>
                  </a:outerShdw>
                </a:effectLst>
              </a:rPr>
              <a:t>Beyond the E Workgroup</a:t>
            </a:r>
          </a:p>
        </p:txBody>
      </p:sp>
    </p:spTree>
    <p:extLst>
      <p:ext uri="{BB962C8B-B14F-4D97-AF65-F5344CB8AC3E}">
        <p14:creationId xmlns:p14="http://schemas.microsoft.com/office/powerpoint/2010/main" val="24919317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43000"/>
          </a:xfrm>
          <a:solidFill>
            <a:schemeClr val="accent1"/>
          </a:solidFill>
        </p:spPr>
        <p:txBody>
          <a:bodyPr/>
          <a:lstStyle/>
          <a:p>
            <a:pPr algn="ctr"/>
            <a:r>
              <a:rPr lang="en-US" b="1" dirty="0">
                <a:solidFill>
                  <a:schemeClr val="bg1"/>
                </a:solidFill>
                <a:latin typeface="Arial" panose="020B0604020202020204" pitchFamily="34" charset="0"/>
                <a:cs typeface="Arial" panose="020B0604020202020204" pitchFamily="34" charset="0"/>
              </a:rPr>
              <a:t>OPEN SPACE</a:t>
            </a:r>
          </a:p>
        </p:txBody>
      </p:sp>
      <p:sp>
        <p:nvSpPr>
          <p:cNvPr id="3" name="Content Placeholder 2"/>
          <p:cNvSpPr>
            <a:spLocks noGrp="1"/>
          </p:cNvSpPr>
          <p:nvPr>
            <p:ph idx="1"/>
          </p:nvPr>
        </p:nvSpPr>
        <p:spPr>
          <a:xfrm>
            <a:off x="5078776" y="1422113"/>
            <a:ext cx="6275024" cy="4655127"/>
          </a:xfrm>
        </p:spPr>
        <p:txBody>
          <a:bodyPr>
            <a:noAutofit/>
          </a:bodyPr>
          <a:lstStyle/>
          <a:p>
            <a:pPr marL="0" indent="0" algn="ctr">
              <a:spcAft>
                <a:spcPts val="450"/>
              </a:spcAft>
              <a:buClr>
                <a:srgbClr val="003399"/>
              </a:buClr>
              <a:buNone/>
            </a:pPr>
            <a:r>
              <a:rPr lang="en-US" b="1" dirty="0">
                <a:latin typeface="Arial" panose="020B0604020202020204" pitchFamily="34" charset="0"/>
                <a:cs typeface="Arial" panose="020B0604020202020204" pitchFamily="34" charset="0"/>
              </a:rPr>
              <a:t>Wild Card Slots</a:t>
            </a:r>
          </a:p>
          <a:p>
            <a:pPr marL="0" indent="0" algn="ctr">
              <a:spcAft>
                <a:spcPts val="450"/>
              </a:spcAft>
              <a:buClr>
                <a:srgbClr val="003399"/>
              </a:buClr>
              <a:buNone/>
            </a:pPr>
            <a:endParaRPr lang="en-US" sz="2400" dirty="0">
              <a:latin typeface="Arial" panose="020B0604020202020204" pitchFamily="34" charset="0"/>
              <a:cs typeface="Arial" panose="020B0604020202020204" pitchFamily="34" charset="0"/>
            </a:endParaRPr>
          </a:p>
          <a:p>
            <a:pPr marL="0" indent="0">
              <a:spcAft>
                <a:spcPts val="450"/>
              </a:spcAft>
              <a:buClr>
                <a:srgbClr val="003399"/>
              </a:buClr>
              <a:buNone/>
            </a:pPr>
            <a:r>
              <a:rPr lang="en-US" dirty="0">
                <a:latin typeface="Arial" panose="020B0604020202020204" pitchFamily="34" charset="0"/>
                <a:cs typeface="Arial" panose="020B0604020202020204" pitchFamily="34" charset="0"/>
              </a:rPr>
              <a:t>Identify question or topic you’re passionate about (you’ll be kicking off the discussion).</a:t>
            </a:r>
          </a:p>
          <a:p>
            <a:pPr marL="0" indent="0">
              <a:spcAft>
                <a:spcPts val="450"/>
              </a:spcAft>
              <a:buClr>
                <a:srgbClr val="003399"/>
              </a:buClr>
              <a:buNone/>
            </a:pPr>
            <a:r>
              <a:rPr lang="en-US" dirty="0">
                <a:latin typeface="Arial" panose="020B0604020202020204" pitchFamily="34" charset="0"/>
                <a:cs typeface="Arial" panose="020B0604020202020204" pitchFamily="34" charset="0"/>
              </a:rPr>
              <a:t>It should be something you are genuinely curious about, something for which you have more questions than answers. </a:t>
            </a:r>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120</a:t>
            </a:fld>
            <a:endParaRPr lang="en-US" dirty="0">
              <a:solidFill>
                <a:prstClr val="black"/>
              </a:solidFill>
            </a:endParaRPr>
          </a:p>
        </p:txBody>
      </p:sp>
      <p:pic>
        <p:nvPicPr>
          <p:cNvPr id="5" name="Picture 4">
            <a:extLst>
              <a:ext uri="{FF2B5EF4-FFF2-40B4-BE49-F238E27FC236}">
                <a16:creationId xmlns:a16="http://schemas.microsoft.com/office/drawing/2014/main" id="{74B297AC-BE0C-411A-B54F-4A5EC5E08378}"/>
              </a:ext>
            </a:extLst>
          </p:cNvPr>
          <p:cNvPicPr>
            <a:picLocks noChangeAspect="1"/>
          </p:cNvPicPr>
          <p:nvPr/>
        </p:nvPicPr>
        <p:blipFill>
          <a:blip r:embed="rId3"/>
          <a:stretch>
            <a:fillRect/>
          </a:stretch>
        </p:blipFill>
        <p:spPr>
          <a:xfrm>
            <a:off x="220337" y="1258859"/>
            <a:ext cx="4336571" cy="5392627"/>
          </a:xfrm>
          <a:prstGeom prst="rect">
            <a:avLst/>
          </a:prstGeom>
        </p:spPr>
      </p:pic>
    </p:spTree>
    <p:extLst>
      <p:ext uri="{BB962C8B-B14F-4D97-AF65-F5344CB8AC3E}">
        <p14:creationId xmlns:p14="http://schemas.microsoft.com/office/powerpoint/2010/main" val="24190325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43000"/>
          </a:xfrm>
          <a:solidFill>
            <a:schemeClr val="accent1"/>
          </a:solidFill>
        </p:spPr>
        <p:txBody>
          <a:bodyPr/>
          <a:lstStyle/>
          <a:p>
            <a:pPr algn="ctr"/>
            <a:r>
              <a:rPr lang="en-US" b="1" dirty="0">
                <a:solidFill>
                  <a:schemeClr val="bg1"/>
                </a:solidFill>
                <a:latin typeface="Arial" panose="020B0604020202020204" pitchFamily="34" charset="0"/>
                <a:cs typeface="Arial" panose="020B0604020202020204" pitchFamily="34" charset="0"/>
              </a:rPr>
              <a:t>OPEN SPACE</a:t>
            </a:r>
          </a:p>
        </p:txBody>
      </p:sp>
      <p:sp>
        <p:nvSpPr>
          <p:cNvPr id="3" name="Content Placeholder 2"/>
          <p:cNvSpPr>
            <a:spLocks noGrp="1"/>
          </p:cNvSpPr>
          <p:nvPr>
            <p:ph idx="1"/>
          </p:nvPr>
        </p:nvSpPr>
        <p:spPr>
          <a:xfrm>
            <a:off x="1224794" y="1422113"/>
            <a:ext cx="9613782" cy="4655127"/>
          </a:xfrm>
        </p:spPr>
        <p:txBody>
          <a:bodyPr>
            <a:noAutofit/>
          </a:bodyPr>
          <a:lstStyle/>
          <a:p>
            <a:pPr marL="0" indent="0" algn="ctr">
              <a:spcAft>
                <a:spcPts val="450"/>
              </a:spcAft>
              <a:buClr>
                <a:srgbClr val="003399"/>
              </a:buClr>
              <a:buNone/>
            </a:pPr>
            <a:r>
              <a:rPr lang="en-US" sz="3200" b="1" dirty="0">
                <a:latin typeface="Arial" panose="020B0604020202020204" pitchFamily="34" charset="0"/>
                <a:cs typeface="Arial" panose="020B0604020202020204" pitchFamily="34" charset="0"/>
              </a:rPr>
              <a:t>Session One</a:t>
            </a:r>
          </a:p>
          <a:p>
            <a:pPr marL="0" indent="0" algn="ctr">
              <a:spcAft>
                <a:spcPts val="450"/>
              </a:spcAft>
              <a:buClr>
                <a:srgbClr val="003399"/>
              </a:buClr>
              <a:buNone/>
            </a:pPr>
            <a:endParaRPr lang="en-US" sz="2000" dirty="0">
              <a:latin typeface="Arial" panose="020B0604020202020204" pitchFamily="34" charset="0"/>
              <a:cs typeface="Arial" panose="020B0604020202020204" pitchFamily="34" charset="0"/>
            </a:endParaRP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Savings persistence and measure life: finding agreement on how to measure it</a:t>
            </a: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A holistic regional SEM data plan: could automated data make our lives easier?</a:t>
            </a: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SEM tools: what additional resources could the NW SEM Collaborative develop?</a:t>
            </a: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What role should SEM play in helping states meet their climate and carbon goals?</a:t>
            </a: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Wild card 1: attendee generated topic </a:t>
            </a:r>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121</a:t>
            </a:fld>
            <a:endParaRPr lang="en-US" dirty="0">
              <a:solidFill>
                <a:prstClr val="black"/>
              </a:solidFill>
            </a:endParaRPr>
          </a:p>
        </p:txBody>
      </p:sp>
    </p:spTree>
    <p:extLst>
      <p:ext uri="{BB962C8B-B14F-4D97-AF65-F5344CB8AC3E}">
        <p14:creationId xmlns:p14="http://schemas.microsoft.com/office/powerpoint/2010/main" val="29450940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Bradford\Desktop\Milepost\NEEA SEM Collaborative 2017\Images\HVAC3-53460566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070" b="6555"/>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130974" y="777549"/>
            <a:ext cx="8229600" cy="792162"/>
          </a:xfrm>
          <a:effectLst>
            <a:outerShdw blurRad="25400" dist="50800" dir="2700000" algn="tl" rotWithShape="0">
              <a:prstClr val="black">
                <a:alpha val="45000"/>
              </a:prstClr>
            </a:outerShdw>
          </a:effectLst>
        </p:spPr>
        <p:txBody>
          <a:bodyPr>
            <a:noAutofit/>
          </a:bodyPr>
          <a:lstStyle/>
          <a:p>
            <a:pPr algn="ctr"/>
            <a:r>
              <a:rPr lang="en-US" sz="5400" b="1" dirty="0">
                <a:solidFill>
                  <a:schemeClr val="bg1"/>
                </a:solidFill>
                <a:effectLst>
                  <a:outerShdw blurRad="38100" dist="38100" dir="2700000" sx="103000" sy="103000" algn="tl">
                    <a:schemeClr val="tx1">
                      <a:alpha val="43000"/>
                    </a:schemeClr>
                  </a:outerShdw>
                </a:effectLst>
              </a:rPr>
              <a:t>BREAK</a:t>
            </a:r>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122</a:t>
            </a:fld>
            <a:endParaRPr lang="en-US" dirty="0">
              <a:solidFill>
                <a:prstClr val="black"/>
              </a:solidFill>
            </a:endParaRPr>
          </a:p>
        </p:txBody>
      </p:sp>
      <p:grpSp>
        <p:nvGrpSpPr>
          <p:cNvPr id="13" name="Group 12">
            <a:extLst>
              <a:ext uri="{FF2B5EF4-FFF2-40B4-BE49-F238E27FC236}">
                <a16:creationId xmlns:a16="http://schemas.microsoft.com/office/drawing/2014/main" id="{FC35BDA6-BDB5-D943-9956-D9CE323FE11A}"/>
              </a:ext>
            </a:extLst>
          </p:cNvPr>
          <p:cNvGrpSpPr/>
          <p:nvPr/>
        </p:nvGrpSpPr>
        <p:grpSpPr>
          <a:xfrm>
            <a:off x="-1" y="5562600"/>
            <a:ext cx="12191999" cy="1219200"/>
            <a:chOff x="-1" y="5562600"/>
            <a:chExt cx="12191999" cy="1219200"/>
          </a:xfrm>
        </p:grpSpPr>
        <p:cxnSp>
          <p:nvCxnSpPr>
            <p:cNvPr id="7" name="Straight Connector 6"/>
            <p:cNvCxnSpPr/>
            <p:nvPr/>
          </p:nvCxnSpPr>
          <p:spPr>
            <a:xfrm>
              <a:off x="-1" y="5562600"/>
              <a:ext cx="1219199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7BB63D9-ECD3-044A-922A-107BA94B590A}"/>
                </a:ext>
              </a:extLst>
            </p:cNvPr>
            <p:cNvGrpSpPr/>
            <p:nvPr/>
          </p:nvGrpSpPr>
          <p:grpSpPr>
            <a:xfrm>
              <a:off x="4049664" y="5803452"/>
              <a:ext cx="4092668" cy="978348"/>
              <a:chOff x="4049664" y="5715000"/>
              <a:chExt cx="4092668" cy="978348"/>
            </a:xfrm>
          </p:grpSpPr>
          <p:grpSp>
            <p:nvGrpSpPr>
              <p:cNvPr id="3" name="Group 2">
                <a:extLst>
                  <a:ext uri="{FF2B5EF4-FFF2-40B4-BE49-F238E27FC236}">
                    <a16:creationId xmlns:a16="http://schemas.microsoft.com/office/drawing/2014/main" id="{6E57DC09-1074-074A-B559-738D7F18182D}"/>
                  </a:ext>
                </a:extLst>
              </p:cNvPr>
              <p:cNvGrpSpPr/>
              <p:nvPr/>
            </p:nvGrpSpPr>
            <p:grpSpPr>
              <a:xfrm>
                <a:off x="4049664" y="5812326"/>
                <a:ext cx="4092668" cy="881022"/>
                <a:chOff x="4049664" y="5812326"/>
                <a:chExt cx="4092668" cy="881022"/>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7928"/>
                <a:stretch/>
              </p:blipFill>
              <p:spPr>
                <a:xfrm>
                  <a:off x="4049664" y="5812326"/>
                  <a:ext cx="903335" cy="881022"/>
                </a:xfrm>
                <a:prstGeom prst="rect">
                  <a:avLst/>
                </a:prstGeom>
              </p:spPr>
            </p:pic>
            <p:pic>
              <p:nvPicPr>
                <p:cNvPr id="10" name="Picture 9">
                  <a:extLst>
                    <a:ext uri="{FF2B5EF4-FFF2-40B4-BE49-F238E27FC236}">
                      <a16:creationId xmlns:a16="http://schemas.microsoft.com/office/drawing/2014/main" id="{4F36742A-9FB8-C440-BE3C-D2B3D3C7F09E}"/>
                    </a:ext>
                  </a:extLst>
                </p:cNvPr>
                <p:cNvPicPr>
                  <a:picLocks noChangeAspect="1"/>
                </p:cNvPicPr>
                <p:nvPr/>
              </p:nvPicPr>
              <p:blipFill rotWithShape="1">
                <a:blip r:embed="rId3">
                  <a:extLst>
                    <a:ext uri="{28A0092B-C50C-407E-A947-70E740481C1C}">
                      <a14:useLocalDpi xmlns:a14="http://schemas.microsoft.com/office/drawing/2010/main" val="0"/>
                    </a:ext>
                  </a:extLst>
                </a:blip>
                <a:srcRect l="22072" t="25549"/>
                <a:stretch/>
              </p:blipFill>
              <p:spPr>
                <a:xfrm>
                  <a:off x="4952999" y="5959053"/>
                  <a:ext cx="3189333" cy="655934"/>
                </a:xfrm>
                <a:prstGeom prst="rect">
                  <a:avLst/>
                </a:prstGeom>
              </p:spPr>
            </p:pic>
          </p:grpSp>
          <p:sp>
            <p:nvSpPr>
              <p:cNvPr id="11" name="Rectangle 10">
                <a:extLst>
                  <a:ext uri="{FF2B5EF4-FFF2-40B4-BE49-F238E27FC236}">
                    <a16:creationId xmlns:a16="http://schemas.microsoft.com/office/drawing/2014/main" id="{52FA3122-0E4C-E04F-9190-DC8DA47F67F4}"/>
                  </a:ext>
                </a:extLst>
              </p:cNvPr>
              <p:cNvSpPr/>
              <p:nvPr/>
            </p:nvSpPr>
            <p:spPr>
              <a:xfrm>
                <a:off x="5949750" y="5715000"/>
                <a:ext cx="1176925" cy="276999"/>
              </a:xfrm>
              <a:prstGeom prst="rect">
                <a:avLst/>
              </a:prstGeom>
            </p:spPr>
            <p:txBody>
              <a:bodyPr wrap="none">
                <a:spAutoFit/>
              </a:bodyPr>
              <a:lstStyle/>
              <a:p>
                <a:pPr algn="ctr"/>
                <a:r>
                  <a:rPr lang="en-US" sz="1200" cap="small" dirty="0">
                    <a:solidFill>
                      <a:schemeClr val="bg1"/>
                    </a:solidFill>
                    <a:latin typeface="Tw Cen MT" pitchFamily="34" charset="0"/>
                    <a:cs typeface="Arial" pitchFamily="34" charset="0"/>
                  </a:rPr>
                  <a:t>n o r t h w e s t</a:t>
                </a:r>
              </a:p>
            </p:txBody>
          </p:sp>
        </p:grpSp>
      </p:grpSp>
    </p:spTree>
    <p:extLst>
      <p:ext uri="{BB962C8B-B14F-4D97-AF65-F5344CB8AC3E}">
        <p14:creationId xmlns:p14="http://schemas.microsoft.com/office/powerpoint/2010/main" val="36964028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43000"/>
          </a:xfrm>
          <a:solidFill>
            <a:schemeClr val="accent1"/>
          </a:solidFill>
        </p:spPr>
        <p:txBody>
          <a:bodyPr/>
          <a:lstStyle/>
          <a:p>
            <a:pPr algn="ctr"/>
            <a:r>
              <a:rPr lang="en-US" b="1" dirty="0">
                <a:solidFill>
                  <a:schemeClr val="bg1"/>
                </a:solidFill>
                <a:latin typeface="Arial" panose="020B0604020202020204" pitchFamily="34" charset="0"/>
                <a:cs typeface="Arial" panose="020B0604020202020204" pitchFamily="34" charset="0"/>
              </a:rPr>
              <a:t>OPEN SPACE</a:t>
            </a:r>
          </a:p>
        </p:txBody>
      </p:sp>
      <p:sp>
        <p:nvSpPr>
          <p:cNvPr id="3" name="Content Placeholder 2"/>
          <p:cNvSpPr>
            <a:spLocks noGrp="1"/>
          </p:cNvSpPr>
          <p:nvPr>
            <p:ph idx="1"/>
          </p:nvPr>
        </p:nvSpPr>
        <p:spPr>
          <a:xfrm>
            <a:off x="990600" y="1422113"/>
            <a:ext cx="10363200" cy="4655127"/>
          </a:xfrm>
        </p:spPr>
        <p:txBody>
          <a:bodyPr>
            <a:noAutofit/>
          </a:bodyPr>
          <a:lstStyle/>
          <a:p>
            <a:pPr marL="0" indent="0" algn="ctr">
              <a:spcAft>
                <a:spcPts val="450"/>
              </a:spcAft>
              <a:buClr>
                <a:srgbClr val="003399"/>
              </a:buClr>
              <a:buNone/>
            </a:pPr>
            <a:r>
              <a:rPr lang="en-US" sz="3200" b="1" dirty="0">
                <a:latin typeface="Arial" panose="020B0604020202020204" pitchFamily="34" charset="0"/>
                <a:cs typeface="Arial" panose="020B0604020202020204" pitchFamily="34" charset="0"/>
              </a:rPr>
              <a:t>Session Two</a:t>
            </a:r>
          </a:p>
          <a:p>
            <a:pPr marL="0" indent="0" algn="ctr">
              <a:spcAft>
                <a:spcPts val="450"/>
              </a:spcAft>
              <a:buClr>
                <a:srgbClr val="003399"/>
              </a:buClr>
              <a:buNone/>
            </a:pPr>
            <a:endParaRPr lang="en-US" sz="2400" dirty="0">
              <a:latin typeface="Arial" panose="020B0604020202020204" pitchFamily="34" charset="0"/>
              <a:cs typeface="Arial" panose="020B0604020202020204" pitchFamily="34" charset="0"/>
            </a:endParaRP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Negative savings: how to banish them or at least deal with them</a:t>
            </a: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SEM as a wrapper: could it be an umbrella program for all C&amp;I energy efficiency, DER and DR? How does SEM support IDSM and vice versa?</a:t>
            </a: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50001 Ready: which customer types are most ready for 50001 Ready, and can SEM programs help more customers earn that designation?</a:t>
            </a: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How should SEM programs adapt as machines get smarter in an increasingly connected world?</a:t>
            </a:r>
          </a:p>
          <a:p>
            <a:pPr marL="457200" indent="-457200">
              <a:spcAft>
                <a:spcPts val="450"/>
              </a:spcAft>
              <a:buClr>
                <a:srgbClr val="003399"/>
              </a:buClr>
              <a:buAutoNum type="arabicPeriod"/>
            </a:pPr>
            <a:r>
              <a:rPr lang="en-US" sz="2400" dirty="0">
                <a:latin typeface="Arial" panose="020B0604020202020204" pitchFamily="34" charset="0"/>
                <a:cs typeface="Arial" panose="020B0604020202020204" pitchFamily="34" charset="0"/>
              </a:rPr>
              <a:t>Wild card 2: attendee generated topic </a:t>
            </a:r>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123</a:t>
            </a:fld>
            <a:endParaRPr lang="en-US" dirty="0">
              <a:solidFill>
                <a:prstClr val="black"/>
              </a:solidFill>
            </a:endParaRPr>
          </a:p>
        </p:txBody>
      </p:sp>
    </p:spTree>
    <p:extLst>
      <p:ext uri="{BB962C8B-B14F-4D97-AF65-F5344CB8AC3E}">
        <p14:creationId xmlns:p14="http://schemas.microsoft.com/office/powerpoint/2010/main" val="17669159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5F4E1-4FF2-E743-8DD6-5FF640EECF4F}"/>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1CDAFEB-C7FB-574C-89FF-8016457748C5}"/>
              </a:ext>
            </a:extLst>
          </p:cNvPr>
          <p:cNvSpPr>
            <a:spLocks noGrp="1"/>
          </p:cNvSpPr>
          <p:nvPr>
            <p:ph type="sldNum" sz="quarter" idx="12"/>
          </p:nvPr>
        </p:nvSpPr>
        <p:spPr/>
        <p:txBody>
          <a:bodyPr/>
          <a:lstStyle/>
          <a:p>
            <a:fld id="{BC93ED70-0F68-47AB-A40C-7742FCBF8915}" type="slidenum">
              <a:rPr lang="en-US" smtClean="0">
                <a:solidFill>
                  <a:prstClr val="black"/>
                </a:solidFill>
              </a:rPr>
              <a:pPr/>
              <a:t>124</a:t>
            </a:fld>
            <a:endParaRPr lang="en-US" dirty="0">
              <a:solidFill>
                <a:prstClr val="black"/>
              </a:solidFill>
            </a:endParaRPr>
          </a:p>
        </p:txBody>
      </p:sp>
      <p:pic>
        <p:nvPicPr>
          <p:cNvPr id="4" name="Picture 4" descr="C:\Users\Bradford\Desktop\Milepost\NEEA SEM Collaborative 2017\Images\51-52_ThinkstockPhotos-475418257.jpg">
            <a:extLst>
              <a:ext uri="{FF2B5EF4-FFF2-40B4-BE49-F238E27FC236}">
                <a16:creationId xmlns:a16="http://schemas.microsoft.com/office/drawing/2014/main" id="{8DEB60EC-18CE-A843-AE0F-CA97649483F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0" t="11981" r="820" b="11748"/>
          <a:stretch/>
        </p:blipFill>
        <p:spPr bwMode="auto">
          <a:xfrm>
            <a:off x="-152400" y="-76201"/>
            <a:ext cx="12344400" cy="693420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C29337C9-5C86-114B-99FC-339F3BBEB685}"/>
              </a:ext>
            </a:extLst>
          </p:cNvPr>
          <p:cNvSpPr txBox="1">
            <a:spLocks/>
          </p:cNvSpPr>
          <p:nvPr/>
        </p:nvSpPr>
        <p:spPr>
          <a:xfrm>
            <a:off x="3067050" y="3429000"/>
            <a:ext cx="6057900" cy="3048000"/>
          </a:xfrm>
          <a:prstGeom prst="rect">
            <a:avLst/>
          </a:prstGeom>
        </p:spPr>
        <p:txBody>
          <a:bodyPr>
            <a:normAutofit/>
          </a:bodyPr>
          <a:lstStyle>
            <a:lvl1pPr marL="342900" indent="-342900" algn="l" defTabSz="914400" rtl="0" eaLnBrk="1" latinLnBrk="0" hangingPunct="1">
              <a:spcBef>
                <a:spcPct val="20000"/>
              </a:spcBef>
              <a:buFont typeface="Wingdings" pitchFamily="2" charset="2"/>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itchFamily="2" charset="2"/>
              <a:buNone/>
            </a:pPr>
            <a:r>
              <a:rPr lang="en-US" sz="4400" dirty="0">
                <a:solidFill>
                  <a:schemeClr val="bg1"/>
                </a:solidFill>
                <a:effectLst>
                  <a:outerShdw blurRad="63500" dist="38100" dir="2700000" algn="tl" rotWithShape="0">
                    <a:schemeClr val="tx1">
                      <a:lumMod val="85000"/>
                      <a:lumOff val="15000"/>
                      <a:alpha val="47000"/>
                    </a:schemeClr>
                  </a:outerShdw>
                </a:effectLst>
              </a:rPr>
              <a:t>Live Feedback Session</a:t>
            </a:r>
          </a:p>
          <a:p>
            <a:pPr marL="0" indent="0" algn="ctr">
              <a:buFont typeface="Wingdings" pitchFamily="2" charset="2"/>
              <a:buNone/>
            </a:pPr>
            <a:endParaRPr lang="en-US" sz="2000" dirty="0">
              <a:solidFill>
                <a:schemeClr val="bg1"/>
              </a:solidFill>
              <a:effectLst>
                <a:outerShdw blurRad="63500" dist="38100" dir="2700000" algn="tl" rotWithShape="0">
                  <a:schemeClr val="tx1">
                    <a:lumMod val="85000"/>
                    <a:lumOff val="15000"/>
                    <a:alpha val="47000"/>
                  </a:schemeClr>
                </a:outerShdw>
              </a:effectLst>
            </a:endParaRPr>
          </a:p>
          <a:p>
            <a:pPr marL="0" indent="0" algn="ctr">
              <a:buFont typeface="Wingdings" pitchFamily="2" charset="2"/>
              <a:buNone/>
            </a:pPr>
            <a:endParaRPr lang="en-US" sz="2000" dirty="0">
              <a:solidFill>
                <a:schemeClr val="bg1"/>
              </a:solidFill>
              <a:effectLst>
                <a:outerShdw blurRad="63500" dist="38100" dir="2700000" algn="tl" rotWithShape="0">
                  <a:schemeClr val="tx1">
                    <a:lumMod val="85000"/>
                    <a:lumOff val="15000"/>
                    <a:alpha val="47000"/>
                  </a:schemeClr>
                </a:outerShdw>
              </a:effectLst>
            </a:endParaRPr>
          </a:p>
          <a:p>
            <a:pPr marL="0" indent="0" algn="ctr">
              <a:buFont typeface="Wingdings" pitchFamily="2" charset="2"/>
              <a:buNone/>
            </a:pPr>
            <a:endParaRPr lang="en-US" sz="2000" dirty="0">
              <a:solidFill>
                <a:schemeClr val="bg1"/>
              </a:solidFill>
              <a:effectLst>
                <a:outerShdw blurRad="63500" dist="38100" dir="2700000" algn="tl" rotWithShape="0">
                  <a:schemeClr val="tx1">
                    <a:lumMod val="85000"/>
                    <a:lumOff val="15000"/>
                    <a:alpha val="47000"/>
                  </a:schemeClr>
                </a:outerShdw>
              </a:effectLst>
            </a:endParaRPr>
          </a:p>
          <a:p>
            <a:pPr marL="0" indent="0" algn="ctr">
              <a:buFont typeface="Wingdings" pitchFamily="2" charset="2"/>
              <a:buNone/>
            </a:pPr>
            <a:r>
              <a:rPr lang="en-US" sz="2000" dirty="0">
                <a:effectLst>
                  <a:outerShdw blurRad="63500" dist="38100" dir="2700000" algn="tl" rotWithShape="0">
                    <a:schemeClr val="bg1">
                      <a:alpha val="47000"/>
                    </a:schemeClr>
                  </a:outerShdw>
                </a:effectLst>
              </a:rPr>
              <a:t>Chad </a:t>
            </a:r>
            <a:r>
              <a:rPr lang="en-US" sz="2000" dirty="0" err="1">
                <a:effectLst>
                  <a:outerShdw blurRad="63500" dist="38100" dir="2700000" algn="tl" rotWithShape="0">
                    <a:schemeClr val="bg1">
                      <a:alpha val="47000"/>
                    </a:schemeClr>
                  </a:outerShdw>
                </a:effectLst>
              </a:rPr>
              <a:t>Gilless</a:t>
            </a:r>
            <a:r>
              <a:rPr lang="en-US" sz="2000" dirty="0">
                <a:effectLst>
                  <a:outerShdw blurRad="63500" dist="38100" dir="2700000" algn="tl" rotWithShape="0">
                    <a:schemeClr val="bg1">
                      <a:alpha val="47000"/>
                    </a:schemeClr>
                  </a:outerShdw>
                </a:effectLst>
              </a:rPr>
              <a:t>, Stillwater Energy</a:t>
            </a:r>
          </a:p>
        </p:txBody>
      </p:sp>
    </p:spTree>
    <p:extLst>
      <p:ext uri="{BB962C8B-B14F-4D97-AF65-F5344CB8AC3E}">
        <p14:creationId xmlns:p14="http://schemas.microsoft.com/office/powerpoint/2010/main" val="49104359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705100"/>
            <a:ext cx="3733800" cy="1447800"/>
          </a:xfrm>
        </p:spPr>
        <p:txBody>
          <a:bodyPr>
            <a:normAutofit lnSpcReduction="10000"/>
          </a:bodyPr>
          <a:lstStyle/>
          <a:p>
            <a:pPr marL="0" indent="0" algn="ctr">
              <a:buNone/>
            </a:pPr>
            <a:r>
              <a:rPr lang="en-US" sz="4400" dirty="0"/>
              <a:t>It’s a Wrap</a:t>
            </a:r>
          </a:p>
          <a:p>
            <a:pPr marL="0" indent="0" algn="ctr">
              <a:buNone/>
            </a:pPr>
            <a:endParaRPr lang="en-US" sz="2000" dirty="0">
              <a:solidFill>
                <a:schemeClr val="tx2">
                  <a:lumMod val="50000"/>
                </a:schemeClr>
              </a:solidFill>
            </a:endParaRPr>
          </a:p>
          <a:p>
            <a:pPr marL="0" indent="0" algn="ctr">
              <a:buNone/>
            </a:pPr>
            <a:r>
              <a:rPr lang="en-US" sz="2000" dirty="0">
                <a:solidFill>
                  <a:schemeClr val="tx2">
                    <a:lumMod val="50000"/>
                  </a:schemeClr>
                </a:solidFill>
              </a:rPr>
              <a:t>Warren Fish, NEEA</a:t>
            </a:r>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125</a:t>
            </a:fld>
            <a:endParaRPr lang="en-US" dirty="0">
              <a:solidFill>
                <a:prstClr val="black"/>
              </a:solidFill>
            </a:endParaRPr>
          </a:p>
        </p:txBody>
      </p:sp>
      <p:pic>
        <p:nvPicPr>
          <p:cNvPr id="5" name="Picture 4">
            <a:extLst>
              <a:ext uri="{FF2B5EF4-FFF2-40B4-BE49-F238E27FC236}">
                <a16:creationId xmlns:a16="http://schemas.microsoft.com/office/drawing/2014/main" id="{A8791B44-A945-4A65-B05C-18825EF525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1283166"/>
            <a:ext cx="7010399" cy="10503366"/>
          </a:xfrm>
          <a:prstGeom prst="rect">
            <a:avLst/>
          </a:prstGeom>
        </p:spPr>
      </p:pic>
    </p:spTree>
    <p:extLst>
      <p:ext uri="{BB962C8B-B14F-4D97-AF65-F5344CB8AC3E}">
        <p14:creationId xmlns:p14="http://schemas.microsoft.com/office/powerpoint/2010/main" val="13400473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6857999"/>
          </a:xfrm>
          <a:solidFill>
            <a:srgbClr val="003399"/>
          </a:solidFill>
          <a:ln>
            <a:solidFill>
              <a:srgbClr val="003399"/>
            </a:solidFill>
          </a:ln>
        </p:spPr>
        <p:txBody>
          <a:bodyPr vert="horz" lIns="91440" tIns="457200" rIns="91440" bIns="45720" rtlCol="0" anchor="t" anchorCtr="0">
            <a:normAutofit/>
          </a:bodyPr>
          <a:lstStyle/>
          <a:p>
            <a:pPr algn="l"/>
            <a:r>
              <a:rPr lang="en-US" sz="2800" dirty="0"/>
              <a:t> </a:t>
            </a:r>
          </a:p>
        </p:txBody>
      </p:sp>
      <p:cxnSp>
        <p:nvCxnSpPr>
          <p:cNvPr id="35" name="Straight Connector 34"/>
          <p:cNvCxnSpPr/>
          <p:nvPr/>
        </p:nvCxnSpPr>
        <p:spPr>
          <a:xfrm>
            <a:off x="0" y="55626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665" y="5798203"/>
            <a:ext cx="4092671" cy="831197"/>
          </a:xfrm>
          <a:prstGeom prst="rect">
            <a:avLst/>
          </a:prstGeom>
        </p:spPr>
      </p:pic>
      <p:sp>
        <p:nvSpPr>
          <p:cNvPr id="3" name="TextBox 2"/>
          <p:cNvSpPr txBox="1"/>
          <p:nvPr/>
        </p:nvSpPr>
        <p:spPr>
          <a:xfrm>
            <a:off x="2209800" y="2566841"/>
            <a:ext cx="7772400" cy="1200329"/>
          </a:xfrm>
          <a:prstGeom prst="rect">
            <a:avLst/>
          </a:prstGeom>
          <a:noFill/>
        </p:spPr>
        <p:txBody>
          <a:bodyPr wrap="square" rtlCol="0">
            <a:spAutoFit/>
          </a:bodyPr>
          <a:lstStyle/>
          <a:p>
            <a:pPr algn="ctr"/>
            <a:r>
              <a:rPr lang="en-US" sz="7200" b="1" dirty="0">
                <a:solidFill>
                  <a:schemeClr val="bg1"/>
                </a:solidFill>
              </a:rPr>
              <a:t>THANK YOU!</a:t>
            </a:r>
          </a:p>
        </p:txBody>
      </p:sp>
      <p:sp>
        <p:nvSpPr>
          <p:cNvPr id="5" name="Rectangle 4">
            <a:extLst>
              <a:ext uri="{FF2B5EF4-FFF2-40B4-BE49-F238E27FC236}">
                <a16:creationId xmlns:a16="http://schemas.microsoft.com/office/drawing/2014/main" id="{DCE8ABD2-8C9A-5C49-96AA-D2E8A6DD741E}"/>
              </a:ext>
            </a:extLst>
          </p:cNvPr>
          <p:cNvSpPr/>
          <p:nvPr/>
        </p:nvSpPr>
        <p:spPr>
          <a:xfrm>
            <a:off x="5562600" y="5798203"/>
            <a:ext cx="1981200" cy="221597"/>
          </a:xfrm>
          <a:prstGeom prst="rect">
            <a:avLst/>
          </a:prstGeom>
          <a:solidFill>
            <a:srgbClr val="003399"/>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39FF022-D12C-414E-B129-386CD5B6E524}"/>
              </a:ext>
            </a:extLst>
          </p:cNvPr>
          <p:cNvSpPr/>
          <p:nvPr/>
        </p:nvSpPr>
        <p:spPr>
          <a:xfrm>
            <a:off x="5989825" y="5798203"/>
            <a:ext cx="1096775" cy="261610"/>
          </a:xfrm>
          <a:prstGeom prst="rect">
            <a:avLst/>
          </a:prstGeom>
        </p:spPr>
        <p:txBody>
          <a:bodyPr wrap="none">
            <a:spAutoFit/>
          </a:bodyPr>
          <a:lstStyle/>
          <a:p>
            <a:pPr algn="ctr"/>
            <a:r>
              <a:rPr lang="en-US" sz="1100" cap="small" dirty="0">
                <a:solidFill>
                  <a:schemeClr val="bg1"/>
                </a:solidFill>
                <a:latin typeface="Tw Cen MT" pitchFamily="34" charset="0"/>
                <a:cs typeface="Arial" pitchFamily="34" charset="0"/>
              </a:rPr>
              <a:t>n o r t h w e s t</a:t>
            </a:r>
          </a:p>
        </p:txBody>
      </p:sp>
    </p:spTree>
    <p:extLst>
      <p:ext uri="{BB962C8B-B14F-4D97-AF65-F5344CB8AC3E}">
        <p14:creationId xmlns:p14="http://schemas.microsoft.com/office/powerpoint/2010/main" val="3700188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a:spLocks/>
          </p:cNvSpPr>
          <p:nvPr/>
        </p:nvSpPr>
        <p:spPr bwMode="auto">
          <a:xfrm>
            <a:off x="2924085" y="4557115"/>
            <a:ext cx="640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dirty="0">
              <a:solidFill>
                <a:prstClr val="black"/>
              </a:solidFill>
            </a:endParaRPr>
          </a:p>
        </p:txBody>
      </p:sp>
      <p:sp>
        <p:nvSpPr>
          <p:cNvPr id="9" name="Rectangle 8">
            <a:extLst>
              <a:ext uri="{FF2B5EF4-FFF2-40B4-BE49-F238E27FC236}">
                <a16:creationId xmlns:a16="http://schemas.microsoft.com/office/drawing/2014/main" id="{EE0D7DE7-75AD-42CC-A420-AB6E502B776B}"/>
              </a:ext>
            </a:extLst>
          </p:cNvPr>
          <p:cNvSpPr/>
          <p:nvPr/>
        </p:nvSpPr>
        <p:spPr>
          <a:xfrm>
            <a:off x="0" y="1"/>
            <a:ext cx="12192000" cy="30129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8CE804-A6C0-41B5-8CD0-3F16CAA8B6E4}"/>
              </a:ext>
            </a:extLst>
          </p:cNvPr>
          <p:cNvSpPr/>
          <p:nvPr/>
        </p:nvSpPr>
        <p:spPr>
          <a:xfrm>
            <a:off x="0" y="685801"/>
            <a:ext cx="12192000" cy="174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8208" y="716239"/>
            <a:ext cx="5892554" cy="171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92423" y="3831747"/>
            <a:ext cx="6207153" cy="1261884"/>
          </a:xfrm>
          <a:prstGeom prst="rect">
            <a:avLst/>
          </a:prstGeom>
          <a:noFill/>
        </p:spPr>
        <p:txBody>
          <a:bodyPr wrap="square" rtlCol="0">
            <a:spAutoFit/>
          </a:bodyPr>
          <a:lstStyle/>
          <a:p>
            <a:pPr algn="ctr"/>
            <a:r>
              <a:rPr lang="en-US" sz="3800" dirty="0">
                <a:solidFill>
                  <a:prstClr val="black"/>
                </a:solidFill>
              </a:rPr>
              <a:t>Measurement &amp; Verification </a:t>
            </a:r>
          </a:p>
          <a:p>
            <a:pPr algn="ctr"/>
            <a:r>
              <a:rPr lang="en-US" sz="3800" dirty="0">
                <a:solidFill>
                  <a:prstClr val="black"/>
                </a:solidFill>
              </a:rPr>
              <a:t>(M&amp;V) Workgroup</a:t>
            </a:r>
          </a:p>
        </p:txBody>
      </p:sp>
      <p:sp>
        <p:nvSpPr>
          <p:cNvPr id="4" name="TextBox 3"/>
          <p:cNvSpPr txBox="1"/>
          <p:nvPr/>
        </p:nvSpPr>
        <p:spPr>
          <a:xfrm>
            <a:off x="1524000" y="5178383"/>
            <a:ext cx="9144000" cy="369332"/>
          </a:xfrm>
          <a:prstGeom prst="rect">
            <a:avLst/>
          </a:prstGeom>
          <a:noFill/>
        </p:spPr>
        <p:txBody>
          <a:bodyPr wrap="square" rtlCol="0">
            <a:spAutoFit/>
          </a:bodyPr>
          <a:lstStyle/>
          <a:p>
            <a:pPr algn="ctr"/>
            <a:r>
              <a:rPr lang="en-US" dirty="0">
                <a:solidFill>
                  <a:prstClr val="black"/>
                </a:solidFill>
              </a:rPr>
              <a:t>October 25, 2018</a:t>
            </a:r>
          </a:p>
        </p:txBody>
      </p:sp>
    </p:spTree>
    <p:extLst>
      <p:ext uri="{BB962C8B-B14F-4D97-AF65-F5344CB8AC3E}">
        <p14:creationId xmlns:p14="http://schemas.microsoft.com/office/powerpoint/2010/main" val="662349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a:spLocks/>
          </p:cNvSpPr>
          <p:nvPr/>
        </p:nvSpPr>
        <p:spPr bwMode="auto">
          <a:xfrm>
            <a:off x="2801050" y="4880662"/>
            <a:ext cx="640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dirty="0">
              <a:solidFill>
                <a:prstClr val="black"/>
              </a:solidFill>
            </a:endParaRPr>
          </a:p>
        </p:txBody>
      </p:sp>
      <p:sp>
        <p:nvSpPr>
          <p:cNvPr id="4" name="TextBox 3"/>
          <p:cNvSpPr txBox="1"/>
          <p:nvPr/>
        </p:nvSpPr>
        <p:spPr>
          <a:xfrm>
            <a:off x="1710732" y="381971"/>
            <a:ext cx="8957268" cy="1015663"/>
          </a:xfrm>
          <a:prstGeom prst="rect">
            <a:avLst/>
          </a:prstGeom>
          <a:noFill/>
        </p:spPr>
        <p:txBody>
          <a:bodyPr wrap="square" rtlCol="0">
            <a:spAutoFit/>
          </a:bodyPr>
          <a:lstStyle/>
          <a:p>
            <a:r>
              <a:rPr lang="en-US" sz="3200" b="1" dirty="0"/>
              <a:t>M&amp;V Group Focus to Date</a:t>
            </a:r>
          </a:p>
          <a:p>
            <a:r>
              <a:rPr lang="en-US" sz="2800" i="1" dirty="0">
                <a:solidFill>
                  <a:srgbClr val="003399"/>
                </a:solidFill>
              </a:rPr>
              <a:t>Knowledge Sharing </a:t>
            </a:r>
            <a:r>
              <a:rPr lang="en-US" sz="2800" dirty="0">
                <a:solidFill>
                  <a:prstClr val="black"/>
                </a:solidFill>
              </a:rPr>
              <a:t>and </a:t>
            </a:r>
            <a:r>
              <a:rPr lang="en-US" sz="2800" i="1" dirty="0">
                <a:solidFill>
                  <a:srgbClr val="003399"/>
                </a:solidFill>
              </a:rPr>
              <a:t>Solutions Improvement </a:t>
            </a:r>
          </a:p>
        </p:txBody>
      </p:sp>
      <p:sp>
        <p:nvSpPr>
          <p:cNvPr id="2" name="TextBox 1"/>
          <p:cNvSpPr txBox="1"/>
          <p:nvPr/>
        </p:nvSpPr>
        <p:spPr>
          <a:xfrm>
            <a:off x="2211950" y="1897115"/>
            <a:ext cx="1981200" cy="369332"/>
          </a:xfrm>
          <a:prstGeom prst="rect">
            <a:avLst/>
          </a:prstGeom>
          <a:noFill/>
        </p:spPr>
        <p:txBody>
          <a:bodyPr wrap="square" rtlCol="0">
            <a:spAutoFit/>
          </a:bodyPr>
          <a:lstStyle/>
          <a:p>
            <a:pPr algn="ctr"/>
            <a:r>
              <a:rPr lang="en-US" dirty="0">
                <a:solidFill>
                  <a:prstClr val="black"/>
                </a:solidFill>
              </a:rPr>
              <a:t>2013 - 2014</a:t>
            </a:r>
          </a:p>
        </p:txBody>
      </p:sp>
      <p:sp>
        <p:nvSpPr>
          <p:cNvPr id="8" name="TextBox 7"/>
          <p:cNvSpPr txBox="1"/>
          <p:nvPr/>
        </p:nvSpPr>
        <p:spPr>
          <a:xfrm>
            <a:off x="4889981" y="3184838"/>
            <a:ext cx="1905000" cy="369332"/>
          </a:xfrm>
          <a:prstGeom prst="rect">
            <a:avLst/>
          </a:prstGeom>
          <a:noFill/>
        </p:spPr>
        <p:txBody>
          <a:bodyPr wrap="square" rtlCol="0">
            <a:spAutoFit/>
          </a:bodyPr>
          <a:lstStyle/>
          <a:p>
            <a:pPr algn="ctr"/>
            <a:r>
              <a:rPr lang="en-US" dirty="0">
                <a:solidFill>
                  <a:prstClr val="black"/>
                </a:solidFill>
              </a:rPr>
              <a:t>2014 - 2015</a:t>
            </a:r>
          </a:p>
        </p:txBody>
      </p:sp>
      <p:sp>
        <p:nvSpPr>
          <p:cNvPr id="9" name="TextBox 8"/>
          <p:cNvSpPr txBox="1"/>
          <p:nvPr/>
        </p:nvSpPr>
        <p:spPr>
          <a:xfrm>
            <a:off x="7678284" y="4578572"/>
            <a:ext cx="1905000" cy="369332"/>
          </a:xfrm>
          <a:prstGeom prst="rect">
            <a:avLst/>
          </a:prstGeom>
          <a:noFill/>
        </p:spPr>
        <p:txBody>
          <a:bodyPr wrap="square" rtlCol="0">
            <a:spAutoFit/>
          </a:bodyPr>
          <a:lstStyle/>
          <a:p>
            <a:pPr algn="ctr"/>
            <a:r>
              <a:rPr lang="en-US" dirty="0">
                <a:solidFill>
                  <a:prstClr val="black"/>
                </a:solidFill>
              </a:rPr>
              <a:t>2016 - 2018</a:t>
            </a:r>
          </a:p>
        </p:txBody>
      </p:sp>
      <p:pic>
        <p:nvPicPr>
          <p:cNvPr id="3" name="Picture 2"/>
          <p:cNvPicPr>
            <a:picLocks noChangeAspect="1"/>
          </p:cNvPicPr>
          <p:nvPr/>
        </p:nvPicPr>
        <p:blipFill>
          <a:blip r:embed="rId3"/>
          <a:stretch>
            <a:fillRect/>
          </a:stretch>
        </p:blipFill>
        <p:spPr>
          <a:xfrm>
            <a:off x="8213523" y="1514333"/>
            <a:ext cx="2739521" cy="2590949"/>
          </a:xfrm>
          <a:prstGeom prst="rect">
            <a:avLst/>
          </a:prstGeom>
        </p:spPr>
      </p:pic>
      <p:sp>
        <p:nvSpPr>
          <p:cNvPr id="5" name="Slide Number Placeholder 4"/>
          <p:cNvSpPr>
            <a:spLocks noGrp="1"/>
          </p:cNvSpPr>
          <p:nvPr>
            <p:ph type="sldNum" sz="quarter" idx="10"/>
          </p:nvPr>
        </p:nvSpPr>
        <p:spPr>
          <a:xfrm>
            <a:off x="8077200" y="6521182"/>
            <a:ext cx="2133600" cy="320675"/>
          </a:xfrm>
        </p:spPr>
        <p:txBody>
          <a:bodyPr/>
          <a:lstStyle/>
          <a:p>
            <a:pPr>
              <a:defRPr/>
            </a:pPr>
            <a:fld id="{5EEA17C5-CEBC-4749-979A-AFF1AAEE9C32}" type="slidenum">
              <a:rPr lang="en-US" sz="1400">
                <a:solidFill>
                  <a:prstClr val="black"/>
                </a:solidFill>
              </a:rPr>
              <a:pPr>
                <a:defRPr/>
              </a:pPr>
              <a:t>14</a:t>
            </a:fld>
            <a:endParaRPr lang="en-US" sz="1400" dirty="0">
              <a:solidFill>
                <a:prstClr val="black"/>
              </a:solidFill>
            </a:endParaRPr>
          </a:p>
        </p:txBody>
      </p:sp>
      <p:sp>
        <p:nvSpPr>
          <p:cNvPr id="10" name="Right Arrow 9"/>
          <p:cNvSpPr/>
          <p:nvPr/>
        </p:nvSpPr>
        <p:spPr>
          <a:xfrm>
            <a:off x="1876052" y="1997904"/>
            <a:ext cx="2926080" cy="1371600"/>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Autocorrelation &amp; Multicollinearity</a:t>
            </a:r>
          </a:p>
        </p:txBody>
      </p:sp>
      <p:sp>
        <p:nvSpPr>
          <p:cNvPr id="13" name="Right Arrow 12"/>
          <p:cNvSpPr/>
          <p:nvPr/>
        </p:nvSpPr>
        <p:spPr>
          <a:xfrm>
            <a:off x="4571999" y="3233075"/>
            <a:ext cx="2926080" cy="1371600"/>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Common Challenges in Industrial Baselines</a:t>
            </a:r>
          </a:p>
        </p:txBody>
      </p:sp>
      <p:sp>
        <p:nvSpPr>
          <p:cNvPr id="14" name="Right Arrow 13"/>
          <p:cNvSpPr/>
          <p:nvPr/>
        </p:nvSpPr>
        <p:spPr>
          <a:xfrm>
            <a:off x="7409521" y="4635828"/>
            <a:ext cx="2926080" cy="1371600"/>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Alternatives to Forecasting Models</a:t>
            </a:r>
          </a:p>
        </p:txBody>
      </p:sp>
    </p:spTree>
    <p:extLst>
      <p:ext uri="{BB962C8B-B14F-4D97-AF65-F5344CB8AC3E}">
        <p14:creationId xmlns:p14="http://schemas.microsoft.com/office/powerpoint/2010/main" val="7001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4294967295"/>
          </p:nvPr>
        </p:nvSpPr>
        <p:spPr>
          <a:xfrm>
            <a:off x="9525000" y="6514097"/>
            <a:ext cx="679450" cy="323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folHlink"/>
              </a:buClr>
              <a:buChar char="•"/>
              <a:defRPr sz="2400">
                <a:solidFill>
                  <a:schemeClr val="tx1"/>
                </a:solidFill>
                <a:latin typeface="Arial" panose="020B0604020202020204" pitchFamily="34" charset="0"/>
              </a:defRPr>
            </a:lvl2pPr>
            <a:lvl3pPr marL="1143000" indent="-228600">
              <a:spcBef>
                <a:spcPct val="20000"/>
              </a:spcBef>
              <a:buClr>
                <a:schemeClr val="folHlink"/>
              </a:buClr>
              <a:buFont typeface="Verdana" panose="020B0604030504040204" pitchFamily="34" charset="0"/>
              <a:buChar char="–"/>
              <a:defRPr sz="2000">
                <a:solidFill>
                  <a:schemeClr val="tx1"/>
                </a:solidFill>
                <a:latin typeface="Arial" panose="020B0604020202020204" pitchFamily="34" charset="0"/>
              </a:defRPr>
            </a:lvl3pPr>
            <a:lvl4pPr marL="1600200" indent="-228600">
              <a:spcBef>
                <a:spcPct val="20000"/>
              </a:spcBef>
              <a:buClr>
                <a:schemeClr val="folHlink"/>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folHlink"/>
              </a:buClr>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9pPr>
          </a:lstStyle>
          <a:p>
            <a:pPr>
              <a:spcBef>
                <a:spcPct val="0"/>
              </a:spcBef>
              <a:buClrTx/>
              <a:buFontTx/>
              <a:buNone/>
            </a:pPr>
            <a:fld id="{16938085-4EEC-4E8D-99B4-327C0033A9AE}" type="slidenum">
              <a:rPr lang="en-US" altLang="en-US" sz="1400">
                <a:solidFill>
                  <a:srgbClr val="000000"/>
                </a:solidFill>
              </a:rPr>
              <a:pPr>
                <a:spcBef>
                  <a:spcPct val="0"/>
                </a:spcBef>
                <a:buClrTx/>
                <a:buFontTx/>
                <a:buNone/>
              </a:pPr>
              <a:t>15</a:t>
            </a:fld>
            <a:endParaRPr lang="en-US" altLang="en-US" sz="1400" dirty="0">
              <a:solidFill>
                <a:srgbClr val="000000"/>
              </a:solidFill>
            </a:endParaRPr>
          </a:p>
        </p:txBody>
      </p:sp>
      <p:sp>
        <p:nvSpPr>
          <p:cNvPr id="5" name="AutoShape 2" descr="Image result for Crying Baby"/>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aphicFrame>
        <p:nvGraphicFramePr>
          <p:cNvPr id="8" name="Diagram 7"/>
          <p:cNvGraphicFramePr/>
          <p:nvPr>
            <p:extLst>
              <p:ext uri="{D42A27DB-BD31-4B8C-83A1-F6EECF244321}">
                <p14:modId xmlns:p14="http://schemas.microsoft.com/office/powerpoint/2010/main" val="2895817681"/>
              </p:ext>
            </p:extLst>
          </p:nvPr>
        </p:nvGraphicFramePr>
        <p:xfrm>
          <a:off x="1831976" y="914401"/>
          <a:ext cx="9369424" cy="5410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5"/>
          <p:cNvSpPr txBox="1">
            <a:spLocks noChangeArrowheads="1"/>
          </p:cNvSpPr>
          <p:nvPr/>
        </p:nvSpPr>
        <p:spPr>
          <a:xfrm>
            <a:off x="1679575" y="160339"/>
            <a:ext cx="8915400" cy="715963"/>
          </a:xfrm>
          <a:prstGeom prst="rect">
            <a:avLst/>
          </a:prstGeom>
        </p:spPr>
        <p:txBody>
          <a:bodyPr vert="horz" lIns="0" tIns="45720" rIns="0" bIns="45720" rtlCol="0" anchor="ctr">
            <a:noAutofit/>
          </a:bodyPr>
          <a:lstStyle>
            <a:lvl1pPr algn="ctr" defTabSz="914400" rtl="0" eaLnBrk="1" latinLnBrk="0" hangingPunct="1">
              <a:spcBef>
                <a:spcPct val="0"/>
              </a:spcBef>
              <a:buNone/>
              <a:defRPr sz="3600" b="1" kern="1200">
                <a:solidFill>
                  <a:schemeClr val="tx1"/>
                </a:solidFill>
                <a:latin typeface="Arial" pitchFamily="34" charset="0"/>
                <a:ea typeface="+mj-ea"/>
                <a:cs typeface="Arial" pitchFamily="34" charset="0"/>
              </a:defRPr>
            </a:lvl1pPr>
          </a:lstStyle>
          <a:p>
            <a:r>
              <a:rPr lang="en-US" altLang="en-US" sz="3200" dirty="0">
                <a:solidFill>
                  <a:prstClr val="black"/>
                </a:solidFill>
              </a:rPr>
              <a:t>Potential Topics for 2018-19</a:t>
            </a:r>
          </a:p>
        </p:txBody>
      </p:sp>
    </p:spTree>
    <p:extLst>
      <p:ext uri="{BB962C8B-B14F-4D97-AF65-F5344CB8AC3E}">
        <p14:creationId xmlns:p14="http://schemas.microsoft.com/office/powerpoint/2010/main" val="4123026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M&amp;V Group Goals</a:t>
            </a:r>
          </a:p>
        </p:txBody>
      </p:sp>
      <p:sp>
        <p:nvSpPr>
          <p:cNvPr id="3" name="Content Placeholder 2"/>
          <p:cNvSpPr>
            <a:spLocks noGrp="1"/>
          </p:cNvSpPr>
          <p:nvPr>
            <p:ph idx="1"/>
          </p:nvPr>
        </p:nvSpPr>
        <p:spPr>
          <a:xfrm>
            <a:off x="1828800" y="1631157"/>
            <a:ext cx="8382000" cy="4297363"/>
          </a:xfrm>
        </p:spPr>
        <p:txBody>
          <a:bodyPr>
            <a:normAutofit/>
          </a:bodyPr>
          <a:lstStyle/>
          <a:p>
            <a:pPr marL="0" indent="0" algn="ctr">
              <a:buNone/>
            </a:pPr>
            <a:r>
              <a:rPr lang="en-US" sz="2800" dirty="0"/>
              <a:t>Be a community that shares and discusses measurement and verification complexities and best practices.</a:t>
            </a:r>
          </a:p>
          <a:p>
            <a:pPr marL="0" indent="0" algn="ctr">
              <a:buNone/>
            </a:pPr>
            <a:endParaRPr lang="en-US" sz="2800" dirty="0"/>
          </a:p>
          <a:p>
            <a:pPr marL="0" indent="0" algn="ctr">
              <a:buNone/>
            </a:pPr>
            <a:r>
              <a:rPr lang="en-US" sz="2800" dirty="0"/>
              <a:t>Identify, create and publish guiding deliverables that</a:t>
            </a:r>
          </a:p>
          <a:p>
            <a:pPr marL="0" indent="0" algn="ctr">
              <a:buNone/>
            </a:pPr>
            <a:r>
              <a:rPr lang="en-US" sz="2800" i="1" dirty="0">
                <a:solidFill>
                  <a:srgbClr val="003399"/>
                </a:solidFill>
              </a:rPr>
              <a:t>simplify, standardize, </a:t>
            </a:r>
            <a:r>
              <a:rPr lang="en-US" sz="2000" dirty="0"/>
              <a:t>and </a:t>
            </a:r>
            <a:r>
              <a:rPr lang="en-US" sz="2800" i="1" dirty="0">
                <a:solidFill>
                  <a:srgbClr val="003399"/>
                </a:solidFill>
              </a:rPr>
              <a:t>explain</a:t>
            </a:r>
            <a:endParaRPr lang="en-US" sz="2400" i="1" dirty="0">
              <a:solidFill>
                <a:srgbClr val="003399"/>
              </a:solidFill>
            </a:endParaRPr>
          </a:p>
          <a:p>
            <a:pPr marL="0" indent="0" algn="ctr">
              <a:buNone/>
            </a:pPr>
            <a:r>
              <a:rPr lang="en-US" sz="2800" dirty="0"/>
              <a:t>SEM </a:t>
            </a:r>
            <a:r>
              <a:rPr lang="en-US" sz="2800" u="sng" dirty="0"/>
              <a:t>measurement and verification </a:t>
            </a:r>
            <a:r>
              <a:rPr lang="en-US" sz="2800" dirty="0"/>
              <a:t>challenges.</a:t>
            </a:r>
          </a:p>
        </p:txBody>
      </p:sp>
      <p:sp>
        <p:nvSpPr>
          <p:cNvPr id="4" name="Slide Number Placeholder 3"/>
          <p:cNvSpPr>
            <a:spLocks noGrp="1"/>
          </p:cNvSpPr>
          <p:nvPr>
            <p:ph type="sldNum" sz="quarter" idx="12"/>
          </p:nvPr>
        </p:nvSpPr>
        <p:spPr/>
        <p:txBody>
          <a:bodyPr/>
          <a:lstStyle/>
          <a:p>
            <a:fld id="{BC93ED70-0F68-47AB-A40C-7742FCBF8915}" type="slidenum">
              <a:rPr lang="en-US" smtClean="0"/>
              <a:pPr/>
              <a:t>16</a:t>
            </a:fld>
            <a:endParaRPr lang="en-US" dirty="0"/>
          </a:p>
        </p:txBody>
      </p:sp>
    </p:spTree>
    <p:extLst>
      <p:ext uri="{BB962C8B-B14F-4D97-AF65-F5344CB8AC3E}">
        <p14:creationId xmlns:p14="http://schemas.microsoft.com/office/powerpoint/2010/main" val="2923923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72200" y="1114347"/>
            <a:ext cx="4495800" cy="4401205"/>
          </a:xfrm>
          <a:prstGeom prst="rect">
            <a:avLst/>
          </a:prstGeom>
          <a:noFill/>
        </p:spPr>
        <p:txBody>
          <a:bodyPr wrap="square" rtlCol="0">
            <a:spAutoFit/>
          </a:bodyPr>
          <a:lstStyle/>
          <a:p>
            <a:pPr marL="285750" indent="-285750">
              <a:lnSpc>
                <a:spcPts val="2800"/>
              </a:lnSpc>
              <a:buFont typeface="Courier New" panose="02070309020205020404" pitchFamily="49" charset="0"/>
              <a:buChar char="o"/>
            </a:pPr>
            <a:r>
              <a:rPr lang="en-US" dirty="0">
                <a:solidFill>
                  <a:prstClr val="black"/>
                </a:solidFill>
              </a:rPr>
              <a:t>Jacob Schroeder (Cascade)</a:t>
            </a:r>
          </a:p>
          <a:p>
            <a:pPr marL="285750" indent="-285750">
              <a:lnSpc>
                <a:spcPts val="2800"/>
              </a:lnSpc>
              <a:buFont typeface="Courier New" panose="02070309020205020404" pitchFamily="49" charset="0"/>
              <a:buChar char="o"/>
            </a:pPr>
            <a:r>
              <a:rPr lang="en-US" dirty="0">
                <a:solidFill>
                  <a:prstClr val="black"/>
                </a:solidFill>
              </a:rPr>
              <a:t>Jennifer </a:t>
            </a:r>
            <a:r>
              <a:rPr lang="en-US" dirty="0" err="1">
                <a:solidFill>
                  <a:prstClr val="black"/>
                </a:solidFill>
              </a:rPr>
              <a:t>Huckett</a:t>
            </a:r>
            <a:r>
              <a:rPr lang="en-US" dirty="0">
                <a:solidFill>
                  <a:prstClr val="black"/>
                </a:solidFill>
              </a:rPr>
              <a:t> (Cadmus)</a:t>
            </a:r>
          </a:p>
          <a:p>
            <a:pPr marL="285750" indent="-285750">
              <a:lnSpc>
                <a:spcPts val="2800"/>
              </a:lnSpc>
              <a:buFont typeface="Courier New" panose="02070309020205020404" pitchFamily="49" charset="0"/>
              <a:buChar char="o"/>
            </a:pPr>
            <a:r>
              <a:rPr lang="en-US" dirty="0">
                <a:solidFill>
                  <a:prstClr val="black"/>
                </a:solidFill>
              </a:rPr>
              <a:t>Kati Harper (Energy Trust)</a:t>
            </a:r>
          </a:p>
          <a:p>
            <a:pPr marL="285750" indent="-285750">
              <a:lnSpc>
                <a:spcPts val="2800"/>
              </a:lnSpc>
              <a:buFont typeface="Courier New" panose="02070309020205020404" pitchFamily="49" charset="0"/>
              <a:buChar char="o"/>
            </a:pPr>
            <a:r>
              <a:rPr lang="en-US" dirty="0">
                <a:solidFill>
                  <a:prstClr val="black"/>
                </a:solidFill>
              </a:rPr>
              <a:t>Robert Greenwald (Prism Engineering)</a:t>
            </a:r>
          </a:p>
          <a:p>
            <a:pPr marL="285750" indent="-285750">
              <a:lnSpc>
                <a:spcPts val="2800"/>
              </a:lnSpc>
              <a:buFont typeface="Courier New" panose="02070309020205020404" pitchFamily="49" charset="0"/>
              <a:buChar char="o"/>
            </a:pPr>
            <a:r>
              <a:rPr lang="en-US" b="1" dirty="0">
                <a:solidFill>
                  <a:prstClr val="black"/>
                </a:solidFill>
              </a:rPr>
              <a:t>Sara York</a:t>
            </a:r>
            <a:r>
              <a:rPr lang="en-US" dirty="0">
                <a:solidFill>
                  <a:prstClr val="black"/>
                </a:solidFill>
              </a:rPr>
              <a:t> (Cascade)</a:t>
            </a:r>
          </a:p>
          <a:p>
            <a:pPr marL="285750" indent="-285750">
              <a:lnSpc>
                <a:spcPts val="2800"/>
              </a:lnSpc>
              <a:buFont typeface="Courier New" panose="02070309020205020404" pitchFamily="49" charset="0"/>
              <a:buChar char="o"/>
            </a:pPr>
            <a:r>
              <a:rPr lang="en-US" dirty="0">
                <a:solidFill>
                  <a:prstClr val="black"/>
                </a:solidFill>
              </a:rPr>
              <a:t>Steve Martin (Cascade)</a:t>
            </a:r>
          </a:p>
          <a:p>
            <a:pPr marL="285750" indent="-285750">
              <a:lnSpc>
                <a:spcPts val="2800"/>
              </a:lnSpc>
              <a:buFont typeface="Courier New" panose="02070309020205020404" pitchFamily="49" charset="0"/>
              <a:buChar char="o"/>
            </a:pPr>
            <a:r>
              <a:rPr lang="en-US" b="1" dirty="0">
                <a:solidFill>
                  <a:prstClr val="black"/>
                </a:solidFill>
              </a:rPr>
              <a:t>Tina Schnell </a:t>
            </a:r>
            <a:r>
              <a:rPr lang="en-US" dirty="0">
                <a:solidFill>
                  <a:prstClr val="black"/>
                </a:solidFill>
              </a:rPr>
              <a:t>(AESC)</a:t>
            </a:r>
          </a:p>
          <a:p>
            <a:pPr marL="285750" indent="-285750">
              <a:lnSpc>
                <a:spcPts val="2800"/>
              </a:lnSpc>
              <a:buFont typeface="Courier New" panose="02070309020205020404" pitchFamily="49" charset="0"/>
              <a:buChar char="o"/>
            </a:pPr>
            <a:r>
              <a:rPr lang="en-US" b="1" dirty="0">
                <a:solidFill>
                  <a:prstClr val="black"/>
                </a:solidFill>
              </a:rPr>
              <a:t>Todd Amundson </a:t>
            </a:r>
            <a:r>
              <a:rPr lang="en-US" dirty="0">
                <a:solidFill>
                  <a:prstClr val="black"/>
                </a:solidFill>
              </a:rPr>
              <a:t>(BPA)</a:t>
            </a:r>
          </a:p>
          <a:p>
            <a:pPr marL="285750" indent="-285750">
              <a:lnSpc>
                <a:spcPts val="2800"/>
              </a:lnSpc>
              <a:buFont typeface="Courier New" panose="02070309020205020404" pitchFamily="49" charset="0"/>
              <a:buChar char="o"/>
            </a:pPr>
            <a:r>
              <a:rPr lang="en-US" dirty="0">
                <a:solidFill>
                  <a:prstClr val="black"/>
                </a:solidFill>
              </a:rPr>
              <a:t>Alex </a:t>
            </a:r>
            <a:r>
              <a:rPr lang="en-US" dirty="0" err="1">
                <a:solidFill>
                  <a:prstClr val="black"/>
                </a:solidFill>
              </a:rPr>
              <a:t>Novie</a:t>
            </a:r>
            <a:r>
              <a:rPr lang="en-US" dirty="0">
                <a:solidFill>
                  <a:prstClr val="black"/>
                </a:solidFill>
              </a:rPr>
              <a:t> (Energy Trust)</a:t>
            </a:r>
          </a:p>
          <a:p>
            <a:pPr marL="285750" indent="-285750">
              <a:lnSpc>
                <a:spcPts val="2800"/>
              </a:lnSpc>
              <a:buFont typeface="Courier New" panose="02070309020205020404" pitchFamily="49" charset="0"/>
              <a:buChar char="o"/>
            </a:pPr>
            <a:r>
              <a:rPr lang="en-US" b="1" dirty="0">
                <a:solidFill>
                  <a:prstClr val="black"/>
                </a:solidFill>
              </a:rPr>
              <a:t>Kevin Campbell </a:t>
            </a:r>
            <a:r>
              <a:rPr lang="en-US" dirty="0">
                <a:solidFill>
                  <a:prstClr val="black"/>
                </a:solidFill>
              </a:rPr>
              <a:t>(Energy 350)</a:t>
            </a:r>
          </a:p>
          <a:p>
            <a:pPr marL="285750" indent="-285750">
              <a:lnSpc>
                <a:spcPts val="2800"/>
              </a:lnSpc>
              <a:buFont typeface="Courier New" panose="02070309020205020404" pitchFamily="49" charset="0"/>
              <a:buChar char="o"/>
            </a:pPr>
            <a:r>
              <a:rPr lang="en-US" dirty="0">
                <a:solidFill>
                  <a:prstClr val="black"/>
                </a:solidFill>
              </a:rPr>
              <a:t>Mary Hinkle (</a:t>
            </a:r>
            <a:r>
              <a:rPr lang="en-US" dirty="0" err="1">
                <a:solidFill>
                  <a:prstClr val="black"/>
                </a:solidFill>
              </a:rPr>
              <a:t>CLEAResult</a:t>
            </a:r>
            <a:r>
              <a:rPr lang="en-US" dirty="0">
                <a:solidFill>
                  <a:prstClr val="black"/>
                </a:solidFill>
              </a:rPr>
              <a:t>)</a:t>
            </a:r>
          </a:p>
          <a:p>
            <a:pPr marL="285750" indent="-285750">
              <a:lnSpc>
                <a:spcPts val="2800"/>
              </a:lnSpc>
              <a:buFont typeface="Courier New" panose="02070309020205020404" pitchFamily="49" charset="0"/>
              <a:buChar char="o"/>
            </a:pPr>
            <a:r>
              <a:rPr lang="en-US" dirty="0">
                <a:solidFill>
                  <a:prstClr val="black"/>
                </a:solidFill>
              </a:rPr>
              <a:t>Ross Lancaster (SEG)</a:t>
            </a:r>
          </a:p>
        </p:txBody>
      </p:sp>
      <p:sp>
        <p:nvSpPr>
          <p:cNvPr id="2" name="TextBox 1"/>
          <p:cNvSpPr txBox="1"/>
          <p:nvPr/>
        </p:nvSpPr>
        <p:spPr>
          <a:xfrm>
            <a:off x="1795463" y="1219203"/>
            <a:ext cx="4419601" cy="5355312"/>
          </a:xfrm>
          <a:prstGeom prst="rect">
            <a:avLst/>
          </a:prstGeom>
          <a:noFill/>
        </p:spPr>
        <p:txBody>
          <a:bodyPr wrap="square" rtlCol="0">
            <a:spAutoFit/>
          </a:bodyPr>
          <a:lstStyle/>
          <a:p>
            <a:pPr marL="285750" indent="-285750">
              <a:lnSpc>
                <a:spcPct val="150000"/>
              </a:lnSpc>
              <a:buFont typeface="Courier New" panose="02070309020205020404" pitchFamily="49" charset="0"/>
              <a:buChar char="o"/>
            </a:pPr>
            <a:r>
              <a:rPr lang="en-US" dirty="0">
                <a:solidFill>
                  <a:prstClr val="black"/>
                </a:solidFill>
              </a:rPr>
              <a:t>Bill Miller (LBNL)</a:t>
            </a:r>
          </a:p>
          <a:p>
            <a:pPr marL="285750" indent="-285750">
              <a:lnSpc>
                <a:spcPct val="150000"/>
              </a:lnSpc>
              <a:buFont typeface="Courier New" panose="02070309020205020404" pitchFamily="49" charset="0"/>
              <a:buChar char="o"/>
            </a:pPr>
            <a:r>
              <a:rPr lang="en-US" dirty="0">
                <a:solidFill>
                  <a:prstClr val="black"/>
                </a:solidFill>
              </a:rPr>
              <a:t>Chellie Jensen (Idaho Power)</a:t>
            </a:r>
          </a:p>
          <a:p>
            <a:pPr marL="285750" indent="-285750">
              <a:lnSpc>
                <a:spcPct val="150000"/>
              </a:lnSpc>
              <a:buFont typeface="Courier New" panose="02070309020205020404" pitchFamily="49" charset="0"/>
              <a:buChar char="o"/>
            </a:pPr>
            <a:r>
              <a:rPr lang="en-US" dirty="0">
                <a:solidFill>
                  <a:prstClr val="black"/>
                </a:solidFill>
              </a:rPr>
              <a:t>Heidi </a:t>
            </a:r>
            <a:r>
              <a:rPr lang="en-US" dirty="0" err="1">
                <a:solidFill>
                  <a:prstClr val="black"/>
                </a:solidFill>
              </a:rPr>
              <a:t>Javanbakht</a:t>
            </a:r>
            <a:r>
              <a:rPr lang="en-US" dirty="0">
                <a:solidFill>
                  <a:prstClr val="black"/>
                </a:solidFill>
              </a:rPr>
              <a:t> (Cadmus)</a:t>
            </a:r>
          </a:p>
          <a:p>
            <a:pPr marL="285750" indent="-285750">
              <a:lnSpc>
                <a:spcPct val="150000"/>
              </a:lnSpc>
              <a:buFont typeface="Courier New" panose="02070309020205020404" pitchFamily="49" charset="0"/>
              <a:buChar char="o"/>
            </a:pPr>
            <a:r>
              <a:rPr lang="en-US" dirty="0">
                <a:solidFill>
                  <a:prstClr val="black"/>
                </a:solidFill>
              </a:rPr>
              <a:t>Jennifer </a:t>
            </a:r>
            <a:r>
              <a:rPr lang="en-US" dirty="0" err="1">
                <a:solidFill>
                  <a:prstClr val="black"/>
                </a:solidFill>
              </a:rPr>
              <a:t>Huckett</a:t>
            </a:r>
            <a:r>
              <a:rPr lang="en-US" dirty="0">
                <a:solidFill>
                  <a:prstClr val="black"/>
                </a:solidFill>
              </a:rPr>
              <a:t> (Cadmus)</a:t>
            </a:r>
          </a:p>
          <a:p>
            <a:pPr marL="285750" indent="-285750">
              <a:lnSpc>
                <a:spcPct val="150000"/>
              </a:lnSpc>
              <a:buFont typeface="Courier New" panose="02070309020205020404" pitchFamily="49" charset="0"/>
              <a:buChar char="o"/>
            </a:pPr>
            <a:r>
              <a:rPr lang="en-US" dirty="0">
                <a:solidFill>
                  <a:prstClr val="black"/>
                </a:solidFill>
              </a:rPr>
              <a:t>Jim Stewart (Cadmus)</a:t>
            </a:r>
          </a:p>
          <a:p>
            <a:pPr marL="285750" indent="-285750">
              <a:lnSpc>
                <a:spcPct val="150000"/>
              </a:lnSpc>
              <a:buFont typeface="Courier New" panose="02070309020205020404" pitchFamily="49" charset="0"/>
              <a:buChar char="o"/>
            </a:pPr>
            <a:r>
              <a:rPr lang="en-US" b="1" dirty="0">
                <a:solidFill>
                  <a:prstClr val="black"/>
                </a:solidFill>
              </a:rPr>
              <a:t>Julia </a:t>
            </a:r>
            <a:r>
              <a:rPr lang="en-US" b="1" dirty="0" err="1">
                <a:solidFill>
                  <a:prstClr val="black"/>
                </a:solidFill>
              </a:rPr>
              <a:t>Vetromile</a:t>
            </a:r>
            <a:r>
              <a:rPr lang="en-US" sz="900" b="1" dirty="0">
                <a:solidFill>
                  <a:prstClr val="black"/>
                </a:solidFill>
              </a:rPr>
              <a:t> </a:t>
            </a:r>
            <a:r>
              <a:rPr lang="en-US" dirty="0">
                <a:solidFill>
                  <a:prstClr val="black"/>
                </a:solidFill>
              </a:rPr>
              <a:t>(ret. DNV GL.)</a:t>
            </a:r>
          </a:p>
          <a:p>
            <a:pPr marL="285750" indent="-285750">
              <a:lnSpc>
                <a:spcPct val="150000"/>
              </a:lnSpc>
              <a:buFont typeface="Courier New" panose="02070309020205020404" pitchFamily="49" charset="0"/>
              <a:buChar char="o"/>
            </a:pPr>
            <a:r>
              <a:rPr lang="en-US" dirty="0">
                <a:solidFill>
                  <a:prstClr val="black"/>
                </a:solidFill>
              </a:rPr>
              <a:t>Nick Leritz (NEEA)</a:t>
            </a:r>
          </a:p>
          <a:p>
            <a:pPr marL="285750" indent="-285750">
              <a:lnSpc>
                <a:spcPct val="150000"/>
              </a:lnSpc>
              <a:buFont typeface="Courier New" panose="02070309020205020404" pitchFamily="49" charset="0"/>
              <a:buChar char="o"/>
            </a:pPr>
            <a:r>
              <a:rPr lang="en-US" dirty="0">
                <a:solidFill>
                  <a:prstClr val="black"/>
                </a:solidFill>
              </a:rPr>
              <a:t>Peter </a:t>
            </a:r>
            <a:r>
              <a:rPr lang="en-US" dirty="0" err="1">
                <a:solidFill>
                  <a:prstClr val="black"/>
                </a:solidFill>
              </a:rPr>
              <a:t>Therkelsen</a:t>
            </a:r>
            <a:r>
              <a:rPr lang="en-US" dirty="0">
                <a:solidFill>
                  <a:prstClr val="black"/>
                </a:solidFill>
              </a:rPr>
              <a:t> (LBNL)</a:t>
            </a:r>
          </a:p>
          <a:p>
            <a:pPr marL="285750" indent="-285750">
              <a:lnSpc>
                <a:spcPct val="150000"/>
              </a:lnSpc>
              <a:buFont typeface="Courier New" panose="02070309020205020404" pitchFamily="49" charset="0"/>
              <a:buChar char="o"/>
            </a:pPr>
            <a:r>
              <a:rPr lang="en-US" dirty="0">
                <a:solidFill>
                  <a:prstClr val="black"/>
                </a:solidFill>
              </a:rPr>
              <a:t>Richard </a:t>
            </a:r>
            <a:r>
              <a:rPr lang="en-US" dirty="0" err="1">
                <a:solidFill>
                  <a:prstClr val="black"/>
                </a:solidFill>
              </a:rPr>
              <a:t>Milward</a:t>
            </a:r>
            <a:r>
              <a:rPr lang="en-US" dirty="0">
                <a:solidFill>
                  <a:prstClr val="black"/>
                </a:solidFill>
              </a:rPr>
              <a:t> (Richard S. </a:t>
            </a:r>
            <a:r>
              <a:rPr lang="en-US" dirty="0" err="1">
                <a:solidFill>
                  <a:prstClr val="black"/>
                </a:solidFill>
              </a:rPr>
              <a:t>Milward</a:t>
            </a:r>
            <a:r>
              <a:rPr lang="en-US" dirty="0">
                <a:solidFill>
                  <a:prstClr val="black"/>
                </a:solidFill>
              </a:rPr>
              <a:t>)</a:t>
            </a:r>
          </a:p>
          <a:p>
            <a:pPr marL="285750" indent="-285750">
              <a:lnSpc>
                <a:spcPct val="150000"/>
              </a:lnSpc>
              <a:buFont typeface="Courier New" panose="02070309020205020404" pitchFamily="49" charset="0"/>
              <a:buChar char="o"/>
            </a:pPr>
            <a:r>
              <a:rPr lang="en-US" b="1" dirty="0">
                <a:solidFill>
                  <a:prstClr val="black"/>
                </a:solidFill>
              </a:rPr>
              <a:t>Ross Lancaster </a:t>
            </a:r>
            <a:r>
              <a:rPr lang="en-US" dirty="0">
                <a:solidFill>
                  <a:prstClr val="black"/>
                </a:solidFill>
              </a:rPr>
              <a:t>(SEG)</a:t>
            </a:r>
          </a:p>
          <a:p>
            <a:pPr marL="285750" indent="-285750">
              <a:lnSpc>
                <a:spcPct val="150000"/>
              </a:lnSpc>
              <a:buFont typeface="Courier New" panose="02070309020205020404" pitchFamily="49" charset="0"/>
              <a:buChar char="o"/>
            </a:pPr>
            <a:r>
              <a:rPr lang="en-US" dirty="0">
                <a:solidFill>
                  <a:prstClr val="black"/>
                </a:solidFill>
              </a:rPr>
              <a:t>Sam Day (</a:t>
            </a:r>
            <a:r>
              <a:rPr lang="en-US" dirty="0" err="1">
                <a:solidFill>
                  <a:prstClr val="black"/>
                </a:solidFill>
              </a:rPr>
              <a:t>CLEAResult</a:t>
            </a:r>
            <a:r>
              <a:rPr lang="en-US" dirty="0">
                <a:solidFill>
                  <a:prstClr val="black"/>
                </a:solidFill>
              </a:rPr>
              <a:t>)</a:t>
            </a:r>
          </a:p>
          <a:p>
            <a:pPr>
              <a:lnSpc>
                <a:spcPct val="150000"/>
              </a:lnSpc>
            </a:pPr>
            <a:endParaRPr lang="en-US" dirty="0">
              <a:solidFill>
                <a:prstClr val="black"/>
              </a:solidFill>
            </a:endParaRPr>
          </a:p>
          <a:p>
            <a:pPr marL="285750" indent="-285750">
              <a:buFont typeface="Arial" panose="020B0604020202020204" pitchFamily="34" charset="0"/>
              <a:buChar char="•"/>
            </a:pPr>
            <a:endParaRPr lang="en-US" dirty="0">
              <a:solidFill>
                <a:prstClr val="black"/>
              </a:solidFill>
            </a:endParaRPr>
          </a:p>
        </p:txBody>
      </p:sp>
      <p:sp>
        <p:nvSpPr>
          <p:cNvPr id="10" name="Rectangle 9"/>
          <p:cNvSpPr/>
          <p:nvPr/>
        </p:nvSpPr>
        <p:spPr>
          <a:xfrm>
            <a:off x="6172200" y="4038601"/>
            <a:ext cx="6019800" cy="206835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Continuation Programs:</a:t>
            </a:r>
          </a:p>
          <a:p>
            <a:pPr algn="ctr"/>
            <a:r>
              <a:rPr lang="en-US" sz="2800" dirty="0"/>
              <a:t>When and how to </a:t>
            </a:r>
            <a:r>
              <a:rPr lang="en-US" sz="2800" dirty="0" err="1"/>
              <a:t>rebaseline</a:t>
            </a:r>
            <a:r>
              <a:rPr lang="en-US" sz="2800" dirty="0"/>
              <a:t>/remodel</a:t>
            </a:r>
          </a:p>
        </p:txBody>
      </p:sp>
      <p:sp>
        <p:nvSpPr>
          <p:cNvPr id="11" name="Rectangle 10"/>
          <p:cNvSpPr/>
          <p:nvPr/>
        </p:nvSpPr>
        <p:spPr>
          <a:xfrm>
            <a:off x="6172200" y="1125290"/>
            <a:ext cx="6019800" cy="291331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Alternative Methods to Forecasting</a:t>
            </a:r>
          </a:p>
        </p:txBody>
      </p:sp>
      <p:sp>
        <p:nvSpPr>
          <p:cNvPr id="5" name="Rectangle 4"/>
          <p:cNvSpPr/>
          <p:nvPr/>
        </p:nvSpPr>
        <p:spPr>
          <a:xfrm>
            <a:off x="1" y="1125289"/>
            <a:ext cx="6172200" cy="498166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Measure Life</a:t>
            </a:r>
          </a:p>
        </p:txBody>
      </p:sp>
      <p:sp>
        <p:nvSpPr>
          <p:cNvPr id="7" name="Subtitle 4"/>
          <p:cNvSpPr>
            <a:spLocks/>
          </p:cNvSpPr>
          <p:nvPr/>
        </p:nvSpPr>
        <p:spPr bwMode="auto">
          <a:xfrm>
            <a:off x="2971800" y="4597334"/>
            <a:ext cx="640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dirty="0">
              <a:solidFill>
                <a:prstClr val="black"/>
              </a:solidFill>
            </a:endParaRPr>
          </a:p>
        </p:txBody>
      </p:sp>
      <p:sp>
        <p:nvSpPr>
          <p:cNvPr id="9" name="Rectangle 8">
            <a:extLst>
              <a:ext uri="{FF2B5EF4-FFF2-40B4-BE49-F238E27FC236}">
                <a16:creationId xmlns:a16="http://schemas.microsoft.com/office/drawing/2014/main" id="{FF172DFE-47A3-4B8B-B9C2-33112AA294AD}"/>
              </a:ext>
            </a:extLst>
          </p:cNvPr>
          <p:cNvSpPr/>
          <p:nvPr/>
        </p:nvSpPr>
        <p:spPr>
          <a:xfrm>
            <a:off x="0" y="1"/>
            <a:ext cx="12191999" cy="112528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253426"/>
            <a:ext cx="9144000" cy="584775"/>
          </a:xfrm>
          <a:prstGeom prst="rect">
            <a:avLst/>
          </a:prstGeom>
          <a:noFill/>
        </p:spPr>
        <p:txBody>
          <a:bodyPr wrap="square" rtlCol="0">
            <a:spAutoFit/>
          </a:bodyPr>
          <a:lstStyle/>
          <a:p>
            <a:pPr algn="ctr"/>
            <a:r>
              <a:rPr lang="en-US" sz="3200" b="1" dirty="0">
                <a:solidFill>
                  <a:schemeClr val="bg1"/>
                </a:solidFill>
              </a:rPr>
              <a:t>The Region’s SEM M&amp;V Support Group</a:t>
            </a:r>
          </a:p>
        </p:txBody>
      </p:sp>
      <p:sp>
        <p:nvSpPr>
          <p:cNvPr id="3" name="Slide Number Placeholder 2"/>
          <p:cNvSpPr>
            <a:spLocks noGrp="1"/>
          </p:cNvSpPr>
          <p:nvPr>
            <p:ph type="sldNum" sz="quarter" idx="10"/>
          </p:nvPr>
        </p:nvSpPr>
        <p:spPr>
          <a:xfrm>
            <a:off x="8153400" y="6514466"/>
            <a:ext cx="2133600" cy="320675"/>
          </a:xfrm>
        </p:spPr>
        <p:txBody>
          <a:bodyPr/>
          <a:lstStyle/>
          <a:p>
            <a:pPr>
              <a:defRPr/>
            </a:pPr>
            <a:fld id="{5EEA17C5-CEBC-4749-979A-AFF1AAEE9C32}" type="slidenum">
              <a:rPr lang="en-US" sz="1400">
                <a:solidFill>
                  <a:prstClr val="black"/>
                </a:solidFill>
              </a:rPr>
              <a:pPr>
                <a:defRPr/>
              </a:pPr>
              <a:t>17</a:t>
            </a:fld>
            <a:endParaRPr lang="en-US" sz="1400" dirty="0">
              <a:solidFill>
                <a:prstClr val="black"/>
              </a:solidFill>
            </a:endParaRPr>
          </a:p>
        </p:txBody>
      </p:sp>
    </p:spTree>
    <p:extLst>
      <p:ext uri="{BB962C8B-B14F-4D97-AF65-F5344CB8AC3E}">
        <p14:creationId xmlns:p14="http://schemas.microsoft.com/office/powerpoint/2010/main" val="95850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a:spLocks/>
          </p:cNvSpPr>
          <p:nvPr/>
        </p:nvSpPr>
        <p:spPr bwMode="auto">
          <a:xfrm>
            <a:off x="2924086" y="4563839"/>
            <a:ext cx="640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dirty="0">
              <a:solidFill>
                <a:prstClr val="black"/>
              </a:solidFill>
            </a:endParaRPr>
          </a:p>
        </p:txBody>
      </p:sp>
      <p:sp>
        <p:nvSpPr>
          <p:cNvPr id="5" name="TextBox 4"/>
          <p:cNvSpPr txBox="1"/>
          <p:nvPr/>
        </p:nvSpPr>
        <p:spPr>
          <a:xfrm>
            <a:off x="1524000" y="132304"/>
            <a:ext cx="9067800" cy="461665"/>
          </a:xfrm>
          <a:prstGeom prst="rect">
            <a:avLst/>
          </a:prstGeom>
          <a:noFill/>
        </p:spPr>
        <p:txBody>
          <a:bodyPr wrap="square" rtlCol="0">
            <a:spAutoFit/>
          </a:bodyPr>
          <a:lstStyle/>
          <a:p>
            <a:pPr algn="ctr"/>
            <a:r>
              <a:rPr lang="en-US" sz="2400" b="1" dirty="0">
                <a:latin typeface="Arial" pitchFamily="34" charset="0"/>
                <a:ea typeface="+mj-ea"/>
                <a:cs typeface="Arial" pitchFamily="34" charset="0"/>
              </a:rPr>
              <a:t>Phase I (2016): Documentation of Alternative Methods</a:t>
            </a:r>
          </a:p>
        </p:txBody>
      </p:sp>
      <p:graphicFrame>
        <p:nvGraphicFramePr>
          <p:cNvPr id="2" name="Diagram 1"/>
          <p:cNvGraphicFramePr/>
          <p:nvPr>
            <p:extLst>
              <p:ext uri="{D42A27DB-BD31-4B8C-83A1-F6EECF244321}">
                <p14:modId xmlns:p14="http://schemas.microsoft.com/office/powerpoint/2010/main" val="940213220"/>
              </p:ext>
            </p:extLst>
          </p:nvPr>
        </p:nvGraphicFramePr>
        <p:xfrm>
          <a:off x="1562100" y="800100"/>
          <a:ext cx="8991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0"/>
          </p:nvPr>
        </p:nvSpPr>
        <p:spPr>
          <a:xfrm>
            <a:off x="8077200" y="6508877"/>
            <a:ext cx="2133600" cy="320675"/>
          </a:xfrm>
        </p:spPr>
        <p:txBody>
          <a:bodyPr/>
          <a:lstStyle/>
          <a:p>
            <a:pPr>
              <a:defRPr/>
            </a:pPr>
            <a:fld id="{5EEA17C5-CEBC-4749-979A-AFF1AAEE9C32}" type="slidenum">
              <a:rPr lang="en-US" sz="1400">
                <a:solidFill>
                  <a:prstClr val="black"/>
                </a:solidFill>
              </a:rPr>
              <a:pPr>
                <a:defRPr/>
              </a:pPr>
              <a:t>18</a:t>
            </a:fld>
            <a:endParaRPr lang="en-US" sz="1400" dirty="0">
              <a:solidFill>
                <a:prstClr val="black"/>
              </a:solidFill>
            </a:endParaRPr>
          </a:p>
        </p:txBody>
      </p:sp>
    </p:spTree>
    <p:extLst>
      <p:ext uri="{BB962C8B-B14F-4D97-AF65-F5344CB8AC3E}">
        <p14:creationId xmlns:p14="http://schemas.microsoft.com/office/powerpoint/2010/main" val="3593418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Selection Guidance</a:t>
            </a:r>
          </a:p>
        </p:txBody>
      </p:sp>
      <p:sp>
        <p:nvSpPr>
          <p:cNvPr id="3" name="Content Placeholder 2"/>
          <p:cNvSpPr>
            <a:spLocks noGrp="1"/>
          </p:cNvSpPr>
          <p:nvPr>
            <p:ph idx="1"/>
          </p:nvPr>
        </p:nvSpPr>
        <p:spPr/>
        <p:txBody>
          <a:bodyPr>
            <a:normAutofit/>
          </a:bodyPr>
          <a:lstStyle/>
          <a:p>
            <a:pPr marL="0" indent="0">
              <a:buNone/>
            </a:pPr>
            <a:r>
              <a:rPr lang="en-US" sz="2800" dirty="0"/>
              <a:t>Three Key Questions:</a:t>
            </a:r>
          </a:p>
          <a:p>
            <a:pPr marL="514350" indent="-514350">
              <a:buAutoNum type="arabicPeriod"/>
            </a:pPr>
            <a:r>
              <a:rPr lang="en-US" sz="2800" dirty="0"/>
              <a:t>Is model developed pre- or post-savings period?</a:t>
            </a:r>
          </a:p>
          <a:p>
            <a:pPr marL="514350" indent="-514350">
              <a:buAutoNum type="arabicPeriod"/>
            </a:pPr>
            <a:r>
              <a:rPr lang="en-US" sz="2800" dirty="0"/>
              <a:t>Can predictor variables (energy drivers) be identified?</a:t>
            </a:r>
          </a:p>
          <a:p>
            <a:pPr marL="514350" indent="-514350">
              <a:buAutoNum type="arabicPeriod"/>
            </a:pPr>
            <a:r>
              <a:rPr lang="en-US" sz="2800" dirty="0"/>
              <a:t>Is total savings sufficient or is more granular information needed?</a:t>
            </a:r>
          </a:p>
          <a:p>
            <a:endParaRPr lang="en-US" sz="2800" dirty="0"/>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508984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 short refresher on our history…</a:t>
            </a:r>
          </a:p>
        </p:txBody>
      </p:sp>
      <p:sp>
        <p:nvSpPr>
          <p:cNvPr id="3" name="Content Placeholder 2"/>
          <p:cNvSpPr>
            <a:spLocks noGrp="1"/>
          </p:cNvSpPr>
          <p:nvPr>
            <p:ph idx="1"/>
          </p:nvPr>
        </p:nvSpPr>
        <p:spPr>
          <a:xfrm>
            <a:off x="609600" y="1056968"/>
            <a:ext cx="11034484" cy="5334000"/>
          </a:xfrm>
        </p:spPr>
        <p:txBody>
          <a:bodyPr>
            <a:normAutofit fontScale="92500" lnSpcReduction="10000"/>
          </a:bodyPr>
          <a:lstStyle/>
          <a:p>
            <a:r>
              <a:rPr lang="en-US" sz="3000" dirty="0"/>
              <a:t>NW SEM Collaborative begins: 2011!</a:t>
            </a:r>
          </a:p>
          <a:p>
            <a:pPr lvl="1"/>
            <a:r>
              <a:rPr lang="en-US" sz="2400" i="1" dirty="0"/>
              <a:t>Founders : BPA, NEEA, Energy Trust </a:t>
            </a:r>
          </a:p>
          <a:p>
            <a:pPr marL="457200" lvl="1" indent="0">
              <a:buNone/>
            </a:pPr>
            <a:endParaRPr lang="en-US" sz="1100" i="1" dirty="0"/>
          </a:p>
          <a:p>
            <a:pPr lvl="1"/>
            <a:r>
              <a:rPr lang="en-US" sz="2400" i="1" dirty="0"/>
              <a:t>First Fall Workshop</a:t>
            </a:r>
          </a:p>
          <a:p>
            <a:r>
              <a:rPr lang="en-US" dirty="0"/>
              <a:t>BC Hydro added to LT 2013</a:t>
            </a:r>
          </a:p>
          <a:p>
            <a:endParaRPr lang="en-US" sz="3000" i="1" dirty="0"/>
          </a:p>
          <a:p>
            <a:r>
              <a:rPr lang="en-US" sz="3000" dirty="0"/>
              <a:t>2016: Expanded LT – implementers/evaluators</a:t>
            </a:r>
          </a:p>
          <a:p>
            <a:pPr marL="0" indent="0">
              <a:buNone/>
            </a:pPr>
            <a:endParaRPr lang="en-US" dirty="0"/>
          </a:p>
          <a:p>
            <a:r>
              <a:rPr lang="en-US" sz="3000" dirty="0"/>
              <a:t>2018: Now officially industrial </a:t>
            </a:r>
            <a:r>
              <a:rPr lang="en-US" sz="3000" i="1" u="sng" dirty="0">
                <a:solidFill>
                  <a:srgbClr val="003399"/>
                </a:solidFill>
              </a:rPr>
              <a:t>and</a:t>
            </a:r>
            <a:r>
              <a:rPr lang="en-US" sz="3000" dirty="0"/>
              <a:t> commercial</a:t>
            </a:r>
          </a:p>
          <a:p>
            <a:endParaRPr lang="en-US" sz="3000" dirty="0"/>
          </a:p>
          <a:p>
            <a:r>
              <a:rPr lang="en-US" sz="3000" dirty="0"/>
              <a:t>Eight years of growth, collaboration, topic teams, workshops, and learning from 180+ members!</a:t>
            </a:r>
          </a:p>
          <a:p>
            <a:endParaRPr lang="en-US" sz="3000" dirty="0"/>
          </a:p>
          <a:p>
            <a:endParaRPr lang="en-US" dirty="0"/>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2</a:t>
            </a:fld>
            <a:endParaRPr lang="en-US" dirty="0">
              <a:solidFill>
                <a:prstClr val="black"/>
              </a:solidFill>
            </a:endParaRPr>
          </a:p>
        </p:txBody>
      </p:sp>
      <p:pic>
        <p:nvPicPr>
          <p:cNvPr id="7" name="Picture 6"/>
          <p:cNvPicPr>
            <a:picLocks noChangeAspect="1"/>
          </p:cNvPicPr>
          <p:nvPr/>
        </p:nvPicPr>
        <p:blipFill>
          <a:blip r:embed="rId2"/>
          <a:stretch>
            <a:fillRect/>
          </a:stretch>
        </p:blipFill>
        <p:spPr>
          <a:xfrm>
            <a:off x="10301516" y="762000"/>
            <a:ext cx="1342568" cy="1273274"/>
          </a:xfrm>
          <a:prstGeom prst="rect">
            <a:avLst/>
          </a:prstGeom>
        </p:spPr>
      </p:pic>
      <p:pic>
        <p:nvPicPr>
          <p:cNvPr id="8" name="Picture 7"/>
          <p:cNvPicPr>
            <a:picLocks noChangeAspect="1"/>
          </p:cNvPicPr>
          <p:nvPr/>
        </p:nvPicPr>
        <p:blipFill>
          <a:blip r:embed="rId3"/>
          <a:stretch>
            <a:fillRect/>
          </a:stretch>
        </p:blipFill>
        <p:spPr>
          <a:xfrm>
            <a:off x="9186863" y="1289678"/>
            <a:ext cx="1209675" cy="1381125"/>
          </a:xfrm>
          <a:prstGeom prst="rect">
            <a:avLst/>
          </a:prstGeom>
        </p:spPr>
      </p:pic>
      <p:pic>
        <p:nvPicPr>
          <p:cNvPr id="9" name="Picture 8"/>
          <p:cNvPicPr>
            <a:picLocks noChangeAspect="1"/>
          </p:cNvPicPr>
          <p:nvPr/>
        </p:nvPicPr>
        <p:blipFill>
          <a:blip r:embed="rId4"/>
          <a:stretch>
            <a:fillRect/>
          </a:stretch>
        </p:blipFill>
        <p:spPr>
          <a:xfrm>
            <a:off x="10396537" y="1980240"/>
            <a:ext cx="971550" cy="1228725"/>
          </a:xfrm>
          <a:prstGeom prst="rect">
            <a:avLst/>
          </a:prstGeom>
        </p:spPr>
      </p:pic>
      <p:pic>
        <p:nvPicPr>
          <p:cNvPr id="10" name="Picture 9"/>
          <p:cNvPicPr>
            <a:picLocks noChangeAspect="1"/>
          </p:cNvPicPr>
          <p:nvPr/>
        </p:nvPicPr>
        <p:blipFill>
          <a:blip r:embed="rId5"/>
          <a:stretch>
            <a:fillRect/>
          </a:stretch>
        </p:blipFill>
        <p:spPr>
          <a:xfrm>
            <a:off x="8262938" y="1815292"/>
            <a:ext cx="923925" cy="1304841"/>
          </a:xfrm>
          <a:prstGeom prst="rect">
            <a:avLst/>
          </a:prstGeom>
        </p:spPr>
      </p:pic>
    </p:spTree>
    <p:extLst>
      <p:ext uri="{BB962C8B-B14F-4D97-AF65-F5344CB8AC3E}">
        <p14:creationId xmlns:p14="http://schemas.microsoft.com/office/powerpoint/2010/main" val="141469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a:spLocks/>
          </p:cNvSpPr>
          <p:nvPr/>
        </p:nvSpPr>
        <p:spPr bwMode="auto">
          <a:xfrm>
            <a:off x="2924086" y="4563839"/>
            <a:ext cx="640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dirty="0">
              <a:solidFill>
                <a:prstClr val="black"/>
              </a:solidFill>
            </a:endParaRPr>
          </a:p>
        </p:txBody>
      </p:sp>
      <p:sp>
        <p:nvSpPr>
          <p:cNvPr id="5" name="TextBox 4"/>
          <p:cNvSpPr txBox="1"/>
          <p:nvPr/>
        </p:nvSpPr>
        <p:spPr>
          <a:xfrm>
            <a:off x="1524000" y="132304"/>
            <a:ext cx="9067800" cy="584775"/>
          </a:xfrm>
          <a:prstGeom prst="rect">
            <a:avLst/>
          </a:prstGeom>
          <a:noFill/>
        </p:spPr>
        <p:txBody>
          <a:bodyPr wrap="square" rtlCol="0">
            <a:spAutoFit/>
          </a:bodyPr>
          <a:lstStyle/>
          <a:p>
            <a:pPr algn="ctr">
              <a:spcBef>
                <a:spcPct val="0"/>
              </a:spcBef>
            </a:pPr>
            <a:r>
              <a:rPr lang="en-US" sz="3200" b="1" dirty="0">
                <a:latin typeface="Arial" pitchFamily="34" charset="0"/>
                <a:ea typeface="+mj-ea"/>
                <a:cs typeface="Arial" pitchFamily="34" charset="0"/>
              </a:rPr>
              <a:t>Phase II (2018): Documentation of Methods</a:t>
            </a:r>
          </a:p>
        </p:txBody>
      </p:sp>
      <p:graphicFrame>
        <p:nvGraphicFramePr>
          <p:cNvPr id="2" name="Diagram 1"/>
          <p:cNvGraphicFramePr/>
          <p:nvPr>
            <p:extLst/>
          </p:nvPr>
        </p:nvGraphicFramePr>
        <p:xfrm>
          <a:off x="0" y="914400"/>
          <a:ext cx="8734514"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0"/>
          </p:nvPr>
        </p:nvSpPr>
        <p:spPr>
          <a:xfrm>
            <a:off x="8077200" y="6508877"/>
            <a:ext cx="2133600" cy="320675"/>
          </a:xfrm>
        </p:spPr>
        <p:txBody>
          <a:bodyPr/>
          <a:lstStyle/>
          <a:p>
            <a:pPr>
              <a:defRPr/>
            </a:pPr>
            <a:fld id="{5EEA17C5-CEBC-4749-979A-AFF1AAEE9C32}" type="slidenum">
              <a:rPr lang="en-US" sz="1400">
                <a:solidFill>
                  <a:prstClr val="black"/>
                </a:solidFill>
              </a:rPr>
              <a:pPr>
                <a:defRPr/>
              </a:pPr>
              <a:t>20</a:t>
            </a:fld>
            <a:endParaRPr lang="en-US" sz="1400" dirty="0">
              <a:solidFill>
                <a:prstClr val="black"/>
              </a:solidFill>
            </a:endParaRPr>
          </a:p>
        </p:txBody>
      </p:sp>
      <p:sp>
        <p:nvSpPr>
          <p:cNvPr id="9" name="TextBox 8"/>
          <p:cNvSpPr txBox="1"/>
          <p:nvPr/>
        </p:nvSpPr>
        <p:spPr>
          <a:xfrm>
            <a:off x="7162800" y="1835140"/>
            <a:ext cx="3505200" cy="3416320"/>
          </a:xfrm>
          <a:prstGeom prst="rect">
            <a:avLst/>
          </a:prstGeom>
          <a:noFill/>
        </p:spPr>
        <p:txBody>
          <a:bodyPr wrap="square" rtlCol="0">
            <a:spAutoFit/>
          </a:bodyPr>
          <a:lstStyle/>
          <a:p>
            <a:r>
              <a:rPr lang="en-US" b="1" dirty="0"/>
              <a:t>Analytical Options:</a:t>
            </a:r>
          </a:p>
          <a:p>
            <a:pPr marL="285750" indent="-285750">
              <a:buFont typeface="Arial" panose="020B0604020202020204" pitchFamily="34" charset="0"/>
              <a:buChar char="•"/>
            </a:pPr>
            <a:r>
              <a:rPr lang="en-US" dirty="0"/>
              <a:t>Variable Selection</a:t>
            </a:r>
          </a:p>
          <a:p>
            <a:pPr marL="742950" lvl="1" indent="-285750">
              <a:buFont typeface="Arial" panose="020B0604020202020204" pitchFamily="34" charset="0"/>
              <a:buChar char="•"/>
            </a:pPr>
            <a:r>
              <a:rPr lang="en-US" dirty="0"/>
              <a:t>Reduced Form</a:t>
            </a:r>
          </a:p>
          <a:p>
            <a:pPr marL="742950" lvl="1" indent="-285750">
              <a:buFont typeface="Arial" panose="020B0604020202020204" pitchFamily="34" charset="0"/>
              <a:buChar char="•"/>
            </a:pPr>
            <a:r>
              <a:rPr lang="en-US" dirty="0"/>
              <a:t>Fully-Specified</a:t>
            </a:r>
          </a:p>
          <a:p>
            <a:pPr marL="285750" indent="-285750">
              <a:buFont typeface="Arial" panose="020B0604020202020204" pitchFamily="34" charset="0"/>
              <a:buChar char="•"/>
            </a:pPr>
            <a:r>
              <a:rPr lang="en-US" dirty="0"/>
              <a:t>Analysis</a:t>
            </a:r>
          </a:p>
          <a:p>
            <a:pPr marL="742950" lvl="1" indent="-285750">
              <a:buFont typeface="Arial" panose="020B0604020202020204" pitchFamily="34" charset="0"/>
              <a:buChar char="•"/>
            </a:pPr>
            <a:r>
              <a:rPr lang="en-US" dirty="0"/>
              <a:t>Least-squares regression</a:t>
            </a:r>
          </a:p>
          <a:p>
            <a:pPr marL="742950" lvl="1" indent="-285750">
              <a:buFont typeface="Arial" panose="020B0604020202020204" pitchFamily="34" charset="0"/>
              <a:buChar char="•"/>
            </a:pPr>
            <a:r>
              <a:rPr lang="en-US" dirty="0" err="1"/>
              <a:t>Bayessian</a:t>
            </a:r>
            <a:r>
              <a:rPr lang="en-US" dirty="0"/>
              <a:t>-Gaussian</a:t>
            </a:r>
          </a:p>
          <a:p>
            <a:endParaRPr lang="en-US" b="1" dirty="0"/>
          </a:p>
          <a:p>
            <a:r>
              <a:rPr lang="en-US" b="1" dirty="0"/>
              <a:t>Performance Insights </a:t>
            </a:r>
          </a:p>
          <a:p>
            <a:r>
              <a:rPr lang="en-US" dirty="0"/>
              <a:t>Key Performance Indicators</a:t>
            </a:r>
          </a:p>
          <a:p>
            <a:pPr marL="742950" lvl="1" indent="-285750">
              <a:buFont typeface="Arial" panose="020B0604020202020204" pitchFamily="34" charset="0"/>
              <a:buChar char="•"/>
            </a:pPr>
            <a:r>
              <a:rPr lang="en-US" dirty="0"/>
              <a:t>Single</a:t>
            </a:r>
          </a:p>
          <a:p>
            <a:pPr marL="742950" lvl="1" indent="-285750">
              <a:buFont typeface="Arial" panose="020B0604020202020204" pitchFamily="34" charset="0"/>
              <a:buChar char="•"/>
            </a:pPr>
            <a:r>
              <a:rPr lang="en-US" dirty="0"/>
              <a:t>Bin Approach</a:t>
            </a:r>
          </a:p>
        </p:txBody>
      </p:sp>
    </p:spTree>
    <p:extLst>
      <p:ext uri="{BB962C8B-B14F-4D97-AF65-F5344CB8AC3E}">
        <p14:creationId xmlns:p14="http://schemas.microsoft.com/office/powerpoint/2010/main" val="2939940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 Measure Life </a:t>
            </a:r>
            <a:br>
              <a:rPr lang="en-US" dirty="0"/>
            </a:br>
            <a:r>
              <a:rPr lang="en-US" dirty="0"/>
              <a:t>M&amp;V Subgroup</a:t>
            </a:r>
          </a:p>
        </p:txBody>
      </p:sp>
      <p:sp>
        <p:nvSpPr>
          <p:cNvPr id="3" name="Text Placeholder 2"/>
          <p:cNvSpPr>
            <a:spLocks noGrp="1"/>
          </p:cNvSpPr>
          <p:nvPr>
            <p:ph type="body" idx="1"/>
          </p:nvPr>
        </p:nvSpPr>
        <p:spPr/>
        <p:txBody>
          <a:bodyPr/>
          <a:lstStyle/>
          <a:p>
            <a:r>
              <a:rPr lang="en-US" dirty="0"/>
              <a:t>Julia </a:t>
            </a:r>
            <a:r>
              <a:rPr lang="en-US" dirty="0" err="1"/>
              <a:t>Vetromile</a:t>
            </a:r>
            <a:endParaRPr lang="en-US" dirty="0"/>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100465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4294967295"/>
          </p:nvPr>
        </p:nvSpPr>
        <p:spPr>
          <a:xfrm>
            <a:off x="9531350" y="6534150"/>
            <a:ext cx="679450" cy="323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folHlink"/>
              </a:buClr>
              <a:buChar char="•"/>
              <a:defRPr sz="2400">
                <a:solidFill>
                  <a:schemeClr val="tx1"/>
                </a:solidFill>
                <a:latin typeface="Arial" panose="020B0604020202020204" pitchFamily="34" charset="0"/>
              </a:defRPr>
            </a:lvl2pPr>
            <a:lvl3pPr marL="1143000" indent="-228600">
              <a:spcBef>
                <a:spcPct val="20000"/>
              </a:spcBef>
              <a:buClr>
                <a:schemeClr val="folHlink"/>
              </a:buClr>
              <a:buFont typeface="Verdana" panose="020B0604030504040204" pitchFamily="34" charset="0"/>
              <a:buChar char="–"/>
              <a:defRPr sz="2000">
                <a:solidFill>
                  <a:schemeClr val="tx1"/>
                </a:solidFill>
                <a:latin typeface="Arial" panose="020B0604020202020204" pitchFamily="34" charset="0"/>
              </a:defRPr>
            </a:lvl3pPr>
            <a:lvl4pPr marL="1600200" indent="-228600">
              <a:spcBef>
                <a:spcPct val="20000"/>
              </a:spcBef>
              <a:buClr>
                <a:schemeClr val="folHlink"/>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folHlink"/>
              </a:buClr>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9pPr>
          </a:lstStyle>
          <a:p>
            <a:pPr>
              <a:spcBef>
                <a:spcPct val="0"/>
              </a:spcBef>
              <a:buClrTx/>
              <a:buFontTx/>
              <a:buNone/>
            </a:pPr>
            <a:fld id="{16938085-4EEC-4E8D-99B4-327C0033A9AE}" type="slidenum">
              <a:rPr lang="en-US" altLang="en-US" sz="1400">
                <a:solidFill>
                  <a:srgbClr val="000000"/>
                </a:solidFill>
              </a:rPr>
              <a:pPr>
                <a:spcBef>
                  <a:spcPct val="0"/>
                </a:spcBef>
                <a:buClrTx/>
                <a:buFontTx/>
                <a:buNone/>
              </a:pPr>
              <a:t>22</a:t>
            </a:fld>
            <a:endParaRPr lang="en-US" altLang="en-US" sz="1400" dirty="0">
              <a:solidFill>
                <a:srgbClr val="000000"/>
              </a:solidFill>
            </a:endParaRPr>
          </a:p>
        </p:txBody>
      </p:sp>
      <p:sp>
        <p:nvSpPr>
          <p:cNvPr id="3" name="Title 2">
            <a:extLst>
              <a:ext uri="{FF2B5EF4-FFF2-40B4-BE49-F238E27FC236}">
                <a16:creationId xmlns:a16="http://schemas.microsoft.com/office/drawing/2014/main" id="{A02BF1D4-6B68-4B32-B3DD-69AB74743ECE}"/>
              </a:ext>
            </a:extLst>
          </p:cNvPr>
          <p:cNvSpPr>
            <a:spLocks noGrp="1"/>
          </p:cNvSpPr>
          <p:nvPr>
            <p:ph type="title"/>
          </p:nvPr>
        </p:nvSpPr>
        <p:spPr>
          <a:xfrm>
            <a:off x="609600" y="274638"/>
            <a:ext cx="10972800" cy="792162"/>
          </a:xfrm>
        </p:spPr>
        <p:txBody>
          <a:bodyPr/>
          <a:lstStyle/>
          <a:p>
            <a:r>
              <a:rPr lang="en-US" dirty="0"/>
              <a:t>SEM Measure Life M&amp;V Subgroup</a:t>
            </a:r>
          </a:p>
        </p:txBody>
      </p:sp>
      <p:sp>
        <p:nvSpPr>
          <p:cNvPr id="7" name="Content Placeholder 6">
            <a:extLst>
              <a:ext uri="{FF2B5EF4-FFF2-40B4-BE49-F238E27FC236}">
                <a16:creationId xmlns:a16="http://schemas.microsoft.com/office/drawing/2014/main" id="{129B2696-1791-42E0-935F-248CC39D5FAC}"/>
              </a:ext>
            </a:extLst>
          </p:cNvPr>
          <p:cNvSpPr>
            <a:spLocks noGrp="1"/>
          </p:cNvSpPr>
          <p:nvPr>
            <p:ph idx="1"/>
          </p:nvPr>
        </p:nvSpPr>
        <p:spPr>
          <a:xfrm>
            <a:off x="1981200" y="1447801"/>
            <a:ext cx="8229600" cy="467836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5" name="Rectangle 4"/>
          <p:cNvSpPr/>
          <p:nvPr/>
        </p:nvSpPr>
        <p:spPr>
          <a:xfrm>
            <a:off x="2286000" y="1474786"/>
            <a:ext cx="7620000" cy="76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Provide a framework</a:t>
            </a:r>
          </a:p>
        </p:txBody>
      </p:sp>
      <p:sp>
        <p:nvSpPr>
          <p:cNvPr id="6" name="Rectangle 5"/>
          <p:cNvSpPr/>
          <p:nvPr/>
        </p:nvSpPr>
        <p:spPr>
          <a:xfrm>
            <a:off x="2286000" y="2236786"/>
            <a:ext cx="7620000"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Focus on Industrial</a:t>
            </a:r>
          </a:p>
        </p:txBody>
      </p:sp>
      <p:sp>
        <p:nvSpPr>
          <p:cNvPr id="8" name="Rectangle 7"/>
          <p:cNvSpPr/>
          <p:nvPr/>
        </p:nvSpPr>
        <p:spPr>
          <a:xfrm>
            <a:off x="2286000" y="2693986"/>
            <a:ext cx="3810000" cy="228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Predicting the EUL for a new program</a:t>
            </a:r>
          </a:p>
        </p:txBody>
      </p:sp>
      <p:sp>
        <p:nvSpPr>
          <p:cNvPr id="9" name="Rectangle 8"/>
          <p:cNvSpPr/>
          <p:nvPr/>
        </p:nvSpPr>
        <p:spPr>
          <a:xfrm>
            <a:off x="6096000" y="2693986"/>
            <a:ext cx="3810000"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Determining the EUL of on-going programs</a:t>
            </a:r>
          </a:p>
        </p:txBody>
      </p:sp>
    </p:spTree>
    <p:extLst>
      <p:ext uri="{BB962C8B-B14F-4D97-AF65-F5344CB8AC3E}">
        <p14:creationId xmlns:p14="http://schemas.microsoft.com/office/powerpoint/2010/main" val="703647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Predicting the EUL</a:t>
            </a:r>
          </a:p>
        </p:txBody>
      </p:sp>
      <p:sp>
        <p:nvSpPr>
          <p:cNvPr id="3" name="Slide Number Placeholder 2"/>
          <p:cNvSpPr>
            <a:spLocks noGrp="1"/>
          </p:cNvSpPr>
          <p:nvPr>
            <p:ph type="sldNum" sz="quarter" idx="12"/>
          </p:nvPr>
        </p:nvSpPr>
        <p:spPr/>
        <p:txBody>
          <a:bodyPr/>
          <a:lstStyle/>
          <a:p>
            <a:fld id="{BC93ED70-0F68-47AB-A40C-7742FCBF8915}" type="slidenum">
              <a:rPr lang="en-US" sz="1400"/>
              <a:pPr/>
              <a:t>23</a:t>
            </a:fld>
            <a:endParaRPr lang="en-US" sz="1400" dirty="0"/>
          </a:p>
        </p:txBody>
      </p:sp>
      <p:graphicFrame>
        <p:nvGraphicFramePr>
          <p:cNvPr id="4" name="Diagram 3"/>
          <p:cNvGraphicFramePr/>
          <p:nvPr>
            <p:extLst/>
          </p:nvPr>
        </p:nvGraphicFramePr>
        <p:xfrm>
          <a:off x="2819400" y="1066800"/>
          <a:ext cx="6934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0770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4294967295"/>
          </p:nvPr>
        </p:nvSpPr>
        <p:spPr>
          <a:xfrm>
            <a:off x="9525000" y="6534150"/>
            <a:ext cx="679450" cy="323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folHlink"/>
              </a:buClr>
              <a:buChar char="•"/>
              <a:defRPr sz="2400">
                <a:solidFill>
                  <a:schemeClr val="tx1"/>
                </a:solidFill>
                <a:latin typeface="Arial" panose="020B0604020202020204" pitchFamily="34" charset="0"/>
              </a:defRPr>
            </a:lvl2pPr>
            <a:lvl3pPr marL="1143000" indent="-228600">
              <a:spcBef>
                <a:spcPct val="20000"/>
              </a:spcBef>
              <a:buClr>
                <a:schemeClr val="folHlink"/>
              </a:buClr>
              <a:buFont typeface="Verdana" panose="020B0604030504040204" pitchFamily="34" charset="0"/>
              <a:buChar char="–"/>
              <a:defRPr sz="2000">
                <a:solidFill>
                  <a:schemeClr val="tx1"/>
                </a:solidFill>
                <a:latin typeface="Arial" panose="020B0604020202020204" pitchFamily="34" charset="0"/>
              </a:defRPr>
            </a:lvl3pPr>
            <a:lvl4pPr marL="1600200" indent="-228600">
              <a:spcBef>
                <a:spcPct val="20000"/>
              </a:spcBef>
              <a:buClr>
                <a:schemeClr val="folHlink"/>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folHlink"/>
              </a:buClr>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9pPr>
          </a:lstStyle>
          <a:p>
            <a:pPr>
              <a:spcBef>
                <a:spcPct val="0"/>
              </a:spcBef>
              <a:buClrTx/>
              <a:buFontTx/>
              <a:buNone/>
            </a:pPr>
            <a:fld id="{16938085-4EEC-4E8D-99B4-327C0033A9AE}" type="slidenum">
              <a:rPr lang="en-US" altLang="en-US" sz="1400">
                <a:solidFill>
                  <a:srgbClr val="000000"/>
                </a:solidFill>
              </a:rPr>
              <a:pPr>
                <a:spcBef>
                  <a:spcPct val="0"/>
                </a:spcBef>
                <a:buClrTx/>
                <a:buFontTx/>
                <a:buNone/>
              </a:pPr>
              <a:t>24</a:t>
            </a:fld>
            <a:endParaRPr lang="en-US" altLang="en-US" sz="1400" dirty="0">
              <a:solidFill>
                <a:srgbClr val="000000"/>
              </a:solidFill>
            </a:endParaRPr>
          </a:p>
        </p:txBody>
      </p:sp>
      <p:sp>
        <p:nvSpPr>
          <p:cNvPr id="6" name="Title 1">
            <a:extLst>
              <a:ext uri="{FF2B5EF4-FFF2-40B4-BE49-F238E27FC236}">
                <a16:creationId xmlns:a16="http://schemas.microsoft.com/office/drawing/2014/main" id="{B68F7DDD-539A-4F09-B5BA-ED61098F4430}"/>
              </a:ext>
            </a:extLst>
          </p:cNvPr>
          <p:cNvSpPr>
            <a:spLocks noGrp="1"/>
          </p:cNvSpPr>
          <p:nvPr>
            <p:ph type="title"/>
          </p:nvPr>
        </p:nvSpPr>
        <p:spPr>
          <a:xfrm>
            <a:off x="1981200" y="274638"/>
            <a:ext cx="8229600" cy="792162"/>
          </a:xfrm>
        </p:spPr>
        <p:txBody>
          <a:bodyPr/>
          <a:lstStyle/>
          <a:p>
            <a:r>
              <a:rPr lang="en-US" dirty="0"/>
              <a:t>Estimating the EUL</a:t>
            </a:r>
          </a:p>
        </p:txBody>
      </p:sp>
      <p:sp>
        <p:nvSpPr>
          <p:cNvPr id="7" name="Content Placeholder 6">
            <a:extLst>
              <a:ext uri="{FF2B5EF4-FFF2-40B4-BE49-F238E27FC236}">
                <a16:creationId xmlns:a16="http://schemas.microsoft.com/office/drawing/2014/main" id="{1A8CA746-AB95-4F51-A5C5-70E52B907F1A}"/>
              </a:ext>
            </a:extLst>
          </p:cNvPr>
          <p:cNvSpPr>
            <a:spLocks noGrp="1"/>
          </p:cNvSpPr>
          <p:nvPr>
            <p:ph idx="1"/>
          </p:nvPr>
        </p:nvSpPr>
        <p:spPr>
          <a:xfrm>
            <a:off x="2590800" y="1447801"/>
            <a:ext cx="6858000" cy="4678363"/>
          </a:xfrm>
        </p:spPr>
        <p:txBody>
          <a:bodyPr>
            <a:normAutofit/>
          </a:bodyPr>
          <a:lstStyle/>
          <a:p>
            <a:r>
              <a:rPr lang="en-US" sz="2800" dirty="0"/>
              <a:t>Verify actions taken</a:t>
            </a:r>
          </a:p>
          <a:p>
            <a:r>
              <a:rPr lang="en-US" sz="2800" dirty="0"/>
              <a:t>Assess EULs from secondary sources or EUL studies</a:t>
            </a:r>
          </a:p>
        </p:txBody>
      </p:sp>
      <p:sp>
        <p:nvSpPr>
          <p:cNvPr id="2" name="Rectangle 1"/>
          <p:cNvSpPr/>
          <p:nvPr/>
        </p:nvSpPr>
        <p:spPr>
          <a:xfrm>
            <a:off x="2362200" y="3581400"/>
            <a:ext cx="7467600" cy="914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Challenge: Effect of participant commitment on EUL</a:t>
            </a:r>
          </a:p>
        </p:txBody>
      </p:sp>
    </p:spTree>
    <p:extLst>
      <p:ext uri="{BB962C8B-B14F-4D97-AF65-F5344CB8AC3E}">
        <p14:creationId xmlns:p14="http://schemas.microsoft.com/office/powerpoint/2010/main" val="2268528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 Continuation Programs Subgroup</a:t>
            </a:r>
          </a:p>
        </p:txBody>
      </p:sp>
      <p:sp>
        <p:nvSpPr>
          <p:cNvPr id="3" name="Text Placeholder 2"/>
          <p:cNvSpPr>
            <a:spLocks noGrp="1"/>
          </p:cNvSpPr>
          <p:nvPr>
            <p:ph type="body" idx="1"/>
          </p:nvPr>
        </p:nvSpPr>
        <p:spPr/>
        <p:txBody>
          <a:bodyPr/>
          <a:lstStyle/>
          <a:p>
            <a:r>
              <a:rPr lang="en-US" dirty="0"/>
              <a:t>Kevin Campbell</a:t>
            </a:r>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535437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Continuation Programs Subgroup</a:t>
            </a:r>
          </a:p>
        </p:txBody>
      </p:sp>
      <p:sp>
        <p:nvSpPr>
          <p:cNvPr id="3" name="Slide Number Placeholder 2"/>
          <p:cNvSpPr>
            <a:spLocks noGrp="1"/>
          </p:cNvSpPr>
          <p:nvPr>
            <p:ph type="sldNum" sz="quarter" idx="12"/>
          </p:nvPr>
        </p:nvSpPr>
        <p:spPr/>
        <p:txBody>
          <a:bodyPr/>
          <a:lstStyle/>
          <a:p>
            <a:fld id="{BC93ED70-0F68-47AB-A40C-7742FCBF8915}" type="slidenum">
              <a:rPr lang="en-US" sz="1400"/>
              <a:pPr/>
              <a:t>26</a:t>
            </a:fld>
            <a:endParaRPr lang="en-US" sz="1400" dirty="0"/>
          </a:p>
        </p:txBody>
      </p:sp>
      <p:pic>
        <p:nvPicPr>
          <p:cNvPr id="15" name="Picture 14">
            <a:extLst>
              <a:ext uri="{FF2B5EF4-FFF2-40B4-BE49-F238E27FC236}">
                <a16:creationId xmlns:a16="http://schemas.microsoft.com/office/drawing/2014/main" id="{8341493F-E84C-4C01-9472-FE15F9B9173D}"/>
              </a:ext>
            </a:extLst>
          </p:cNvPr>
          <p:cNvPicPr>
            <a:picLocks noChangeAspect="1"/>
          </p:cNvPicPr>
          <p:nvPr/>
        </p:nvPicPr>
        <p:blipFill rotWithShape="1">
          <a:blip r:embed="rId3"/>
          <a:srcRect b="16493"/>
          <a:stretch/>
        </p:blipFill>
        <p:spPr>
          <a:xfrm>
            <a:off x="1905001" y="1013742"/>
            <a:ext cx="8353425" cy="4548859"/>
          </a:xfrm>
          <a:prstGeom prst="rect">
            <a:avLst/>
          </a:prstGeom>
        </p:spPr>
      </p:pic>
      <p:sp>
        <p:nvSpPr>
          <p:cNvPr id="4" name="TextBox 3">
            <a:extLst>
              <a:ext uri="{FF2B5EF4-FFF2-40B4-BE49-F238E27FC236}">
                <a16:creationId xmlns:a16="http://schemas.microsoft.com/office/drawing/2014/main" id="{DE2743D3-CF65-48FC-95FC-1E3439EAD0BB}"/>
              </a:ext>
            </a:extLst>
          </p:cNvPr>
          <p:cNvSpPr txBox="1"/>
          <p:nvPr/>
        </p:nvSpPr>
        <p:spPr>
          <a:xfrm>
            <a:off x="5548312" y="5473739"/>
            <a:ext cx="1066800" cy="369332"/>
          </a:xfrm>
          <a:prstGeom prst="rect">
            <a:avLst/>
          </a:prstGeom>
          <a:noFill/>
        </p:spPr>
        <p:txBody>
          <a:bodyPr wrap="square" rtlCol="0">
            <a:spAutoFit/>
          </a:bodyPr>
          <a:lstStyle/>
          <a:p>
            <a:r>
              <a:rPr lang="en-US" dirty="0"/>
              <a:t>Time </a:t>
            </a:r>
            <a:r>
              <a:rPr lang="en-US" dirty="0">
                <a:sym typeface="Wingdings" panose="05000000000000000000" pitchFamily="2" charset="2"/>
              </a:rPr>
              <a:t></a:t>
            </a:r>
            <a:endParaRPr lang="en-US" dirty="0"/>
          </a:p>
        </p:txBody>
      </p:sp>
      <p:sp>
        <p:nvSpPr>
          <p:cNvPr id="6" name="TextBox 5">
            <a:extLst>
              <a:ext uri="{FF2B5EF4-FFF2-40B4-BE49-F238E27FC236}">
                <a16:creationId xmlns:a16="http://schemas.microsoft.com/office/drawing/2014/main" id="{903B4C85-A314-4950-87FD-CA3651F21FBA}"/>
              </a:ext>
            </a:extLst>
          </p:cNvPr>
          <p:cNvSpPr txBox="1"/>
          <p:nvPr/>
        </p:nvSpPr>
        <p:spPr>
          <a:xfrm>
            <a:off x="3376612" y="5860792"/>
            <a:ext cx="5410200" cy="369332"/>
          </a:xfrm>
          <a:prstGeom prst="rect">
            <a:avLst/>
          </a:prstGeom>
          <a:noFill/>
        </p:spPr>
        <p:txBody>
          <a:bodyPr wrap="square" rtlCol="0">
            <a:spAutoFit/>
          </a:bodyPr>
          <a:lstStyle/>
          <a:p>
            <a:r>
              <a:rPr lang="en-US" dirty="0">
                <a:solidFill>
                  <a:srgbClr val="D98247"/>
                </a:solidFill>
              </a:rPr>
              <a:t>Actual Energy Use</a:t>
            </a:r>
            <a:r>
              <a:rPr lang="en-US" dirty="0"/>
              <a:t>, </a:t>
            </a:r>
            <a:r>
              <a:rPr lang="en-US" dirty="0">
                <a:solidFill>
                  <a:srgbClr val="66A2D7"/>
                </a:solidFill>
              </a:rPr>
              <a:t>Predicted Energy Use</a:t>
            </a:r>
            <a:r>
              <a:rPr lang="en-US" dirty="0"/>
              <a:t>, </a:t>
            </a:r>
            <a:r>
              <a:rPr lang="en-US" dirty="0">
                <a:solidFill>
                  <a:srgbClr val="64A637"/>
                </a:solidFill>
              </a:rPr>
              <a:t>CUSUM</a:t>
            </a:r>
            <a:r>
              <a:rPr lang="en-US" dirty="0"/>
              <a:t> </a:t>
            </a:r>
          </a:p>
        </p:txBody>
      </p:sp>
    </p:spTree>
    <p:extLst>
      <p:ext uri="{BB962C8B-B14F-4D97-AF65-F5344CB8AC3E}">
        <p14:creationId xmlns:p14="http://schemas.microsoft.com/office/powerpoint/2010/main" val="4074033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4294967295"/>
          </p:nvPr>
        </p:nvSpPr>
        <p:spPr>
          <a:xfrm>
            <a:off x="9525000" y="6534150"/>
            <a:ext cx="679450" cy="323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folHlink"/>
              </a:buClr>
              <a:buChar char="•"/>
              <a:defRPr sz="2400">
                <a:solidFill>
                  <a:schemeClr val="tx1"/>
                </a:solidFill>
                <a:latin typeface="Arial" panose="020B0604020202020204" pitchFamily="34" charset="0"/>
              </a:defRPr>
            </a:lvl2pPr>
            <a:lvl3pPr marL="1143000" indent="-228600">
              <a:spcBef>
                <a:spcPct val="20000"/>
              </a:spcBef>
              <a:buClr>
                <a:schemeClr val="folHlink"/>
              </a:buClr>
              <a:buFont typeface="Verdana" panose="020B0604030504040204" pitchFamily="34" charset="0"/>
              <a:buChar char="–"/>
              <a:defRPr sz="2000">
                <a:solidFill>
                  <a:schemeClr val="tx1"/>
                </a:solidFill>
                <a:latin typeface="Arial" panose="020B0604020202020204" pitchFamily="34" charset="0"/>
              </a:defRPr>
            </a:lvl3pPr>
            <a:lvl4pPr marL="1600200" indent="-228600">
              <a:spcBef>
                <a:spcPct val="20000"/>
              </a:spcBef>
              <a:buClr>
                <a:schemeClr val="folHlink"/>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folHlink"/>
              </a:buClr>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9pPr>
          </a:lstStyle>
          <a:p>
            <a:pPr>
              <a:spcBef>
                <a:spcPct val="0"/>
              </a:spcBef>
              <a:buClrTx/>
              <a:buFontTx/>
              <a:buNone/>
            </a:pPr>
            <a:fld id="{16938085-4EEC-4E8D-99B4-327C0033A9AE}" type="slidenum">
              <a:rPr lang="en-US" altLang="en-US" sz="1400">
                <a:solidFill>
                  <a:srgbClr val="000000"/>
                </a:solidFill>
              </a:rPr>
              <a:pPr>
                <a:spcBef>
                  <a:spcPct val="0"/>
                </a:spcBef>
                <a:buClrTx/>
                <a:buFontTx/>
                <a:buNone/>
              </a:pPr>
              <a:t>27</a:t>
            </a:fld>
            <a:endParaRPr lang="en-US" altLang="en-US" sz="1400" dirty="0">
              <a:solidFill>
                <a:srgbClr val="000000"/>
              </a:solidFill>
            </a:endParaRPr>
          </a:p>
        </p:txBody>
      </p:sp>
      <p:sp>
        <p:nvSpPr>
          <p:cNvPr id="6" name="Title 1">
            <a:extLst>
              <a:ext uri="{FF2B5EF4-FFF2-40B4-BE49-F238E27FC236}">
                <a16:creationId xmlns:a16="http://schemas.microsoft.com/office/drawing/2014/main" id="{B68F7DDD-539A-4F09-B5BA-ED61098F4430}"/>
              </a:ext>
            </a:extLst>
          </p:cNvPr>
          <p:cNvSpPr>
            <a:spLocks noGrp="1"/>
          </p:cNvSpPr>
          <p:nvPr>
            <p:ph type="title"/>
          </p:nvPr>
        </p:nvSpPr>
        <p:spPr>
          <a:xfrm>
            <a:off x="1981200" y="274638"/>
            <a:ext cx="8229600" cy="792162"/>
          </a:xfrm>
        </p:spPr>
        <p:txBody>
          <a:bodyPr/>
          <a:lstStyle/>
          <a:p>
            <a:r>
              <a:rPr lang="en-US" dirty="0"/>
              <a:t>Draft Re-baselining Decision Tree</a:t>
            </a:r>
          </a:p>
        </p:txBody>
      </p:sp>
      <p:pic>
        <p:nvPicPr>
          <p:cNvPr id="2" name="Picture 1">
            <a:extLst>
              <a:ext uri="{FF2B5EF4-FFF2-40B4-BE49-F238E27FC236}">
                <a16:creationId xmlns:a16="http://schemas.microsoft.com/office/drawing/2014/main" id="{00A06C64-3E95-423E-B375-76B497F713A8}"/>
              </a:ext>
            </a:extLst>
          </p:cNvPr>
          <p:cNvPicPr>
            <a:picLocks noChangeAspect="1"/>
          </p:cNvPicPr>
          <p:nvPr/>
        </p:nvPicPr>
        <p:blipFill rotWithShape="1">
          <a:blip r:embed="rId3"/>
          <a:srcRect b="48688"/>
          <a:stretch/>
        </p:blipFill>
        <p:spPr>
          <a:xfrm>
            <a:off x="1555288" y="1370066"/>
            <a:ext cx="4540713" cy="4495035"/>
          </a:xfrm>
          <a:prstGeom prst="rect">
            <a:avLst/>
          </a:prstGeom>
        </p:spPr>
      </p:pic>
      <p:pic>
        <p:nvPicPr>
          <p:cNvPr id="8" name="Picture 7">
            <a:extLst>
              <a:ext uri="{FF2B5EF4-FFF2-40B4-BE49-F238E27FC236}">
                <a16:creationId xmlns:a16="http://schemas.microsoft.com/office/drawing/2014/main" id="{DD33A4FB-5490-422F-AD73-C0B428E047A0}"/>
              </a:ext>
            </a:extLst>
          </p:cNvPr>
          <p:cNvPicPr>
            <a:picLocks noChangeAspect="1"/>
          </p:cNvPicPr>
          <p:nvPr/>
        </p:nvPicPr>
        <p:blipFill rotWithShape="1">
          <a:blip r:embed="rId3"/>
          <a:srcRect t="51312"/>
          <a:stretch/>
        </p:blipFill>
        <p:spPr>
          <a:xfrm>
            <a:off x="5867400" y="1600200"/>
            <a:ext cx="4705182" cy="4419600"/>
          </a:xfrm>
          <a:prstGeom prst="rect">
            <a:avLst/>
          </a:prstGeom>
        </p:spPr>
      </p:pic>
    </p:spTree>
    <p:extLst>
      <p:ext uri="{BB962C8B-B14F-4D97-AF65-F5344CB8AC3E}">
        <p14:creationId xmlns:p14="http://schemas.microsoft.com/office/powerpoint/2010/main" val="170491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4294967295"/>
          </p:nvPr>
        </p:nvSpPr>
        <p:spPr>
          <a:xfrm>
            <a:off x="9531350" y="6534150"/>
            <a:ext cx="679450" cy="323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folHlink"/>
              </a:buClr>
              <a:buChar char="•"/>
              <a:defRPr sz="2400">
                <a:solidFill>
                  <a:schemeClr val="tx1"/>
                </a:solidFill>
                <a:latin typeface="Arial" panose="020B0604020202020204" pitchFamily="34" charset="0"/>
              </a:defRPr>
            </a:lvl2pPr>
            <a:lvl3pPr marL="1143000" indent="-228600">
              <a:spcBef>
                <a:spcPct val="20000"/>
              </a:spcBef>
              <a:buClr>
                <a:schemeClr val="folHlink"/>
              </a:buClr>
              <a:buFont typeface="Verdana" panose="020B0604030504040204" pitchFamily="34" charset="0"/>
              <a:buChar char="–"/>
              <a:defRPr sz="2000">
                <a:solidFill>
                  <a:schemeClr val="tx1"/>
                </a:solidFill>
                <a:latin typeface="Arial" panose="020B0604020202020204" pitchFamily="34" charset="0"/>
              </a:defRPr>
            </a:lvl3pPr>
            <a:lvl4pPr marL="1600200" indent="-228600">
              <a:spcBef>
                <a:spcPct val="20000"/>
              </a:spcBef>
              <a:buClr>
                <a:schemeClr val="folHlink"/>
              </a:buClr>
              <a:buFont typeface="Wingdings" panose="05000000000000000000" pitchFamily="2" charset="2"/>
              <a:buChar char="§"/>
              <a:defRPr>
                <a:solidFill>
                  <a:schemeClr val="tx1"/>
                </a:solidFill>
                <a:latin typeface="Arial" panose="020B0604020202020204" pitchFamily="34" charset="0"/>
              </a:defRPr>
            </a:lvl4pPr>
            <a:lvl5pPr marL="2057400" indent="-228600">
              <a:spcBef>
                <a:spcPct val="20000"/>
              </a:spcBef>
              <a:buClr>
                <a:schemeClr val="folHlink"/>
              </a:buClr>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Char char="•"/>
              <a:defRPr sz="1600">
                <a:solidFill>
                  <a:schemeClr val="tx1"/>
                </a:solidFill>
                <a:latin typeface="Arial" panose="020B0604020202020204" pitchFamily="34" charset="0"/>
              </a:defRPr>
            </a:lvl9pPr>
          </a:lstStyle>
          <a:p>
            <a:pPr>
              <a:spcBef>
                <a:spcPct val="0"/>
              </a:spcBef>
              <a:buClrTx/>
              <a:buFontTx/>
              <a:buNone/>
            </a:pPr>
            <a:fld id="{16938085-4EEC-4E8D-99B4-327C0033A9AE}" type="slidenum">
              <a:rPr lang="en-US" altLang="en-US" sz="1400">
                <a:solidFill>
                  <a:srgbClr val="000000"/>
                </a:solidFill>
              </a:rPr>
              <a:pPr>
                <a:spcBef>
                  <a:spcPct val="0"/>
                </a:spcBef>
                <a:buClrTx/>
                <a:buFontTx/>
                <a:buNone/>
              </a:pPr>
              <a:t>28</a:t>
            </a:fld>
            <a:endParaRPr lang="en-US" altLang="en-US" sz="1400" dirty="0">
              <a:solidFill>
                <a:srgbClr val="000000"/>
              </a:solidFill>
            </a:endParaRPr>
          </a:p>
        </p:txBody>
      </p:sp>
      <p:sp>
        <p:nvSpPr>
          <p:cNvPr id="3" name="Title 2">
            <a:extLst>
              <a:ext uri="{FF2B5EF4-FFF2-40B4-BE49-F238E27FC236}">
                <a16:creationId xmlns:a16="http://schemas.microsoft.com/office/drawing/2014/main" id="{A02BF1D4-6B68-4B32-B3DD-69AB74743ECE}"/>
              </a:ext>
            </a:extLst>
          </p:cNvPr>
          <p:cNvSpPr>
            <a:spLocks noGrp="1"/>
          </p:cNvSpPr>
          <p:nvPr>
            <p:ph type="title"/>
          </p:nvPr>
        </p:nvSpPr>
        <p:spPr/>
        <p:txBody>
          <a:bodyPr/>
          <a:lstStyle/>
          <a:p>
            <a:r>
              <a:rPr lang="en-US" dirty="0"/>
              <a:t>Draft </a:t>
            </a:r>
            <a:r>
              <a:rPr lang="en-US" dirty="0" err="1"/>
              <a:t>Cont</a:t>
            </a:r>
            <a:r>
              <a:rPr lang="en-US" dirty="0"/>
              <a:t> Program Utility Tracking</a:t>
            </a:r>
          </a:p>
        </p:txBody>
      </p:sp>
      <p:pic>
        <p:nvPicPr>
          <p:cNvPr id="5" name="Picture 4">
            <a:extLst>
              <a:ext uri="{FF2B5EF4-FFF2-40B4-BE49-F238E27FC236}">
                <a16:creationId xmlns:a16="http://schemas.microsoft.com/office/drawing/2014/main" id="{822B5FD8-D69D-4A90-82DB-FDFE4F8BBD1F}"/>
              </a:ext>
            </a:extLst>
          </p:cNvPr>
          <p:cNvPicPr>
            <a:picLocks noChangeAspect="1"/>
          </p:cNvPicPr>
          <p:nvPr/>
        </p:nvPicPr>
        <p:blipFill>
          <a:blip r:embed="rId3"/>
          <a:stretch>
            <a:fillRect/>
          </a:stretch>
        </p:blipFill>
        <p:spPr>
          <a:xfrm>
            <a:off x="1752600" y="1219200"/>
            <a:ext cx="8763000" cy="4724400"/>
          </a:xfrm>
          <a:prstGeom prst="rect">
            <a:avLst/>
          </a:prstGeom>
        </p:spPr>
      </p:pic>
    </p:spTree>
    <p:extLst>
      <p:ext uri="{BB962C8B-B14F-4D97-AF65-F5344CB8AC3E}">
        <p14:creationId xmlns:p14="http://schemas.microsoft.com/office/powerpoint/2010/main" val="3260867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a:spLocks/>
          </p:cNvSpPr>
          <p:nvPr/>
        </p:nvSpPr>
        <p:spPr bwMode="auto">
          <a:xfrm>
            <a:off x="2924085" y="4557115"/>
            <a:ext cx="640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dirty="0">
              <a:solidFill>
                <a:prstClr val="black"/>
              </a:solidFill>
            </a:endParaRPr>
          </a:p>
        </p:txBody>
      </p:sp>
      <p:sp>
        <p:nvSpPr>
          <p:cNvPr id="9" name="Rectangle 8">
            <a:extLst>
              <a:ext uri="{FF2B5EF4-FFF2-40B4-BE49-F238E27FC236}">
                <a16:creationId xmlns:a16="http://schemas.microsoft.com/office/drawing/2014/main" id="{EE0D7DE7-75AD-42CC-A420-AB6E502B776B}"/>
              </a:ext>
            </a:extLst>
          </p:cNvPr>
          <p:cNvSpPr/>
          <p:nvPr/>
        </p:nvSpPr>
        <p:spPr>
          <a:xfrm>
            <a:off x="0" y="1"/>
            <a:ext cx="12192000" cy="30129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8CE804-A6C0-41B5-8CD0-3F16CAA8B6E4}"/>
              </a:ext>
            </a:extLst>
          </p:cNvPr>
          <p:cNvSpPr/>
          <p:nvPr/>
        </p:nvSpPr>
        <p:spPr>
          <a:xfrm>
            <a:off x="0" y="685801"/>
            <a:ext cx="12192000" cy="174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8208" y="716239"/>
            <a:ext cx="5892554" cy="171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60762" y="3831747"/>
            <a:ext cx="6070476" cy="1261884"/>
          </a:xfrm>
          <a:prstGeom prst="rect">
            <a:avLst/>
          </a:prstGeom>
          <a:noFill/>
        </p:spPr>
        <p:txBody>
          <a:bodyPr wrap="square" rtlCol="0">
            <a:spAutoFit/>
          </a:bodyPr>
          <a:lstStyle/>
          <a:p>
            <a:pPr algn="ctr"/>
            <a:r>
              <a:rPr lang="en-US" sz="3800" dirty="0">
                <a:solidFill>
                  <a:prstClr val="black"/>
                </a:solidFill>
              </a:rPr>
              <a:t>Certification &amp; Recognition </a:t>
            </a:r>
          </a:p>
          <a:p>
            <a:pPr algn="ctr"/>
            <a:r>
              <a:rPr lang="en-US" sz="3800" dirty="0">
                <a:solidFill>
                  <a:prstClr val="black"/>
                </a:solidFill>
              </a:rPr>
              <a:t>Work Group</a:t>
            </a:r>
          </a:p>
        </p:txBody>
      </p:sp>
      <p:sp>
        <p:nvSpPr>
          <p:cNvPr id="4" name="TextBox 3"/>
          <p:cNvSpPr txBox="1"/>
          <p:nvPr/>
        </p:nvSpPr>
        <p:spPr>
          <a:xfrm>
            <a:off x="1524000" y="5178383"/>
            <a:ext cx="9144000" cy="369332"/>
          </a:xfrm>
          <a:prstGeom prst="rect">
            <a:avLst/>
          </a:prstGeom>
          <a:noFill/>
        </p:spPr>
        <p:txBody>
          <a:bodyPr wrap="square" rtlCol="0">
            <a:spAutoFit/>
          </a:bodyPr>
          <a:lstStyle/>
          <a:p>
            <a:pPr algn="ctr"/>
            <a:r>
              <a:rPr lang="en-US" dirty="0">
                <a:solidFill>
                  <a:prstClr val="black"/>
                </a:solidFill>
              </a:rPr>
              <a:t>Jessica </a:t>
            </a:r>
            <a:r>
              <a:rPr lang="en-US" dirty="0" err="1">
                <a:solidFill>
                  <a:prstClr val="black"/>
                </a:solidFill>
              </a:rPr>
              <a:t>Raker</a:t>
            </a:r>
            <a:r>
              <a:rPr lang="en-US" dirty="0">
                <a:solidFill>
                  <a:prstClr val="black"/>
                </a:solidFill>
              </a:rPr>
              <a:t>, Puget Sound Energy</a:t>
            </a:r>
          </a:p>
        </p:txBody>
      </p:sp>
    </p:spTree>
    <p:extLst>
      <p:ext uri="{BB962C8B-B14F-4D97-AF65-F5344CB8AC3E}">
        <p14:creationId xmlns:p14="http://schemas.microsoft.com/office/powerpoint/2010/main" val="308733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 and Purpose</a:t>
            </a:r>
          </a:p>
        </p:txBody>
      </p:sp>
      <p:sp>
        <p:nvSpPr>
          <p:cNvPr id="3" name="Content Placeholder 2"/>
          <p:cNvSpPr>
            <a:spLocks noGrp="1"/>
          </p:cNvSpPr>
          <p:nvPr>
            <p:ph idx="1"/>
          </p:nvPr>
        </p:nvSpPr>
        <p:spPr/>
        <p:txBody>
          <a:bodyPr/>
          <a:lstStyle/>
          <a:p>
            <a:r>
              <a:rPr lang="en-US" dirty="0"/>
              <a:t>Advance the adoption of SEM </a:t>
            </a:r>
          </a:p>
          <a:p>
            <a:r>
              <a:rPr lang="en-US" dirty="0">
                <a:solidFill>
                  <a:srgbClr val="003399"/>
                </a:solidFill>
              </a:rPr>
              <a:t>Enhance effectiveness of SEM offerings</a:t>
            </a:r>
          </a:p>
          <a:p>
            <a:r>
              <a:rPr lang="en-US" dirty="0"/>
              <a:t>Bring together diverse perspectives</a:t>
            </a:r>
          </a:p>
          <a:p>
            <a:r>
              <a:rPr lang="en-US" dirty="0">
                <a:solidFill>
                  <a:srgbClr val="003399"/>
                </a:solidFill>
              </a:rPr>
              <a:t>Accelerate learning</a:t>
            </a:r>
          </a:p>
          <a:p>
            <a:pPr lvl="1"/>
            <a:r>
              <a:rPr lang="en-US" dirty="0"/>
              <a:t>Tackle barriers/challenges – technical/policy</a:t>
            </a:r>
          </a:p>
          <a:p>
            <a:pPr lvl="1"/>
            <a:r>
              <a:rPr lang="en-US" dirty="0"/>
              <a:t>Advance tactics/strategies</a:t>
            </a:r>
          </a:p>
          <a:p>
            <a:pPr lvl="1"/>
            <a:r>
              <a:rPr lang="en-US" dirty="0"/>
              <a:t>Share cross-cutting opportunities/solutions.</a:t>
            </a:r>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499574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a:spLocks/>
          </p:cNvSpPr>
          <p:nvPr/>
        </p:nvSpPr>
        <p:spPr bwMode="auto">
          <a:xfrm>
            <a:off x="2924085" y="4557115"/>
            <a:ext cx="640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sz="2400" dirty="0">
              <a:solidFill>
                <a:prstClr val="black"/>
              </a:solidFill>
            </a:endParaRPr>
          </a:p>
        </p:txBody>
      </p:sp>
      <p:sp>
        <p:nvSpPr>
          <p:cNvPr id="9" name="Rectangle 8">
            <a:extLst>
              <a:ext uri="{FF2B5EF4-FFF2-40B4-BE49-F238E27FC236}">
                <a16:creationId xmlns:a16="http://schemas.microsoft.com/office/drawing/2014/main" id="{EE0D7DE7-75AD-42CC-A420-AB6E502B776B}"/>
              </a:ext>
            </a:extLst>
          </p:cNvPr>
          <p:cNvSpPr/>
          <p:nvPr/>
        </p:nvSpPr>
        <p:spPr>
          <a:xfrm>
            <a:off x="0" y="1"/>
            <a:ext cx="12192000" cy="30129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8CE804-A6C0-41B5-8CD0-3F16CAA8B6E4}"/>
              </a:ext>
            </a:extLst>
          </p:cNvPr>
          <p:cNvSpPr/>
          <p:nvPr/>
        </p:nvSpPr>
        <p:spPr>
          <a:xfrm>
            <a:off x="0" y="685801"/>
            <a:ext cx="12192000" cy="1740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8208" y="716239"/>
            <a:ext cx="5892554" cy="171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60762" y="3831747"/>
            <a:ext cx="6070476" cy="1261884"/>
          </a:xfrm>
          <a:prstGeom prst="rect">
            <a:avLst/>
          </a:prstGeom>
          <a:noFill/>
        </p:spPr>
        <p:txBody>
          <a:bodyPr wrap="square" rtlCol="0">
            <a:spAutoFit/>
          </a:bodyPr>
          <a:lstStyle/>
          <a:p>
            <a:pPr algn="ctr"/>
            <a:r>
              <a:rPr lang="en-US" sz="3800" dirty="0">
                <a:solidFill>
                  <a:prstClr val="black"/>
                </a:solidFill>
              </a:rPr>
              <a:t>Benchmarking</a:t>
            </a:r>
          </a:p>
          <a:p>
            <a:pPr algn="ctr"/>
            <a:r>
              <a:rPr lang="en-US" sz="3800" dirty="0">
                <a:solidFill>
                  <a:prstClr val="black"/>
                </a:solidFill>
              </a:rPr>
              <a:t>Work Group</a:t>
            </a:r>
          </a:p>
        </p:txBody>
      </p:sp>
      <p:sp>
        <p:nvSpPr>
          <p:cNvPr id="4" name="TextBox 3"/>
          <p:cNvSpPr txBox="1"/>
          <p:nvPr/>
        </p:nvSpPr>
        <p:spPr>
          <a:xfrm>
            <a:off x="1524000" y="5178383"/>
            <a:ext cx="9144000" cy="369332"/>
          </a:xfrm>
          <a:prstGeom prst="rect">
            <a:avLst/>
          </a:prstGeom>
          <a:noFill/>
        </p:spPr>
        <p:txBody>
          <a:bodyPr wrap="square" rtlCol="0">
            <a:spAutoFit/>
          </a:bodyPr>
          <a:lstStyle/>
          <a:p>
            <a:pPr algn="ctr"/>
            <a:r>
              <a:rPr lang="en-US" dirty="0">
                <a:solidFill>
                  <a:prstClr val="black"/>
                </a:solidFill>
              </a:rPr>
              <a:t>Kevin Wallace, BC Hydro</a:t>
            </a:r>
          </a:p>
        </p:txBody>
      </p:sp>
    </p:spTree>
    <p:extLst>
      <p:ext uri="{BB962C8B-B14F-4D97-AF65-F5344CB8AC3E}">
        <p14:creationId xmlns:p14="http://schemas.microsoft.com/office/powerpoint/2010/main" val="3468076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a:t>
            </a:r>
            <a:endParaRPr lang="en-CA" dirty="0"/>
          </a:p>
        </p:txBody>
      </p:sp>
      <p:sp>
        <p:nvSpPr>
          <p:cNvPr id="3" name="Content Placeholder 2"/>
          <p:cNvSpPr>
            <a:spLocks noGrp="1"/>
          </p:cNvSpPr>
          <p:nvPr>
            <p:ph idx="1"/>
          </p:nvPr>
        </p:nvSpPr>
        <p:spPr>
          <a:xfrm>
            <a:off x="1981200" y="2057400"/>
            <a:ext cx="8229600" cy="3048001"/>
          </a:xfrm>
        </p:spPr>
        <p:txBody>
          <a:bodyPr>
            <a:normAutofit fontScale="92500" lnSpcReduction="20000"/>
          </a:bodyPr>
          <a:lstStyle/>
          <a:p>
            <a:pPr marL="0" indent="0" algn="ctr">
              <a:buNone/>
            </a:pPr>
            <a:r>
              <a:rPr lang="en-US" sz="3600" dirty="0">
                <a:latin typeface="Corbel" panose="020B0503020204020204" pitchFamily="34" charset="0"/>
              </a:rPr>
              <a:t>There exists a database of Energy Management Assessment data that enables analysis of SEM practice adoption trends across SEM program participants of the NW SEM Collaborative to provide program and market insights to drive program innovation and increase results.</a:t>
            </a:r>
            <a:endParaRPr lang="en-CA" sz="3600" dirty="0">
              <a:latin typeface="Corbel" panose="020B0503020204020204" pitchFamily="34" charset="0"/>
            </a:endParaRPr>
          </a:p>
        </p:txBody>
      </p:sp>
    </p:spTree>
    <p:extLst>
      <p:ext uri="{BB962C8B-B14F-4D97-AF65-F5344CB8AC3E}">
        <p14:creationId xmlns:p14="http://schemas.microsoft.com/office/powerpoint/2010/main" val="23764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endParaRPr lang="en-CA" dirty="0"/>
          </a:p>
        </p:txBody>
      </p:sp>
      <p:sp>
        <p:nvSpPr>
          <p:cNvPr id="3" name="Content Placeholder 2"/>
          <p:cNvSpPr>
            <a:spLocks noGrp="1"/>
          </p:cNvSpPr>
          <p:nvPr>
            <p:ph idx="1"/>
          </p:nvPr>
        </p:nvSpPr>
        <p:spPr>
          <a:xfrm>
            <a:off x="1981200" y="2057400"/>
            <a:ext cx="8229600" cy="3048001"/>
          </a:xfrm>
        </p:spPr>
        <p:txBody>
          <a:bodyPr>
            <a:normAutofit/>
          </a:bodyPr>
          <a:lstStyle/>
          <a:p>
            <a:pPr marL="0" indent="0" algn="ctr">
              <a:buNone/>
            </a:pPr>
            <a:r>
              <a:rPr lang="en-US" sz="3600" dirty="0">
                <a:latin typeface="Corbel" panose="020B0503020204020204" pitchFamily="34" charset="0"/>
              </a:rPr>
              <a:t>Common Data Format</a:t>
            </a:r>
          </a:p>
          <a:p>
            <a:pPr marL="0" indent="0" algn="ctr">
              <a:buNone/>
            </a:pPr>
            <a:r>
              <a:rPr lang="en-US" sz="3600" dirty="0">
                <a:latin typeface="Corbel" panose="020B0503020204020204" pitchFamily="34" charset="0"/>
              </a:rPr>
              <a:t>Benchmarking</a:t>
            </a:r>
          </a:p>
          <a:p>
            <a:pPr marL="0" indent="0" algn="ctr">
              <a:buNone/>
            </a:pPr>
            <a:r>
              <a:rPr lang="en-US" sz="3600" dirty="0">
                <a:latin typeface="Corbel" panose="020B0503020204020204" pitchFamily="34" charset="0"/>
              </a:rPr>
              <a:t>SEM Collaborative Strategy</a:t>
            </a:r>
          </a:p>
        </p:txBody>
      </p:sp>
    </p:spTree>
    <p:extLst>
      <p:ext uri="{BB962C8B-B14F-4D97-AF65-F5344CB8AC3E}">
        <p14:creationId xmlns:p14="http://schemas.microsoft.com/office/powerpoint/2010/main" val="2963355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Benefits</a:t>
            </a:r>
            <a:endParaRPr lang="en-CA" dirty="0"/>
          </a:p>
        </p:txBody>
      </p:sp>
      <p:sp>
        <p:nvSpPr>
          <p:cNvPr id="3" name="Content Placeholder 2"/>
          <p:cNvSpPr>
            <a:spLocks noGrp="1"/>
          </p:cNvSpPr>
          <p:nvPr>
            <p:ph idx="1"/>
          </p:nvPr>
        </p:nvSpPr>
        <p:spPr>
          <a:xfrm>
            <a:off x="1981200" y="2057400"/>
            <a:ext cx="8229600" cy="3048001"/>
          </a:xfrm>
        </p:spPr>
        <p:txBody>
          <a:bodyPr>
            <a:normAutofit/>
          </a:bodyPr>
          <a:lstStyle/>
          <a:p>
            <a:pPr marL="0" indent="0" algn="ctr">
              <a:buNone/>
            </a:pPr>
            <a:r>
              <a:rPr lang="en-US" sz="3600" dirty="0">
                <a:latin typeface="Corbel" panose="020B0503020204020204" pitchFamily="34" charset="0"/>
              </a:rPr>
              <a:t>Design Improvement</a:t>
            </a:r>
          </a:p>
          <a:p>
            <a:pPr marL="0" indent="0" algn="ctr">
              <a:buNone/>
            </a:pPr>
            <a:r>
              <a:rPr lang="en-US" sz="3600" dirty="0">
                <a:latin typeface="Corbel" panose="020B0503020204020204" pitchFamily="34" charset="0"/>
              </a:rPr>
              <a:t>Compare Market Segments</a:t>
            </a:r>
          </a:p>
          <a:p>
            <a:pPr marL="0" indent="0" algn="ctr">
              <a:buNone/>
            </a:pPr>
            <a:r>
              <a:rPr lang="en-US" sz="2800" dirty="0">
                <a:latin typeface="Corbel" panose="020B0503020204020204" pitchFamily="34" charset="0"/>
              </a:rPr>
              <a:t>Energy Savings</a:t>
            </a:r>
          </a:p>
        </p:txBody>
      </p:sp>
    </p:spTree>
    <p:extLst>
      <p:ext uri="{BB962C8B-B14F-4D97-AF65-F5344CB8AC3E}">
        <p14:creationId xmlns:p14="http://schemas.microsoft.com/office/powerpoint/2010/main" val="2998549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a:t>
            </a:r>
            <a:endParaRPr lang="en-C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85507294"/>
              </p:ext>
            </p:extLst>
          </p:nvPr>
        </p:nvGraphicFramePr>
        <p:xfrm>
          <a:off x="2019300" y="1295400"/>
          <a:ext cx="8153400" cy="4724400"/>
        </p:xfrm>
        <a:graphic>
          <a:graphicData uri="http://schemas.openxmlformats.org/drawingml/2006/table">
            <a:tbl>
              <a:tblPr firstRow="1" firstCol="1" bandRow="1"/>
              <a:tblGrid>
                <a:gridCol w="1775741">
                  <a:extLst>
                    <a:ext uri="{9D8B030D-6E8A-4147-A177-3AD203B41FA5}">
                      <a16:colId xmlns:a16="http://schemas.microsoft.com/office/drawing/2014/main" val="20000"/>
                    </a:ext>
                  </a:extLst>
                </a:gridCol>
                <a:gridCol w="4751981">
                  <a:extLst>
                    <a:ext uri="{9D8B030D-6E8A-4147-A177-3AD203B41FA5}">
                      <a16:colId xmlns:a16="http://schemas.microsoft.com/office/drawing/2014/main" val="20001"/>
                    </a:ext>
                  </a:extLst>
                </a:gridCol>
                <a:gridCol w="1625678">
                  <a:extLst>
                    <a:ext uri="{9D8B030D-6E8A-4147-A177-3AD203B41FA5}">
                      <a16:colId xmlns:a16="http://schemas.microsoft.com/office/drawing/2014/main" val="20002"/>
                    </a:ext>
                  </a:extLst>
                </a:gridCol>
              </a:tblGrid>
              <a:tr h="393700">
                <a:tc>
                  <a:txBody>
                    <a:bodyPr/>
                    <a:lstStyle/>
                    <a:p>
                      <a:pPr marL="0" marR="0">
                        <a:lnSpc>
                          <a:spcPct val="115000"/>
                        </a:lnSpc>
                        <a:spcBef>
                          <a:spcPts val="0"/>
                        </a:spcBef>
                        <a:spcAft>
                          <a:spcPts val="0"/>
                        </a:spcAft>
                      </a:pPr>
                      <a:r>
                        <a:rPr lang="en-CA" sz="1800" b="1" dirty="0">
                          <a:effectLst/>
                          <a:latin typeface="Calibri"/>
                          <a:ea typeface="Calibri"/>
                          <a:cs typeface="Times New Roman"/>
                        </a:rPr>
                        <a:t>Company</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1800" b="1" dirty="0">
                          <a:effectLst/>
                          <a:latin typeface="Calibri"/>
                          <a:ea typeface="Calibri"/>
                          <a:cs typeface="Times New Roman"/>
                        </a:rPr>
                        <a:t>Program</a:t>
                      </a:r>
                      <a:endParaRPr lang="en-CA"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1800" b="1">
                          <a:effectLst/>
                          <a:latin typeface="Calibri"/>
                          <a:ea typeface="Calibri"/>
                          <a:cs typeface="Times New Roman"/>
                        </a:rPr>
                        <a:t># EMA Sessions </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3700">
                <a:tc>
                  <a:txBody>
                    <a:bodyPr/>
                    <a:lstStyle/>
                    <a:p>
                      <a:pPr marL="0" marR="0">
                        <a:lnSpc>
                          <a:spcPct val="115000"/>
                        </a:lnSpc>
                        <a:spcBef>
                          <a:spcPts val="0"/>
                        </a:spcBef>
                        <a:spcAft>
                          <a:spcPts val="0"/>
                        </a:spcAft>
                      </a:pPr>
                      <a:r>
                        <a:rPr lang="en-CA" sz="1800">
                          <a:effectLst/>
                          <a:latin typeface="Calibri"/>
                          <a:ea typeface="Calibri"/>
                          <a:cs typeface="Times New Roman"/>
                        </a:rPr>
                        <a:t>BC Hydro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nSpc>
                          <a:spcPct val="115000"/>
                        </a:lnSpc>
                        <a:spcBef>
                          <a:spcPts val="0"/>
                        </a:spcBef>
                        <a:spcAft>
                          <a:spcPts val="0"/>
                        </a:spcAft>
                      </a:pPr>
                      <a:r>
                        <a:rPr lang="en-CA" sz="1800">
                          <a:effectLst/>
                          <a:latin typeface="Calibri"/>
                          <a:ea typeface="Calibri"/>
                          <a:cs typeface="Times New Roman"/>
                        </a:rPr>
                        <a:t>SEM Industrial Energy Manager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nSpc>
                          <a:spcPct val="115000"/>
                        </a:lnSpc>
                        <a:spcBef>
                          <a:spcPts val="0"/>
                        </a:spcBef>
                        <a:spcAft>
                          <a:spcPts val="0"/>
                        </a:spcAft>
                      </a:pPr>
                      <a:r>
                        <a:rPr lang="en-CA" sz="1800" dirty="0">
                          <a:effectLst/>
                          <a:latin typeface="Calibri"/>
                          <a:ea typeface="Calibri"/>
                          <a:cs typeface="Times New Roman"/>
                        </a:rPr>
                        <a:t>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1"/>
                  </a:ext>
                </a:extLst>
              </a:tr>
              <a:tr h="393700">
                <a:tc>
                  <a:txBody>
                    <a:bodyPr/>
                    <a:lstStyle/>
                    <a:p>
                      <a:pPr marL="0" marR="0">
                        <a:lnSpc>
                          <a:spcPct val="115000"/>
                        </a:lnSpc>
                        <a:spcBef>
                          <a:spcPts val="0"/>
                        </a:spcBef>
                        <a:spcAft>
                          <a:spcPts val="0"/>
                        </a:spcAft>
                      </a:pPr>
                      <a:r>
                        <a:rPr lang="en-CA" sz="1800" dirty="0">
                          <a:effectLst/>
                          <a:latin typeface="Calibri"/>
                          <a:ea typeface="Calibri"/>
                          <a:cs typeface="Times New Roman"/>
                        </a:rPr>
                        <a:t>BC Hydro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CA" sz="1800">
                          <a:effectLst/>
                          <a:latin typeface="Calibri"/>
                          <a:ea typeface="Calibri"/>
                          <a:cs typeface="Times New Roman"/>
                        </a:rPr>
                        <a:t>SEM Industrial Cohort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CA" sz="1800" dirty="0">
                          <a:effectLst/>
                          <a:latin typeface="Calibri"/>
                          <a:ea typeface="Calibri"/>
                          <a:cs typeface="Times New Roman"/>
                        </a:rPr>
                        <a:t>~ 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393700">
                <a:tc>
                  <a:txBody>
                    <a:bodyPr/>
                    <a:lstStyle/>
                    <a:p>
                      <a:pPr marL="0" marR="0">
                        <a:lnSpc>
                          <a:spcPct val="115000"/>
                        </a:lnSpc>
                        <a:spcBef>
                          <a:spcPts val="0"/>
                        </a:spcBef>
                        <a:spcAft>
                          <a:spcPts val="0"/>
                        </a:spcAft>
                      </a:pPr>
                      <a:r>
                        <a:rPr lang="en-CA" sz="1800">
                          <a:effectLst/>
                          <a:latin typeface="Calibri"/>
                          <a:ea typeface="Calibri"/>
                          <a:cs typeface="Times New Roman"/>
                        </a:rPr>
                        <a:t>BC Hydro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1800">
                          <a:effectLst/>
                          <a:latin typeface="Calibri"/>
                          <a:ea typeface="Calibri"/>
                          <a:cs typeface="Times New Roman"/>
                        </a:rPr>
                        <a:t>SEM Industrial Cohort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1800">
                          <a:effectLst/>
                          <a:latin typeface="Calibri"/>
                          <a:ea typeface="Calibri"/>
                          <a:cs typeface="Times New Roman"/>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3700">
                <a:tc>
                  <a:txBody>
                    <a:bodyPr/>
                    <a:lstStyle/>
                    <a:p>
                      <a:pPr marL="0" marR="0">
                        <a:lnSpc>
                          <a:spcPct val="115000"/>
                        </a:lnSpc>
                        <a:spcBef>
                          <a:spcPts val="0"/>
                        </a:spcBef>
                        <a:spcAft>
                          <a:spcPts val="0"/>
                        </a:spcAft>
                      </a:pPr>
                      <a:r>
                        <a:rPr lang="en-CA" sz="1800" dirty="0">
                          <a:effectLst/>
                          <a:latin typeface="Calibri"/>
                          <a:ea typeface="Calibri"/>
                          <a:cs typeface="Times New Roman"/>
                        </a:rPr>
                        <a:t>BPA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nSpc>
                          <a:spcPct val="115000"/>
                        </a:lnSpc>
                        <a:spcBef>
                          <a:spcPts val="0"/>
                        </a:spcBef>
                        <a:spcAft>
                          <a:spcPts val="0"/>
                        </a:spcAft>
                      </a:pPr>
                      <a:r>
                        <a:rPr lang="en-CA" sz="1800">
                          <a:effectLst/>
                          <a:latin typeface="Calibri"/>
                          <a:ea typeface="Calibri"/>
                          <a:cs typeface="Times New Roman"/>
                        </a:rPr>
                        <a:t>Energy Smart Industrial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nSpc>
                          <a:spcPct val="115000"/>
                        </a:lnSpc>
                        <a:spcBef>
                          <a:spcPts val="0"/>
                        </a:spcBef>
                        <a:spcAft>
                          <a:spcPts val="0"/>
                        </a:spcAft>
                      </a:pPr>
                      <a:r>
                        <a:rPr lang="en-CA" sz="1800" dirty="0">
                          <a:effectLst/>
                          <a:latin typeface="Calibri"/>
                          <a:ea typeface="Calibri"/>
                          <a:cs typeface="Times New Roman"/>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4"/>
                  </a:ext>
                </a:extLst>
              </a:tr>
              <a:tr h="393700">
                <a:tc>
                  <a:txBody>
                    <a:bodyPr/>
                    <a:lstStyle/>
                    <a:p>
                      <a:pPr marL="0" marR="0">
                        <a:lnSpc>
                          <a:spcPct val="115000"/>
                        </a:lnSpc>
                        <a:spcBef>
                          <a:spcPts val="0"/>
                        </a:spcBef>
                        <a:spcAft>
                          <a:spcPts val="0"/>
                        </a:spcAft>
                      </a:pPr>
                      <a:r>
                        <a:rPr lang="en-CA" sz="1800">
                          <a:effectLst/>
                          <a:latin typeface="Calibri"/>
                          <a:ea typeface="Calibri"/>
                          <a:cs typeface="Times New Roman"/>
                        </a:rPr>
                        <a:t>ETO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nSpc>
                          <a:spcPct val="115000"/>
                        </a:lnSpc>
                        <a:spcBef>
                          <a:spcPts val="0"/>
                        </a:spcBef>
                        <a:spcAft>
                          <a:spcPts val="0"/>
                        </a:spcAft>
                      </a:pPr>
                      <a:r>
                        <a:rPr lang="en-CA" sz="1800">
                          <a:effectLst/>
                          <a:latin typeface="Calibri"/>
                          <a:ea typeface="Calibri"/>
                          <a:cs typeface="Times New Roman"/>
                        </a:rPr>
                        <a:t>Commercial SEM – Pre NEEA EMA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nSpc>
                          <a:spcPct val="115000"/>
                        </a:lnSpc>
                        <a:spcBef>
                          <a:spcPts val="0"/>
                        </a:spcBef>
                        <a:spcAft>
                          <a:spcPts val="0"/>
                        </a:spcAft>
                      </a:pPr>
                      <a:r>
                        <a:rPr lang="en-CA" sz="1800" dirty="0">
                          <a:effectLst/>
                          <a:latin typeface="Calibri"/>
                          <a:ea typeface="Calibri"/>
                          <a:cs typeface="Times New Roman"/>
                        </a:rPr>
                        <a:t>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5"/>
                  </a:ext>
                </a:extLst>
              </a:tr>
              <a:tr h="393700">
                <a:tc>
                  <a:txBody>
                    <a:bodyPr/>
                    <a:lstStyle/>
                    <a:p>
                      <a:pPr marL="0" marR="0">
                        <a:lnSpc>
                          <a:spcPct val="115000"/>
                        </a:lnSpc>
                        <a:spcBef>
                          <a:spcPts val="0"/>
                        </a:spcBef>
                        <a:spcAft>
                          <a:spcPts val="0"/>
                        </a:spcAft>
                      </a:pPr>
                      <a:r>
                        <a:rPr lang="en-CA" sz="1800">
                          <a:effectLst/>
                          <a:latin typeface="Calibri"/>
                          <a:ea typeface="Calibri"/>
                          <a:cs typeface="Times New Roman"/>
                        </a:rPr>
                        <a:t>ETO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nSpc>
                          <a:spcPct val="115000"/>
                        </a:lnSpc>
                        <a:spcBef>
                          <a:spcPts val="0"/>
                        </a:spcBef>
                        <a:spcAft>
                          <a:spcPts val="0"/>
                        </a:spcAft>
                      </a:pPr>
                      <a:r>
                        <a:rPr lang="en-CA" sz="1800">
                          <a:effectLst/>
                          <a:latin typeface="Calibri"/>
                          <a:ea typeface="Calibri"/>
                          <a:cs typeface="Times New Roman"/>
                        </a:rPr>
                        <a:t>Commercial SEM – Pre 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nSpc>
                          <a:spcPct val="115000"/>
                        </a:lnSpc>
                        <a:spcBef>
                          <a:spcPts val="0"/>
                        </a:spcBef>
                        <a:spcAft>
                          <a:spcPts val="0"/>
                        </a:spcAft>
                      </a:pPr>
                      <a:r>
                        <a:rPr lang="en-CA" sz="1800" dirty="0">
                          <a:effectLst/>
                          <a:latin typeface="Calibri"/>
                          <a:ea typeface="Calibri"/>
                          <a:cs typeface="Times New Roman"/>
                        </a:rPr>
                        <a:t>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6"/>
                  </a:ext>
                </a:extLst>
              </a:tr>
              <a:tr h="393700">
                <a:tc>
                  <a:txBody>
                    <a:bodyPr/>
                    <a:lstStyle/>
                    <a:p>
                      <a:pPr marL="0" marR="0">
                        <a:lnSpc>
                          <a:spcPct val="115000"/>
                        </a:lnSpc>
                        <a:spcBef>
                          <a:spcPts val="0"/>
                        </a:spcBef>
                        <a:spcAft>
                          <a:spcPts val="0"/>
                        </a:spcAft>
                      </a:pPr>
                      <a:r>
                        <a:rPr lang="en-CA" sz="1800">
                          <a:effectLst/>
                          <a:latin typeface="Calibri"/>
                          <a:ea typeface="Calibri"/>
                          <a:cs typeface="Times New Roman"/>
                        </a:rPr>
                        <a:t>ETO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nSpc>
                          <a:spcPct val="115000"/>
                        </a:lnSpc>
                        <a:spcBef>
                          <a:spcPts val="0"/>
                        </a:spcBef>
                        <a:spcAft>
                          <a:spcPts val="0"/>
                        </a:spcAft>
                      </a:pPr>
                      <a:r>
                        <a:rPr lang="en-CA" sz="1800">
                          <a:effectLst/>
                          <a:latin typeface="Calibri"/>
                          <a:ea typeface="Calibri"/>
                          <a:cs typeface="Times New Roman"/>
                        </a:rPr>
                        <a:t>Commercial SEM – 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nSpc>
                          <a:spcPct val="115000"/>
                        </a:lnSpc>
                        <a:spcBef>
                          <a:spcPts val="0"/>
                        </a:spcBef>
                        <a:spcAft>
                          <a:spcPts val="0"/>
                        </a:spcAft>
                      </a:pPr>
                      <a:r>
                        <a:rPr lang="en-CA" sz="1800" dirty="0">
                          <a:effectLst/>
                          <a:latin typeface="Calibri"/>
                          <a:ea typeface="Calibri"/>
                          <a:cs typeface="Times New Roman"/>
                        </a:rPr>
                        <a:t>19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7"/>
                  </a:ext>
                </a:extLst>
              </a:tr>
              <a:tr h="393700">
                <a:tc>
                  <a:txBody>
                    <a:bodyPr/>
                    <a:lstStyle/>
                    <a:p>
                      <a:pPr marL="0" marR="0">
                        <a:lnSpc>
                          <a:spcPct val="115000"/>
                        </a:lnSpc>
                        <a:spcBef>
                          <a:spcPts val="0"/>
                        </a:spcBef>
                        <a:spcAft>
                          <a:spcPts val="0"/>
                        </a:spcAft>
                      </a:pPr>
                      <a:r>
                        <a:rPr lang="en-CA" sz="1800">
                          <a:effectLst/>
                          <a:latin typeface="Calibri"/>
                          <a:ea typeface="Calibri"/>
                          <a:cs typeface="Times New Roman"/>
                        </a:rPr>
                        <a:t>ETO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1800" dirty="0">
                          <a:effectLst/>
                          <a:latin typeface="Calibri"/>
                          <a:ea typeface="Calibri"/>
                          <a:cs typeface="Times New Roman"/>
                        </a:rPr>
                        <a:t>Industrial SEM Programs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CA" sz="1800" dirty="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93700">
                <a:tc>
                  <a:txBody>
                    <a:bodyPr/>
                    <a:lstStyle/>
                    <a:p>
                      <a:pPr marL="0" marR="0">
                        <a:lnSpc>
                          <a:spcPct val="115000"/>
                        </a:lnSpc>
                        <a:spcBef>
                          <a:spcPts val="0"/>
                        </a:spcBef>
                        <a:spcAft>
                          <a:spcPts val="0"/>
                        </a:spcAft>
                      </a:pPr>
                      <a:r>
                        <a:rPr lang="en-CA" sz="1800" dirty="0">
                          <a:effectLst/>
                          <a:latin typeface="Calibri"/>
                          <a:ea typeface="Calibri"/>
                          <a:cs typeface="Times New Roman"/>
                        </a:rPr>
                        <a:t>PSE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nSpc>
                          <a:spcPct val="115000"/>
                        </a:lnSpc>
                        <a:spcBef>
                          <a:spcPts val="0"/>
                        </a:spcBef>
                        <a:spcAft>
                          <a:spcPts val="0"/>
                        </a:spcAft>
                      </a:pPr>
                      <a:r>
                        <a:rPr lang="en-CA" sz="1800">
                          <a:effectLst/>
                          <a:latin typeface="Calibri"/>
                          <a:ea typeface="Calibri"/>
                          <a:cs typeface="Times New Roman"/>
                        </a:rPr>
                        <a:t>Energy Smart Bellevue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nSpc>
                          <a:spcPct val="115000"/>
                        </a:lnSpc>
                        <a:spcBef>
                          <a:spcPts val="0"/>
                        </a:spcBef>
                        <a:spcAft>
                          <a:spcPts val="0"/>
                        </a:spcAft>
                      </a:pPr>
                      <a:r>
                        <a:rPr lang="en-CA" sz="1800" dirty="0">
                          <a:effectLst/>
                          <a:latin typeface="Calibri"/>
                          <a:ea typeface="Calibri"/>
                          <a:cs typeface="Times New Roman"/>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9"/>
                  </a:ext>
                </a:extLst>
              </a:tr>
              <a:tr h="393700">
                <a:tc>
                  <a:txBody>
                    <a:bodyPr/>
                    <a:lstStyle/>
                    <a:p>
                      <a:pPr marL="0" marR="0">
                        <a:lnSpc>
                          <a:spcPct val="115000"/>
                        </a:lnSpc>
                        <a:spcBef>
                          <a:spcPts val="0"/>
                        </a:spcBef>
                        <a:spcAft>
                          <a:spcPts val="0"/>
                        </a:spcAft>
                      </a:pPr>
                      <a:r>
                        <a:rPr lang="en-CA" sz="1800">
                          <a:effectLst/>
                          <a:latin typeface="Calibri"/>
                          <a:ea typeface="Calibri"/>
                          <a:cs typeface="Times New Roman"/>
                        </a:rPr>
                        <a:t>Misc.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nSpc>
                          <a:spcPct val="115000"/>
                        </a:lnSpc>
                        <a:spcBef>
                          <a:spcPts val="0"/>
                        </a:spcBef>
                        <a:spcAft>
                          <a:spcPts val="0"/>
                        </a:spcAft>
                      </a:pPr>
                      <a:r>
                        <a:rPr lang="en-CA" sz="1800" i="1">
                          <a:effectLst/>
                          <a:latin typeface="Calibri"/>
                          <a:ea typeface="Calibri"/>
                          <a:cs typeface="Times New Roman"/>
                        </a:rPr>
                        <a:t>SEM Hub EMA Users</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nSpc>
                          <a:spcPct val="115000"/>
                        </a:lnSpc>
                        <a:spcBef>
                          <a:spcPts val="0"/>
                        </a:spcBef>
                        <a:spcAft>
                          <a:spcPts val="0"/>
                        </a:spcAft>
                      </a:pPr>
                      <a:r>
                        <a:rPr lang="en-CA" sz="1800" dirty="0">
                          <a:effectLst/>
                          <a:latin typeface="Calibri"/>
                          <a:ea typeface="Calibri"/>
                          <a:cs typeface="Times New Roman"/>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0"/>
                  </a:ext>
                </a:extLst>
              </a:tr>
              <a:tr h="393700">
                <a:tc>
                  <a:txBody>
                    <a:bodyPr/>
                    <a:lstStyle/>
                    <a:p>
                      <a:pPr marL="0" marR="0">
                        <a:lnSpc>
                          <a:spcPct val="115000"/>
                        </a:lnSpc>
                        <a:spcBef>
                          <a:spcPts val="0"/>
                        </a:spcBef>
                        <a:spcAft>
                          <a:spcPts val="0"/>
                        </a:spcAft>
                      </a:pPr>
                      <a:r>
                        <a:rPr lang="en-CA" sz="1800">
                          <a:effectLst/>
                          <a:latin typeface="Calibri"/>
                          <a:ea typeface="Calibri"/>
                          <a:cs typeface="Times New Roman"/>
                        </a:rPr>
                        <a:t>Misc.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nSpc>
                          <a:spcPct val="115000"/>
                        </a:lnSpc>
                        <a:spcBef>
                          <a:spcPts val="0"/>
                        </a:spcBef>
                        <a:spcAft>
                          <a:spcPts val="0"/>
                        </a:spcAft>
                      </a:pPr>
                      <a:r>
                        <a:rPr lang="en-CA" sz="1800" i="1">
                          <a:effectLst/>
                          <a:latin typeface="Calibri"/>
                          <a:ea typeface="Calibri"/>
                          <a:cs typeface="Times New Roman"/>
                        </a:rPr>
                        <a:t>Anonymous Industrial User</a:t>
                      </a:r>
                      <a:endParaRPr lang="en-CA"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nSpc>
                          <a:spcPct val="115000"/>
                        </a:lnSpc>
                        <a:spcBef>
                          <a:spcPts val="0"/>
                        </a:spcBef>
                        <a:spcAft>
                          <a:spcPts val="0"/>
                        </a:spcAft>
                      </a:pPr>
                      <a:r>
                        <a:rPr lang="en-CA" sz="1800" dirty="0">
                          <a:effectLst/>
                          <a:latin typeface="Calibri"/>
                          <a:ea typeface="Calibri"/>
                          <a:cs typeface="Times New Roman"/>
                        </a:rPr>
                        <a:t>76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323534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Next Steps</a:t>
            </a:r>
            <a:endParaRPr lang="en-CA"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a:latin typeface="Corbel" panose="020B0503020204020204" pitchFamily="34" charset="0"/>
              </a:rPr>
              <a:t>Convert the data  – ongoing</a:t>
            </a:r>
          </a:p>
          <a:p>
            <a:pPr marL="514350" indent="-514350">
              <a:buFont typeface="+mj-lt"/>
              <a:buAutoNum type="arabicPeriod"/>
            </a:pPr>
            <a:r>
              <a:rPr lang="en-US" dirty="0">
                <a:latin typeface="Corbel" panose="020B0503020204020204" pitchFamily="34" charset="0"/>
              </a:rPr>
              <a:t>Provide data to NEEA – ongoing</a:t>
            </a:r>
          </a:p>
          <a:p>
            <a:pPr marL="514350" indent="-514350">
              <a:buFont typeface="+mj-lt"/>
              <a:buAutoNum type="arabicPeriod"/>
            </a:pPr>
            <a:r>
              <a:rPr lang="en-US" dirty="0">
                <a:latin typeface="Corbel" panose="020B0503020204020204" pitchFamily="34" charset="0"/>
              </a:rPr>
              <a:t>Develop a draft analysis framework</a:t>
            </a:r>
          </a:p>
          <a:p>
            <a:pPr marL="514350" indent="-514350">
              <a:buFont typeface="+mj-lt"/>
              <a:buAutoNum type="arabicPeriod"/>
            </a:pPr>
            <a:r>
              <a:rPr lang="en-US" dirty="0">
                <a:latin typeface="Corbel" panose="020B0503020204020204" pitchFamily="34" charset="0"/>
              </a:rPr>
              <a:t>Resource to undertake analysis</a:t>
            </a:r>
          </a:p>
        </p:txBody>
      </p:sp>
    </p:spTree>
    <p:extLst>
      <p:ext uri="{BB962C8B-B14F-4D97-AF65-F5344CB8AC3E}">
        <p14:creationId xmlns:p14="http://schemas.microsoft.com/office/powerpoint/2010/main" val="3274970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2BD70C-C4A0-46C4-9518-A731098B4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D91B85-55E8-48E4-8EEE-89B9CCF0A196}"/>
              </a:ext>
            </a:extLst>
          </p:cNvPr>
          <p:cNvSpPr>
            <a:spLocks noGrp="1"/>
          </p:cNvSpPr>
          <p:nvPr>
            <p:ph type="ctrTitle"/>
          </p:nvPr>
        </p:nvSpPr>
        <p:spPr>
          <a:xfrm>
            <a:off x="6072445" y="3640254"/>
            <a:ext cx="5319433" cy="2076333"/>
          </a:xfrm>
        </p:spPr>
        <p:txBody>
          <a:bodyPr anchor="t">
            <a:normAutofit/>
          </a:bodyPr>
          <a:lstStyle/>
          <a:p>
            <a:pPr algn="l"/>
            <a:r>
              <a:rPr lang="en-US" sz="4800">
                <a:solidFill>
                  <a:schemeClr val="bg1"/>
                </a:solidFill>
              </a:rPr>
              <a:t>“Beyond the E” Workgroup</a:t>
            </a:r>
          </a:p>
        </p:txBody>
      </p:sp>
      <p:sp>
        <p:nvSpPr>
          <p:cNvPr id="3" name="Subtitle 2">
            <a:extLst>
              <a:ext uri="{FF2B5EF4-FFF2-40B4-BE49-F238E27FC236}">
                <a16:creationId xmlns:a16="http://schemas.microsoft.com/office/drawing/2014/main" id="{C6A6EAD4-DF7B-4A8B-A975-A2CDD04F19E7}"/>
              </a:ext>
            </a:extLst>
          </p:cNvPr>
          <p:cNvSpPr>
            <a:spLocks noGrp="1"/>
          </p:cNvSpPr>
          <p:nvPr>
            <p:ph type="subTitle" idx="1"/>
          </p:nvPr>
        </p:nvSpPr>
        <p:spPr>
          <a:xfrm>
            <a:off x="6072446" y="2668075"/>
            <a:ext cx="5319431" cy="972180"/>
          </a:xfrm>
        </p:spPr>
        <p:txBody>
          <a:bodyPr anchor="b">
            <a:normAutofit/>
          </a:bodyPr>
          <a:lstStyle/>
          <a:p>
            <a:pPr algn="l"/>
            <a:r>
              <a:rPr lang="en-US" sz="2000">
                <a:solidFill>
                  <a:schemeClr val="bg1"/>
                </a:solidFill>
              </a:rPr>
              <a:t>Northwest SEM Collaborative</a:t>
            </a:r>
          </a:p>
        </p:txBody>
      </p:sp>
      <p:sp>
        <p:nvSpPr>
          <p:cNvPr id="11" name="Freeform: Shape 10">
            <a:extLst>
              <a:ext uri="{FF2B5EF4-FFF2-40B4-BE49-F238E27FC236}">
                <a16:creationId xmlns:a16="http://schemas.microsoft.com/office/drawing/2014/main" id="{39B74A45-BDDD-4892-B8C0-B290C0944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C516C73E-9465-4C9E-9B86-9E58FB326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9" y="0"/>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9884566-9971-48F2-B3A8-EB7394EFC85C}"/>
              </a:ext>
            </a:extLst>
          </p:cNvPr>
          <p:cNvPicPr>
            <a:picLocks noChangeAspect="1"/>
          </p:cNvPicPr>
          <p:nvPr/>
        </p:nvPicPr>
        <p:blipFill rotWithShape="1">
          <a:blip r:embed="rId2"/>
          <a:srcRect l="12390" t="4914"/>
          <a:stretch/>
        </p:blipFill>
        <p:spPr>
          <a:xfrm>
            <a:off x="609599" y="1590992"/>
            <a:ext cx="3200401" cy="2752408"/>
          </a:xfrm>
          <a:prstGeom prst="rect">
            <a:avLst/>
          </a:prstGeom>
        </p:spPr>
      </p:pic>
    </p:spTree>
    <p:extLst>
      <p:ext uri="{BB962C8B-B14F-4D97-AF65-F5344CB8AC3E}">
        <p14:creationId xmlns:p14="http://schemas.microsoft.com/office/powerpoint/2010/main" val="1926906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8A906-A7C5-4AA7-9723-F92F961C676C}"/>
              </a:ext>
            </a:extLst>
          </p:cNvPr>
          <p:cNvSpPr>
            <a:spLocks noGrp="1"/>
          </p:cNvSpPr>
          <p:nvPr>
            <p:ph type="title"/>
          </p:nvPr>
        </p:nvSpPr>
        <p:spPr/>
        <p:txBody>
          <a:bodyPr/>
          <a:lstStyle/>
          <a:p>
            <a:r>
              <a:rPr lang="en-US" dirty="0"/>
              <a:t>“Beyond the E” Workgroup 2018 ACTION</a:t>
            </a:r>
          </a:p>
        </p:txBody>
      </p:sp>
      <p:sp>
        <p:nvSpPr>
          <p:cNvPr id="3" name="Content Placeholder 2">
            <a:extLst>
              <a:ext uri="{FF2B5EF4-FFF2-40B4-BE49-F238E27FC236}">
                <a16:creationId xmlns:a16="http://schemas.microsoft.com/office/drawing/2014/main" id="{785B92AB-2CDE-4BFC-8579-6F2C8092059F}"/>
              </a:ext>
            </a:extLst>
          </p:cNvPr>
          <p:cNvSpPr>
            <a:spLocks noGrp="1"/>
          </p:cNvSpPr>
          <p:nvPr>
            <p:ph idx="1"/>
          </p:nvPr>
        </p:nvSpPr>
        <p:spPr>
          <a:xfrm>
            <a:off x="838200" y="1825625"/>
            <a:ext cx="10515600" cy="1672584"/>
          </a:xfrm>
        </p:spPr>
        <p:txBody>
          <a:bodyPr/>
          <a:lstStyle/>
          <a:p>
            <a:r>
              <a:rPr lang="en-US" dirty="0"/>
              <a:t>Tips and Tricks: Succession Planning</a:t>
            </a:r>
          </a:p>
          <a:p>
            <a:r>
              <a:rPr lang="en-US" dirty="0"/>
              <a:t>Tips and Tricks: Building a Cross-functional Energy Team</a:t>
            </a:r>
          </a:p>
          <a:p>
            <a:r>
              <a:rPr lang="en-US" dirty="0"/>
              <a:t>Tips and Tricks: Successful Executive Engagement</a:t>
            </a:r>
          </a:p>
        </p:txBody>
      </p:sp>
      <p:sp>
        <p:nvSpPr>
          <p:cNvPr id="4" name="Rectangle 3">
            <a:extLst>
              <a:ext uri="{FF2B5EF4-FFF2-40B4-BE49-F238E27FC236}">
                <a16:creationId xmlns:a16="http://schemas.microsoft.com/office/drawing/2014/main" id="{A9AB439E-862E-4A9E-8A5F-514E524D0A28}"/>
              </a:ext>
            </a:extLst>
          </p:cNvPr>
          <p:cNvSpPr/>
          <p:nvPr/>
        </p:nvSpPr>
        <p:spPr>
          <a:xfrm>
            <a:off x="1563148" y="3714226"/>
            <a:ext cx="3794620" cy="2862322"/>
          </a:xfrm>
          <a:prstGeom prst="rect">
            <a:avLst/>
          </a:prstGeom>
        </p:spPr>
        <p:txBody>
          <a:bodyPr wrap="square">
            <a:spAutoFit/>
          </a:bodyPr>
          <a:lstStyle/>
          <a:p>
            <a:r>
              <a:rPr lang="en-US" b="1" dirty="0"/>
              <a:t>Kathleen Belkhayat</a:t>
            </a:r>
          </a:p>
          <a:p>
            <a:r>
              <a:rPr lang="en-US" dirty="0"/>
              <a:t>Karen Brooks	Debbie Driscoll</a:t>
            </a:r>
          </a:p>
          <a:p>
            <a:r>
              <a:rPr lang="en-US" dirty="0"/>
              <a:t>Thu Tran		Patrick </a:t>
            </a:r>
            <a:r>
              <a:rPr lang="en-US" dirty="0" err="1"/>
              <a:t>Urain</a:t>
            </a:r>
            <a:endParaRPr lang="en-US" dirty="0"/>
          </a:p>
          <a:p>
            <a:r>
              <a:rPr lang="en-US" dirty="0"/>
              <a:t>Kati Harper	Robert Hemphill</a:t>
            </a:r>
          </a:p>
          <a:p>
            <a:r>
              <a:rPr lang="en-US" dirty="0"/>
              <a:t>Romana Cohen	Jessica Raker</a:t>
            </a:r>
          </a:p>
          <a:p>
            <a:r>
              <a:rPr lang="en-US" dirty="0"/>
              <a:t>Mike Christianson	Tashina </a:t>
            </a:r>
            <a:r>
              <a:rPr lang="en-US" dirty="0" err="1"/>
              <a:t>Jirikovic</a:t>
            </a:r>
            <a:r>
              <a:rPr lang="en-US" dirty="0"/>
              <a:t> </a:t>
            </a:r>
          </a:p>
          <a:p>
            <a:r>
              <a:rPr lang="en-US" dirty="0"/>
              <a:t>Greg Lehoux	Julie Hayes</a:t>
            </a:r>
          </a:p>
          <a:p>
            <a:r>
              <a:rPr lang="en-US" dirty="0"/>
              <a:t>Mikki Lee		Steven Scott Wendy Gibson	Warren Fish</a:t>
            </a:r>
          </a:p>
          <a:p>
            <a:r>
              <a:rPr lang="en-US" dirty="0"/>
              <a:t>Todd Amundson	Kim Crossman</a:t>
            </a:r>
          </a:p>
        </p:txBody>
      </p:sp>
    </p:spTree>
    <p:extLst>
      <p:ext uri="{BB962C8B-B14F-4D97-AF65-F5344CB8AC3E}">
        <p14:creationId xmlns:p14="http://schemas.microsoft.com/office/powerpoint/2010/main" val="2024550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C9692-2938-4D0B-A87D-71734101D4AC}"/>
              </a:ext>
            </a:extLst>
          </p:cNvPr>
          <p:cNvSpPr>
            <a:spLocks noGrp="1"/>
          </p:cNvSpPr>
          <p:nvPr>
            <p:ph type="title"/>
          </p:nvPr>
        </p:nvSpPr>
        <p:spPr/>
        <p:txBody>
          <a:bodyPr/>
          <a:lstStyle/>
          <a:p>
            <a:r>
              <a:rPr lang="en-US" dirty="0"/>
              <a:t>Program Design for Successful Executive Engagement: </a:t>
            </a:r>
            <a:r>
              <a:rPr lang="en-US" b="1" dirty="0"/>
              <a:t>BEFORE</a:t>
            </a:r>
          </a:p>
        </p:txBody>
      </p:sp>
      <p:sp>
        <p:nvSpPr>
          <p:cNvPr id="3" name="Content Placeholder 2">
            <a:extLst>
              <a:ext uri="{FF2B5EF4-FFF2-40B4-BE49-F238E27FC236}">
                <a16:creationId xmlns:a16="http://schemas.microsoft.com/office/drawing/2014/main" id="{5BCD1D93-089C-44F5-8C67-639C7D263CD2}"/>
              </a:ext>
            </a:extLst>
          </p:cNvPr>
          <p:cNvSpPr>
            <a:spLocks noGrp="1"/>
          </p:cNvSpPr>
          <p:nvPr>
            <p:ph idx="1"/>
          </p:nvPr>
        </p:nvSpPr>
        <p:spPr>
          <a:xfrm>
            <a:off x="838200" y="1981199"/>
            <a:ext cx="10515600" cy="4195763"/>
          </a:xfrm>
        </p:spPr>
        <p:txBody>
          <a:bodyPr>
            <a:normAutofit lnSpcReduction="10000"/>
          </a:bodyPr>
          <a:lstStyle/>
          <a:p>
            <a:r>
              <a:rPr lang="en-US" dirty="0"/>
              <a:t>RECRUIT at the right level</a:t>
            </a:r>
          </a:p>
          <a:p>
            <a:r>
              <a:rPr lang="en-US" dirty="0"/>
              <a:t>Coaches and program managers build relationship with Executive sponsor ahead of time; understand MOTIVATIONS</a:t>
            </a:r>
          </a:p>
          <a:p>
            <a:r>
              <a:rPr lang="en-US" dirty="0"/>
              <a:t>REQUIRE:</a:t>
            </a:r>
          </a:p>
          <a:p>
            <a:pPr lvl="1"/>
            <a:r>
              <a:rPr lang="en-US" dirty="0"/>
              <a:t>Active role of sponsor in visibly approving policy/signatory/disseminating information</a:t>
            </a:r>
          </a:p>
          <a:p>
            <a:pPr lvl="1"/>
            <a:r>
              <a:rPr lang="en-US" dirty="0"/>
              <a:t>Energy champion/ ES 1:1 time</a:t>
            </a:r>
          </a:p>
          <a:p>
            <a:r>
              <a:rPr lang="en-US" dirty="0"/>
              <a:t>Verbal discussion of written roles during kickoff or first meeting</a:t>
            </a:r>
          </a:p>
          <a:p>
            <a:r>
              <a:rPr lang="en-US" dirty="0"/>
              <a:t>ATTENDANCE: Required and encouraged to attend first and last workshop, some energy team meetings</a:t>
            </a:r>
          </a:p>
          <a:p>
            <a:endParaRPr lang="en-US" dirty="0"/>
          </a:p>
        </p:txBody>
      </p:sp>
    </p:spTree>
    <p:extLst>
      <p:ext uri="{BB962C8B-B14F-4D97-AF65-F5344CB8AC3E}">
        <p14:creationId xmlns:p14="http://schemas.microsoft.com/office/powerpoint/2010/main" val="662797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B3669-27FA-41F8-8D92-806FACFBFD79}"/>
              </a:ext>
            </a:extLst>
          </p:cNvPr>
          <p:cNvSpPr>
            <a:spLocks noGrp="1"/>
          </p:cNvSpPr>
          <p:nvPr>
            <p:ph type="title"/>
          </p:nvPr>
        </p:nvSpPr>
        <p:spPr/>
        <p:txBody>
          <a:bodyPr/>
          <a:lstStyle/>
          <a:p>
            <a:r>
              <a:rPr lang="en-US" dirty="0"/>
              <a:t>Program Design for Successful Executive Engagement: </a:t>
            </a:r>
            <a:r>
              <a:rPr lang="en-US" b="1" dirty="0"/>
              <a:t>DURING</a:t>
            </a:r>
          </a:p>
        </p:txBody>
      </p:sp>
      <p:sp>
        <p:nvSpPr>
          <p:cNvPr id="3" name="Content Placeholder 2">
            <a:extLst>
              <a:ext uri="{FF2B5EF4-FFF2-40B4-BE49-F238E27FC236}">
                <a16:creationId xmlns:a16="http://schemas.microsoft.com/office/drawing/2014/main" id="{6CD7BC43-C15B-4D33-BD48-63CF1AAD90C0}"/>
              </a:ext>
            </a:extLst>
          </p:cNvPr>
          <p:cNvSpPr>
            <a:spLocks noGrp="1"/>
          </p:cNvSpPr>
          <p:nvPr>
            <p:ph idx="1"/>
          </p:nvPr>
        </p:nvSpPr>
        <p:spPr>
          <a:xfrm>
            <a:off x="838200" y="2057399"/>
            <a:ext cx="10515600" cy="4119563"/>
          </a:xfrm>
        </p:spPr>
        <p:txBody>
          <a:bodyPr/>
          <a:lstStyle/>
          <a:p>
            <a:r>
              <a:rPr lang="en-US" dirty="0"/>
              <a:t>Requirements written into role/JOB DESCRIPTION</a:t>
            </a:r>
          </a:p>
          <a:p>
            <a:r>
              <a:rPr lang="en-US" dirty="0"/>
              <a:t>TEACH energy champion to celebrate success and include Executive Sponsor in communications and events</a:t>
            </a:r>
          </a:p>
          <a:p>
            <a:r>
              <a:rPr lang="en-US" dirty="0"/>
              <a:t>Utilize ENERGY PITCH </a:t>
            </a:r>
          </a:p>
          <a:p>
            <a:r>
              <a:rPr lang="en-US" dirty="0"/>
              <a:t>Communication strategies built to emphasize MOTIVATIONS</a:t>
            </a:r>
          </a:p>
          <a:p>
            <a:endParaRPr lang="en-US" dirty="0"/>
          </a:p>
        </p:txBody>
      </p:sp>
    </p:spTree>
    <p:extLst>
      <p:ext uri="{BB962C8B-B14F-4D97-AF65-F5344CB8AC3E}">
        <p14:creationId xmlns:p14="http://schemas.microsoft.com/office/powerpoint/2010/main" val="1110979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66800"/>
            <a:ext cx="10744200" cy="5181600"/>
          </a:xfrm>
        </p:spPr>
        <p:txBody>
          <a:bodyPr>
            <a:normAutofit/>
          </a:bodyPr>
          <a:lstStyle/>
          <a:p>
            <a:pPr marL="0" indent="0">
              <a:spcAft>
                <a:spcPts val="600"/>
              </a:spcAft>
              <a:buNone/>
            </a:pPr>
            <a:r>
              <a:rPr lang="en-US" u="sng" dirty="0"/>
              <a:t>The NW SEM Collaborative will, by 2021: </a:t>
            </a:r>
          </a:p>
          <a:p>
            <a:pPr marL="0" indent="0">
              <a:spcAft>
                <a:spcPts val="600"/>
              </a:spcAft>
              <a:buNone/>
            </a:pPr>
            <a:endParaRPr lang="en-US" sz="600" u="sng" dirty="0"/>
          </a:p>
          <a:p>
            <a:pPr marL="514350" indent="-514350">
              <a:buFont typeface="+mj-lt"/>
              <a:buAutoNum type="arabicPeriod"/>
            </a:pPr>
            <a:r>
              <a:rPr lang="en-US" sz="2800" dirty="0"/>
              <a:t>Be a regional organization that engages with SEM leaders across No. America to share SEM design lessons and expand the impact of SEM.</a:t>
            </a:r>
          </a:p>
          <a:p>
            <a:pPr marL="0" indent="0">
              <a:buNone/>
            </a:pPr>
            <a:endParaRPr lang="en-US" sz="2000" dirty="0">
              <a:solidFill>
                <a:srgbClr val="003399"/>
              </a:solidFill>
            </a:endParaRPr>
          </a:p>
          <a:p>
            <a:pPr marL="403225" indent="-403225">
              <a:buNone/>
            </a:pPr>
            <a:r>
              <a:rPr lang="en-US" sz="2800" dirty="0">
                <a:solidFill>
                  <a:srgbClr val="003399"/>
                </a:solidFill>
              </a:rPr>
              <a:t>2. Ensure the SEM Hub is the go-to resource for SEM professionals to readily find resources, information, tools, and contacts.</a:t>
            </a:r>
          </a:p>
          <a:p>
            <a:pPr marL="0" indent="0">
              <a:buNone/>
            </a:pPr>
            <a:endParaRPr lang="en-US" sz="2000" dirty="0"/>
          </a:p>
          <a:p>
            <a:pPr marL="0" indent="0">
              <a:buNone/>
            </a:pPr>
            <a:r>
              <a:rPr lang="en-US" sz="2800" dirty="0"/>
              <a:t>3. Create an SEM recognition award by 2020.</a:t>
            </a:r>
          </a:p>
          <a:p>
            <a:pPr marL="514350" indent="-51435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4</a:t>
            </a:fld>
            <a:endParaRPr lang="en-US" dirty="0">
              <a:solidFill>
                <a:prstClr val="black"/>
              </a:solidFill>
            </a:endParaRPr>
          </a:p>
        </p:txBody>
      </p:sp>
      <p:sp>
        <p:nvSpPr>
          <p:cNvPr id="6" name="Title 5">
            <a:extLst>
              <a:ext uri="{FF2B5EF4-FFF2-40B4-BE49-F238E27FC236}">
                <a16:creationId xmlns:a16="http://schemas.microsoft.com/office/drawing/2014/main" id="{090B38EC-5C12-4CFF-808D-A6C3DA615067}"/>
              </a:ext>
            </a:extLst>
          </p:cNvPr>
          <p:cNvSpPr>
            <a:spLocks noGrp="1"/>
          </p:cNvSpPr>
          <p:nvPr>
            <p:ph type="title"/>
          </p:nvPr>
        </p:nvSpPr>
        <p:spPr/>
        <p:txBody>
          <a:bodyPr/>
          <a:lstStyle/>
          <a:p>
            <a:r>
              <a:rPr lang="en-US" dirty="0"/>
              <a:t>2018 Goal Statements</a:t>
            </a:r>
            <a:endParaRPr lang="en-CA" dirty="0"/>
          </a:p>
        </p:txBody>
      </p:sp>
    </p:spTree>
    <p:extLst>
      <p:ext uri="{BB962C8B-B14F-4D97-AF65-F5344CB8AC3E}">
        <p14:creationId xmlns:p14="http://schemas.microsoft.com/office/powerpoint/2010/main" val="666147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649E-BB65-4049-9D8F-2865E2969A89}"/>
              </a:ext>
            </a:extLst>
          </p:cNvPr>
          <p:cNvSpPr>
            <a:spLocks noGrp="1"/>
          </p:cNvSpPr>
          <p:nvPr>
            <p:ph type="title"/>
          </p:nvPr>
        </p:nvSpPr>
        <p:spPr/>
        <p:txBody>
          <a:bodyPr/>
          <a:lstStyle/>
          <a:p>
            <a:r>
              <a:rPr lang="en-US" dirty="0"/>
              <a:t>Program Design for Successful Executive Engagement: </a:t>
            </a:r>
            <a:r>
              <a:rPr lang="en-US" b="1" dirty="0"/>
              <a:t>AFTER</a:t>
            </a:r>
          </a:p>
        </p:txBody>
      </p:sp>
      <p:sp>
        <p:nvSpPr>
          <p:cNvPr id="3" name="Content Placeholder 2">
            <a:extLst>
              <a:ext uri="{FF2B5EF4-FFF2-40B4-BE49-F238E27FC236}">
                <a16:creationId xmlns:a16="http://schemas.microsoft.com/office/drawing/2014/main" id="{C23D4D15-1763-41F3-A686-EB428CED1E9F}"/>
              </a:ext>
            </a:extLst>
          </p:cNvPr>
          <p:cNvSpPr>
            <a:spLocks noGrp="1"/>
          </p:cNvSpPr>
          <p:nvPr>
            <p:ph idx="1"/>
          </p:nvPr>
        </p:nvSpPr>
        <p:spPr>
          <a:xfrm>
            <a:off x="838200" y="2133599"/>
            <a:ext cx="10515600" cy="4043363"/>
          </a:xfrm>
        </p:spPr>
        <p:txBody>
          <a:bodyPr/>
          <a:lstStyle/>
          <a:p>
            <a:pPr lvl="0"/>
            <a:r>
              <a:rPr lang="en-US" dirty="0"/>
              <a:t>Provide good PR opportunities</a:t>
            </a:r>
          </a:p>
          <a:p>
            <a:pPr lvl="0"/>
            <a:r>
              <a:rPr lang="en-US" dirty="0"/>
              <a:t>LIGHT TOUCH communication with Executive sponsor, especially for references, re-enrollment, and evaluation</a:t>
            </a:r>
          </a:p>
          <a:p>
            <a:endParaRPr lang="en-US" dirty="0"/>
          </a:p>
        </p:txBody>
      </p:sp>
    </p:spTree>
    <p:extLst>
      <p:ext uri="{BB962C8B-B14F-4D97-AF65-F5344CB8AC3E}">
        <p14:creationId xmlns:p14="http://schemas.microsoft.com/office/powerpoint/2010/main" val="3870783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Bradford\Desktop\Milepost\NEEA SEM Collaborative 2017\Images\HVAC3-53460566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070" b="6555"/>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130974" y="777549"/>
            <a:ext cx="8229600" cy="792162"/>
          </a:xfrm>
          <a:effectLst>
            <a:outerShdw blurRad="25400" dist="50800" dir="2700000" algn="tl" rotWithShape="0">
              <a:prstClr val="black">
                <a:alpha val="45000"/>
              </a:prstClr>
            </a:outerShdw>
          </a:effectLst>
        </p:spPr>
        <p:txBody>
          <a:bodyPr>
            <a:noAutofit/>
          </a:bodyPr>
          <a:lstStyle/>
          <a:p>
            <a:pPr algn="ctr"/>
            <a:r>
              <a:rPr lang="en-US" sz="5400" b="1" dirty="0">
                <a:solidFill>
                  <a:schemeClr val="bg1"/>
                </a:solidFill>
                <a:effectLst>
                  <a:outerShdw blurRad="38100" dist="38100" dir="2700000" sx="103000" sy="103000" algn="tl">
                    <a:schemeClr val="tx1">
                      <a:alpha val="43000"/>
                    </a:schemeClr>
                  </a:outerShdw>
                </a:effectLst>
              </a:rPr>
              <a:t>BREAK</a:t>
            </a:r>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41</a:t>
            </a:fld>
            <a:endParaRPr lang="en-US" dirty="0">
              <a:solidFill>
                <a:prstClr val="black"/>
              </a:solidFill>
            </a:endParaRPr>
          </a:p>
        </p:txBody>
      </p:sp>
      <p:grpSp>
        <p:nvGrpSpPr>
          <p:cNvPr id="13" name="Group 12">
            <a:extLst>
              <a:ext uri="{FF2B5EF4-FFF2-40B4-BE49-F238E27FC236}">
                <a16:creationId xmlns:a16="http://schemas.microsoft.com/office/drawing/2014/main" id="{FC35BDA6-BDB5-D943-9956-D9CE323FE11A}"/>
              </a:ext>
            </a:extLst>
          </p:cNvPr>
          <p:cNvGrpSpPr/>
          <p:nvPr/>
        </p:nvGrpSpPr>
        <p:grpSpPr>
          <a:xfrm>
            <a:off x="-1" y="5562600"/>
            <a:ext cx="12191999" cy="1219200"/>
            <a:chOff x="-1" y="5562600"/>
            <a:chExt cx="12191999" cy="1219200"/>
          </a:xfrm>
        </p:grpSpPr>
        <p:cxnSp>
          <p:nvCxnSpPr>
            <p:cNvPr id="7" name="Straight Connector 6"/>
            <p:cNvCxnSpPr/>
            <p:nvPr/>
          </p:nvCxnSpPr>
          <p:spPr>
            <a:xfrm>
              <a:off x="-1" y="5562600"/>
              <a:ext cx="1219199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7BB63D9-ECD3-044A-922A-107BA94B590A}"/>
                </a:ext>
              </a:extLst>
            </p:cNvPr>
            <p:cNvGrpSpPr/>
            <p:nvPr/>
          </p:nvGrpSpPr>
          <p:grpSpPr>
            <a:xfrm>
              <a:off x="4049664" y="5803452"/>
              <a:ext cx="4092668" cy="978348"/>
              <a:chOff x="4049664" y="5715000"/>
              <a:chExt cx="4092668" cy="978348"/>
            </a:xfrm>
          </p:grpSpPr>
          <p:grpSp>
            <p:nvGrpSpPr>
              <p:cNvPr id="3" name="Group 2">
                <a:extLst>
                  <a:ext uri="{FF2B5EF4-FFF2-40B4-BE49-F238E27FC236}">
                    <a16:creationId xmlns:a16="http://schemas.microsoft.com/office/drawing/2014/main" id="{6E57DC09-1074-074A-B559-738D7F18182D}"/>
                  </a:ext>
                </a:extLst>
              </p:cNvPr>
              <p:cNvGrpSpPr/>
              <p:nvPr/>
            </p:nvGrpSpPr>
            <p:grpSpPr>
              <a:xfrm>
                <a:off x="4049664" y="5812326"/>
                <a:ext cx="4092668" cy="881022"/>
                <a:chOff x="4049664" y="5812326"/>
                <a:chExt cx="4092668" cy="881022"/>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7928"/>
                <a:stretch/>
              </p:blipFill>
              <p:spPr>
                <a:xfrm>
                  <a:off x="4049664" y="5812326"/>
                  <a:ext cx="903335" cy="881022"/>
                </a:xfrm>
                <a:prstGeom prst="rect">
                  <a:avLst/>
                </a:prstGeom>
              </p:spPr>
            </p:pic>
            <p:pic>
              <p:nvPicPr>
                <p:cNvPr id="10" name="Picture 9">
                  <a:extLst>
                    <a:ext uri="{FF2B5EF4-FFF2-40B4-BE49-F238E27FC236}">
                      <a16:creationId xmlns:a16="http://schemas.microsoft.com/office/drawing/2014/main" id="{4F36742A-9FB8-C440-BE3C-D2B3D3C7F09E}"/>
                    </a:ext>
                  </a:extLst>
                </p:cNvPr>
                <p:cNvPicPr>
                  <a:picLocks noChangeAspect="1"/>
                </p:cNvPicPr>
                <p:nvPr/>
              </p:nvPicPr>
              <p:blipFill rotWithShape="1">
                <a:blip r:embed="rId3">
                  <a:extLst>
                    <a:ext uri="{28A0092B-C50C-407E-A947-70E740481C1C}">
                      <a14:useLocalDpi xmlns:a14="http://schemas.microsoft.com/office/drawing/2010/main" val="0"/>
                    </a:ext>
                  </a:extLst>
                </a:blip>
                <a:srcRect l="22072" t="25549"/>
                <a:stretch/>
              </p:blipFill>
              <p:spPr>
                <a:xfrm>
                  <a:off x="4952999" y="5959053"/>
                  <a:ext cx="3189333" cy="655934"/>
                </a:xfrm>
                <a:prstGeom prst="rect">
                  <a:avLst/>
                </a:prstGeom>
              </p:spPr>
            </p:pic>
          </p:grpSp>
          <p:sp>
            <p:nvSpPr>
              <p:cNvPr id="11" name="Rectangle 10">
                <a:extLst>
                  <a:ext uri="{FF2B5EF4-FFF2-40B4-BE49-F238E27FC236}">
                    <a16:creationId xmlns:a16="http://schemas.microsoft.com/office/drawing/2014/main" id="{52FA3122-0E4C-E04F-9190-DC8DA47F67F4}"/>
                  </a:ext>
                </a:extLst>
              </p:cNvPr>
              <p:cNvSpPr/>
              <p:nvPr/>
            </p:nvSpPr>
            <p:spPr>
              <a:xfrm>
                <a:off x="5949750" y="5715000"/>
                <a:ext cx="1176925" cy="276999"/>
              </a:xfrm>
              <a:prstGeom prst="rect">
                <a:avLst/>
              </a:prstGeom>
            </p:spPr>
            <p:txBody>
              <a:bodyPr wrap="none">
                <a:spAutoFit/>
              </a:bodyPr>
              <a:lstStyle/>
              <a:p>
                <a:pPr algn="ctr"/>
                <a:r>
                  <a:rPr lang="en-US" sz="1200" cap="small" dirty="0">
                    <a:solidFill>
                      <a:schemeClr val="bg1"/>
                    </a:solidFill>
                    <a:latin typeface="Tw Cen MT" pitchFamily="34" charset="0"/>
                    <a:cs typeface="Arial" pitchFamily="34" charset="0"/>
                  </a:rPr>
                  <a:t>n o r t h w e s t</a:t>
                </a:r>
              </a:p>
            </p:txBody>
          </p:sp>
        </p:grpSp>
      </p:grpSp>
    </p:spTree>
    <p:extLst>
      <p:ext uri="{BB962C8B-B14F-4D97-AF65-F5344CB8AC3E}">
        <p14:creationId xmlns:p14="http://schemas.microsoft.com/office/powerpoint/2010/main" val="4047476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7183499"/>
          </a:xfrm>
          <a:solidFill>
            <a:srgbClr val="003399"/>
          </a:solidFill>
          <a:ln>
            <a:solidFill>
              <a:srgbClr val="003399"/>
            </a:solidFill>
          </a:ln>
        </p:spPr>
        <p:txBody>
          <a:bodyPr vert="horz" lIns="91440" tIns="457200" rIns="91440" bIns="45720" rtlCol="0" anchor="t" anchorCtr="0">
            <a:normAutofit/>
          </a:bodyPr>
          <a:lstStyle/>
          <a:p>
            <a:pPr algn="l"/>
            <a:r>
              <a:rPr lang="en-US" sz="2800" dirty="0"/>
              <a:t> </a:t>
            </a:r>
          </a:p>
        </p:txBody>
      </p:sp>
      <p:grpSp>
        <p:nvGrpSpPr>
          <p:cNvPr id="7" name="Group 6">
            <a:extLst>
              <a:ext uri="{FF2B5EF4-FFF2-40B4-BE49-F238E27FC236}">
                <a16:creationId xmlns:a16="http://schemas.microsoft.com/office/drawing/2014/main" id="{50EDA168-60A1-6D4E-8AFF-FB1628A309F5}"/>
              </a:ext>
            </a:extLst>
          </p:cNvPr>
          <p:cNvGrpSpPr/>
          <p:nvPr/>
        </p:nvGrpSpPr>
        <p:grpSpPr>
          <a:xfrm>
            <a:off x="0" y="5943600"/>
            <a:ext cx="12192000" cy="1066800"/>
            <a:chOff x="0" y="5562600"/>
            <a:chExt cx="12192000" cy="1066800"/>
          </a:xfrm>
        </p:grpSpPr>
        <p:cxnSp>
          <p:nvCxnSpPr>
            <p:cNvPr id="35" name="Straight Connector 34"/>
            <p:cNvCxnSpPr/>
            <p:nvPr/>
          </p:nvCxnSpPr>
          <p:spPr>
            <a:xfrm>
              <a:off x="0" y="5562600"/>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665" y="5798203"/>
              <a:ext cx="4092671" cy="831197"/>
            </a:xfrm>
            <a:prstGeom prst="rect">
              <a:avLst/>
            </a:prstGeom>
          </p:spPr>
        </p:pic>
        <p:sp>
          <p:nvSpPr>
            <p:cNvPr id="5" name="Rectangle 4">
              <a:extLst>
                <a:ext uri="{FF2B5EF4-FFF2-40B4-BE49-F238E27FC236}">
                  <a16:creationId xmlns:a16="http://schemas.microsoft.com/office/drawing/2014/main" id="{DCE8ABD2-8C9A-5C49-96AA-D2E8A6DD741E}"/>
                </a:ext>
              </a:extLst>
            </p:cNvPr>
            <p:cNvSpPr/>
            <p:nvPr/>
          </p:nvSpPr>
          <p:spPr>
            <a:xfrm>
              <a:off x="5562600" y="5798203"/>
              <a:ext cx="1981200" cy="221597"/>
            </a:xfrm>
            <a:prstGeom prst="rect">
              <a:avLst/>
            </a:prstGeom>
            <a:solidFill>
              <a:srgbClr val="003399"/>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39FF022-D12C-414E-B129-386CD5B6E524}"/>
                </a:ext>
              </a:extLst>
            </p:cNvPr>
            <p:cNvSpPr/>
            <p:nvPr/>
          </p:nvSpPr>
          <p:spPr>
            <a:xfrm>
              <a:off x="5989825" y="5798203"/>
              <a:ext cx="1096775" cy="261610"/>
            </a:xfrm>
            <a:prstGeom prst="rect">
              <a:avLst/>
            </a:prstGeom>
          </p:spPr>
          <p:txBody>
            <a:bodyPr wrap="none">
              <a:spAutoFit/>
            </a:bodyPr>
            <a:lstStyle/>
            <a:p>
              <a:pPr algn="ctr"/>
              <a:r>
                <a:rPr lang="en-US" sz="1100" cap="small" dirty="0">
                  <a:solidFill>
                    <a:schemeClr val="bg1"/>
                  </a:solidFill>
                  <a:latin typeface="Tw Cen MT" pitchFamily="34" charset="0"/>
                  <a:cs typeface="Arial" pitchFamily="34" charset="0"/>
                </a:rPr>
                <a:t>n o r t h w e s t</a:t>
              </a:r>
            </a:p>
          </p:txBody>
        </p:sp>
      </p:grpSp>
      <p:sp>
        <p:nvSpPr>
          <p:cNvPr id="8" name="TextBox 7">
            <a:extLst>
              <a:ext uri="{FF2B5EF4-FFF2-40B4-BE49-F238E27FC236}">
                <a16:creationId xmlns:a16="http://schemas.microsoft.com/office/drawing/2014/main" id="{E4936ECE-3F3B-0644-AC00-97932BB5697C}"/>
              </a:ext>
            </a:extLst>
          </p:cNvPr>
          <p:cNvSpPr txBox="1"/>
          <p:nvPr/>
        </p:nvSpPr>
        <p:spPr>
          <a:xfrm>
            <a:off x="533400" y="295020"/>
            <a:ext cx="11125200" cy="1938992"/>
          </a:xfrm>
          <a:prstGeom prst="rect">
            <a:avLst/>
          </a:prstGeom>
          <a:noFill/>
        </p:spPr>
        <p:txBody>
          <a:bodyPr wrap="square" rtlCol="0">
            <a:spAutoFit/>
          </a:bodyPr>
          <a:lstStyle/>
          <a:p>
            <a:pPr algn="ctr"/>
            <a:r>
              <a:rPr lang="en-US" sz="3200" b="1" dirty="0">
                <a:solidFill>
                  <a:schemeClr val="bg1"/>
                </a:solidFill>
                <a:effectLst>
                  <a:outerShdw blurRad="50800" dist="38100" dir="2700000" algn="tl" rotWithShape="0">
                    <a:prstClr val="black">
                      <a:alpha val="40000"/>
                    </a:prstClr>
                  </a:outerShdw>
                </a:effectLst>
              </a:rPr>
              <a:t>WHAT’S HOT: </a:t>
            </a:r>
          </a:p>
          <a:p>
            <a:pPr algn="ctr"/>
            <a:r>
              <a:rPr lang="en-US" sz="3200" b="1" dirty="0">
                <a:solidFill>
                  <a:schemeClr val="bg1"/>
                </a:solidFill>
                <a:effectLst>
                  <a:outerShdw blurRad="50800" dist="38100" dir="2700000" algn="tl" rotWithShape="0">
                    <a:prstClr val="black">
                      <a:alpha val="40000"/>
                    </a:prstClr>
                  </a:outerShdw>
                </a:effectLst>
              </a:rPr>
              <a:t>HOW POLICY &amp; SEM MIGHT MEET IN THE MIDDLE</a:t>
            </a:r>
          </a:p>
          <a:p>
            <a:endParaRPr lang="en-US" sz="2800" b="1" dirty="0">
              <a:solidFill>
                <a:schemeClr val="bg1"/>
              </a:solidFill>
              <a:effectLst>
                <a:outerShdw blurRad="50800" dist="38100" dir="2700000" algn="tl" rotWithShape="0">
                  <a:prstClr val="black">
                    <a:alpha val="40000"/>
                  </a:prstClr>
                </a:outerShdw>
              </a:effectLst>
            </a:endParaRPr>
          </a:p>
          <a:p>
            <a:pPr algn="ctr"/>
            <a:r>
              <a:rPr lang="en-US" sz="2800" b="1" dirty="0">
                <a:solidFill>
                  <a:schemeClr val="bg1"/>
                </a:solidFill>
                <a:effectLst>
                  <a:outerShdw blurRad="50800" dist="38100" dir="2700000" algn="tl" rotWithShape="0">
                    <a:prstClr val="black">
                      <a:alpha val="40000"/>
                    </a:prstClr>
                  </a:outerShdw>
                </a:effectLst>
              </a:rPr>
              <a:t>Panel Leader: </a:t>
            </a:r>
            <a:r>
              <a:rPr lang="en-US" sz="2800" dirty="0">
                <a:solidFill>
                  <a:schemeClr val="bg1"/>
                </a:solidFill>
                <a:effectLst>
                  <a:outerShdw blurRad="50800" dist="38100" dir="2700000" algn="tl" rotWithShape="0">
                    <a:prstClr val="black">
                      <a:alpha val="40000"/>
                    </a:prstClr>
                  </a:outerShdw>
                </a:effectLst>
              </a:rPr>
              <a:t>Jim Stewart, Cadmus Group</a:t>
            </a:r>
          </a:p>
        </p:txBody>
      </p:sp>
      <p:graphicFrame>
        <p:nvGraphicFramePr>
          <p:cNvPr id="6" name="Table 5">
            <a:extLst>
              <a:ext uri="{FF2B5EF4-FFF2-40B4-BE49-F238E27FC236}">
                <a16:creationId xmlns:a16="http://schemas.microsoft.com/office/drawing/2014/main" id="{E6A83FDC-C323-3D4C-8228-194EAEF9A8D6}"/>
              </a:ext>
            </a:extLst>
          </p:cNvPr>
          <p:cNvGraphicFramePr>
            <a:graphicFrameLocks noGrp="1"/>
          </p:cNvGraphicFramePr>
          <p:nvPr>
            <p:extLst>
              <p:ext uri="{D42A27DB-BD31-4B8C-83A1-F6EECF244321}">
                <p14:modId xmlns:p14="http://schemas.microsoft.com/office/powerpoint/2010/main" val="2692957045"/>
              </p:ext>
            </p:extLst>
          </p:nvPr>
        </p:nvGraphicFramePr>
        <p:xfrm>
          <a:off x="647700" y="3124200"/>
          <a:ext cx="10934700" cy="1676400"/>
        </p:xfrm>
        <a:graphic>
          <a:graphicData uri="http://schemas.openxmlformats.org/drawingml/2006/table">
            <a:tbl>
              <a:tblPr firstRow="1" bandRow="1">
                <a:tableStyleId>{5C22544A-7EE6-4342-B048-85BDC9FD1C3A}</a:tableStyleId>
              </a:tblPr>
              <a:tblGrid>
                <a:gridCol w="5464097">
                  <a:extLst>
                    <a:ext uri="{9D8B030D-6E8A-4147-A177-3AD203B41FA5}">
                      <a16:colId xmlns:a16="http://schemas.microsoft.com/office/drawing/2014/main" val="1109137829"/>
                    </a:ext>
                  </a:extLst>
                </a:gridCol>
                <a:gridCol w="208280">
                  <a:extLst>
                    <a:ext uri="{9D8B030D-6E8A-4147-A177-3AD203B41FA5}">
                      <a16:colId xmlns:a16="http://schemas.microsoft.com/office/drawing/2014/main" val="1943057770"/>
                    </a:ext>
                  </a:extLst>
                </a:gridCol>
                <a:gridCol w="5262323">
                  <a:extLst>
                    <a:ext uri="{9D8B030D-6E8A-4147-A177-3AD203B41FA5}">
                      <a16:colId xmlns:a16="http://schemas.microsoft.com/office/drawing/2014/main" val="3491814873"/>
                    </a:ext>
                  </a:extLst>
                </a:gridCol>
              </a:tblGrid>
              <a:tr h="370840">
                <a:tc>
                  <a:txBody>
                    <a:bodyPr/>
                    <a:lstStyle/>
                    <a:p>
                      <a:pPr>
                        <a:spcAft>
                          <a:spcPts val="1200"/>
                        </a:spcAft>
                      </a:pPr>
                      <a:r>
                        <a:rPr lang="en-US" sz="2800" b="1" dirty="0">
                          <a:solidFill>
                            <a:schemeClr val="bg1"/>
                          </a:solidFill>
                          <a:effectLst>
                            <a:outerShdw blurRad="50800" dist="38100" dir="2700000" algn="tl" rotWithShape="0">
                              <a:prstClr val="black">
                                <a:alpha val="40000"/>
                              </a:prstClr>
                            </a:outerShdw>
                          </a:effectLst>
                        </a:rPr>
                        <a:t>Local Policy</a:t>
                      </a:r>
                    </a:p>
                    <a:p>
                      <a:pPr marL="571500" indent="-571500">
                        <a:spcAft>
                          <a:spcPts val="1200"/>
                        </a:spcAft>
                        <a:buFont typeface="Wingdings" panose="05000000000000000000" pitchFamily="2" charset="2"/>
                        <a:buChar char="§"/>
                      </a:pPr>
                      <a:r>
                        <a:rPr lang="en-US" sz="2800" b="0" dirty="0">
                          <a:solidFill>
                            <a:schemeClr val="bg1"/>
                          </a:solidFill>
                          <a:effectLst>
                            <a:outerShdw blurRad="50800" dist="38100" dir="2700000" algn="tl" rotWithShape="0">
                              <a:prstClr val="black">
                                <a:alpha val="40000"/>
                              </a:prstClr>
                            </a:outerShdw>
                          </a:effectLst>
                        </a:rPr>
                        <a:t>Danny Grady, </a:t>
                      </a:r>
                      <a:r>
                        <a:rPr lang="en-US" sz="2400" b="0" dirty="0">
                          <a:solidFill>
                            <a:schemeClr val="bg1"/>
                          </a:solidFill>
                          <a:effectLst>
                            <a:outerShdw blurRad="50800" dist="38100" dir="2700000" algn="tl" rotWithShape="0">
                              <a:prstClr val="black">
                                <a:alpha val="40000"/>
                              </a:prstClr>
                            </a:outerShdw>
                          </a:effectLst>
                        </a:rPr>
                        <a:t>City Of Portland</a:t>
                      </a:r>
                    </a:p>
                    <a:p>
                      <a:pPr marL="571500" indent="-571500">
                        <a:spcAft>
                          <a:spcPts val="1200"/>
                        </a:spcAft>
                        <a:buFont typeface="Wingdings" panose="05000000000000000000" pitchFamily="2" charset="2"/>
                        <a:buChar char="§"/>
                      </a:pPr>
                      <a:r>
                        <a:rPr lang="en-US" sz="2800" b="0" dirty="0">
                          <a:solidFill>
                            <a:schemeClr val="bg1"/>
                          </a:solidFill>
                          <a:effectLst>
                            <a:outerShdw blurRad="50800" dist="38100" dir="2700000" algn="tl" rotWithShape="0">
                              <a:prstClr val="black">
                                <a:alpha val="40000"/>
                              </a:prstClr>
                            </a:outerShdw>
                          </a:effectLst>
                        </a:rPr>
                        <a:t>Rebecca Baker, </a:t>
                      </a:r>
                      <a:r>
                        <a:rPr lang="en-US" sz="2400" b="0" dirty="0">
                          <a:solidFill>
                            <a:schemeClr val="bg1"/>
                          </a:solidFill>
                          <a:effectLst>
                            <a:outerShdw blurRad="50800" dist="38100" dir="2700000" algn="tl" rotWithShape="0">
                              <a:prstClr val="black">
                                <a:alpha val="40000"/>
                              </a:prstClr>
                            </a:outerShdw>
                          </a:effectLst>
                        </a:rPr>
                        <a:t>City of Seattle</a:t>
                      </a:r>
                      <a:endParaRPr lang="en-US" sz="2800" b="0" dirty="0">
                        <a:solidFill>
                          <a:schemeClr val="bg1"/>
                        </a:solidFill>
                        <a:effectLst>
                          <a:outerShdw blurRad="50800" dist="38100" dir="2700000" algn="tl" rotWithShape="0">
                            <a:prstClr val="black">
                              <a:alpha val="40000"/>
                            </a:prstClr>
                          </a:outerShdw>
                        </a:effectLs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2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spcAft>
                          <a:spcPts val="1200"/>
                        </a:spcAft>
                      </a:pPr>
                      <a:r>
                        <a:rPr lang="en-US" sz="2800" b="1" dirty="0">
                          <a:solidFill>
                            <a:schemeClr val="bg1"/>
                          </a:solidFill>
                          <a:effectLst>
                            <a:outerShdw blurRad="50800" dist="38100" dir="2700000" algn="tl" rotWithShape="0">
                              <a:prstClr val="black">
                                <a:alpha val="40000"/>
                              </a:prstClr>
                            </a:outerShdw>
                          </a:effectLst>
                        </a:rPr>
                        <a:t>International Policy </a:t>
                      </a:r>
                      <a:r>
                        <a:rPr lang="en-US" sz="2000" b="1" dirty="0">
                          <a:solidFill>
                            <a:schemeClr val="bg1"/>
                          </a:solidFill>
                          <a:effectLst>
                            <a:outerShdw blurRad="50800" dist="38100" dir="2700000" algn="tl" rotWithShape="0">
                              <a:prstClr val="black">
                                <a:alpha val="40000"/>
                              </a:prstClr>
                            </a:outerShdw>
                          </a:effectLst>
                        </a:rPr>
                        <a:t>(ISO 50001)</a:t>
                      </a:r>
                    </a:p>
                    <a:p>
                      <a:pPr marL="571500" indent="-571500">
                        <a:spcAft>
                          <a:spcPts val="1200"/>
                        </a:spcAft>
                        <a:buFont typeface="Wingdings" panose="05000000000000000000" pitchFamily="2" charset="2"/>
                        <a:buChar char="§"/>
                      </a:pPr>
                      <a:r>
                        <a:rPr lang="en-US" sz="2800" b="0" dirty="0">
                          <a:solidFill>
                            <a:schemeClr val="bg1"/>
                          </a:solidFill>
                          <a:effectLst>
                            <a:outerShdw blurRad="50800" dist="38100" dir="2700000" algn="tl" rotWithShape="0">
                              <a:prstClr val="black">
                                <a:alpha val="40000"/>
                              </a:prstClr>
                            </a:outerShdw>
                          </a:effectLst>
                        </a:rPr>
                        <a:t>Kevin Wallace, </a:t>
                      </a:r>
                      <a:r>
                        <a:rPr lang="en-US" sz="2400" b="0" dirty="0">
                          <a:solidFill>
                            <a:schemeClr val="bg1"/>
                          </a:solidFill>
                          <a:effectLst>
                            <a:outerShdw blurRad="50800" dist="38100" dir="2700000" algn="tl" rotWithShape="0">
                              <a:prstClr val="black">
                                <a:alpha val="40000"/>
                              </a:prstClr>
                            </a:outerShdw>
                          </a:effectLst>
                        </a:rPr>
                        <a:t>BC Hydro</a:t>
                      </a:r>
                    </a:p>
                    <a:p>
                      <a:pPr marL="571500" indent="-571500">
                        <a:spcAft>
                          <a:spcPts val="1200"/>
                        </a:spcAft>
                        <a:buFont typeface="Wingdings" panose="05000000000000000000" pitchFamily="2" charset="2"/>
                        <a:buChar char="§"/>
                      </a:pPr>
                      <a:r>
                        <a:rPr lang="en-US" sz="2800" b="0" dirty="0">
                          <a:solidFill>
                            <a:schemeClr val="bg1"/>
                          </a:solidFill>
                          <a:effectLst>
                            <a:outerShdw blurRad="50800" dist="38100" dir="2700000" algn="tl" rotWithShape="0">
                              <a:prstClr val="black">
                                <a:alpha val="40000"/>
                              </a:prstClr>
                            </a:outerShdw>
                          </a:effectLst>
                        </a:rPr>
                        <a:t>Chad </a:t>
                      </a:r>
                      <a:r>
                        <a:rPr lang="en-US" sz="2800" b="0" dirty="0" err="1">
                          <a:solidFill>
                            <a:schemeClr val="bg1"/>
                          </a:solidFill>
                          <a:effectLst>
                            <a:outerShdw blurRad="50800" dist="38100" dir="2700000" algn="tl" rotWithShape="0">
                              <a:prstClr val="black">
                                <a:alpha val="40000"/>
                              </a:prstClr>
                            </a:outerShdw>
                          </a:effectLst>
                        </a:rPr>
                        <a:t>Gilless</a:t>
                      </a:r>
                      <a:r>
                        <a:rPr lang="en-US" sz="2800" b="0" dirty="0">
                          <a:solidFill>
                            <a:schemeClr val="bg1"/>
                          </a:solidFill>
                          <a:effectLst>
                            <a:outerShdw blurRad="50800" dist="38100" dir="2700000" algn="tl" rotWithShape="0">
                              <a:prstClr val="black">
                                <a:alpha val="40000"/>
                              </a:prstClr>
                            </a:outerShdw>
                          </a:effectLst>
                        </a:rPr>
                        <a:t>, </a:t>
                      </a:r>
                      <a:r>
                        <a:rPr lang="en-US" sz="2400" b="0" dirty="0">
                          <a:solidFill>
                            <a:schemeClr val="bg1"/>
                          </a:solidFill>
                          <a:effectLst>
                            <a:outerShdw blurRad="50800" dist="38100" dir="2700000" algn="tl" rotWithShape="0">
                              <a:prstClr val="black">
                                <a:alpha val="40000"/>
                              </a:prstClr>
                            </a:outerShdw>
                          </a:effectLst>
                        </a:rPr>
                        <a:t>Stillwater Energy</a:t>
                      </a:r>
                      <a:endParaRPr lang="en-US" sz="28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51161085"/>
                  </a:ext>
                </a:extLst>
              </a:tr>
            </a:tbl>
          </a:graphicData>
        </a:graphic>
      </p:graphicFrame>
    </p:spTree>
    <p:extLst>
      <p:ext uri="{BB962C8B-B14F-4D97-AF65-F5344CB8AC3E}">
        <p14:creationId xmlns:p14="http://schemas.microsoft.com/office/powerpoint/2010/main" val="3693447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12192000" cy="7315200"/>
          </a:xfrm>
          <a:prstGeom prst="rect">
            <a:avLst/>
          </a:prstGeom>
        </p:spPr>
      </p:pic>
      <p:sp>
        <p:nvSpPr>
          <p:cNvPr id="4" name="TextBox 3"/>
          <p:cNvSpPr txBox="1"/>
          <p:nvPr/>
        </p:nvSpPr>
        <p:spPr>
          <a:xfrm>
            <a:off x="1958714" y="5144254"/>
            <a:ext cx="5434745" cy="923330"/>
          </a:xfrm>
          <a:prstGeom prst="rect">
            <a:avLst/>
          </a:prstGeom>
          <a:noFill/>
          <a:ln>
            <a:noFill/>
          </a:ln>
        </p:spPr>
        <p:txBody>
          <a:bodyPr wrap="square" rtlCol="0">
            <a:spAutoFit/>
          </a:bodyPr>
          <a:lstStyle/>
          <a:p>
            <a:r>
              <a:rPr lang="en-US" sz="1400" b="1" dirty="0">
                <a:solidFill>
                  <a:schemeClr val="bg1"/>
                </a:solidFill>
                <a:latin typeface="Arial" charset="0"/>
                <a:ea typeface="Arial" charset="0"/>
                <a:cs typeface="Arial" charset="0"/>
              </a:rPr>
              <a:t>REBECCA BAKER</a:t>
            </a:r>
            <a:br>
              <a:rPr lang="en-US" sz="1600" b="1" dirty="0">
                <a:solidFill>
                  <a:schemeClr val="bg1"/>
                </a:solidFill>
                <a:latin typeface="Arial" charset="0"/>
                <a:ea typeface="Arial" charset="0"/>
                <a:cs typeface="Arial" charset="0"/>
              </a:rPr>
            </a:br>
            <a:r>
              <a:rPr lang="en-US" sz="1400" b="1" dirty="0">
                <a:solidFill>
                  <a:schemeClr val="bg1"/>
                </a:solidFill>
                <a:latin typeface="Arial" charset="0"/>
                <a:ea typeface="Arial" charset="0"/>
                <a:cs typeface="Arial" charset="0"/>
              </a:rPr>
              <a:t>Benchmarking and Tune-Ups Program Manager</a:t>
            </a:r>
          </a:p>
          <a:p>
            <a:endParaRPr lang="en-US" sz="1400" b="1" dirty="0">
              <a:solidFill>
                <a:schemeClr val="bg1"/>
              </a:solidFill>
              <a:latin typeface="Arial" charset="0"/>
              <a:ea typeface="Arial" charset="0"/>
              <a:cs typeface="Arial" charset="0"/>
            </a:endParaRPr>
          </a:p>
          <a:p>
            <a:r>
              <a:rPr lang="en-US" sz="1100" b="1" dirty="0">
                <a:solidFill>
                  <a:schemeClr val="bg1"/>
                </a:solidFill>
                <a:latin typeface="Arial" charset="0"/>
                <a:ea typeface="Arial" charset="0"/>
                <a:cs typeface="Arial" charset="0"/>
              </a:rPr>
              <a:t>October 25</a:t>
            </a:r>
            <a:r>
              <a:rPr lang="en-US" sz="1100" b="1" baseline="30000" dirty="0">
                <a:solidFill>
                  <a:schemeClr val="bg1"/>
                </a:solidFill>
                <a:latin typeface="Arial" charset="0"/>
                <a:ea typeface="Arial" charset="0"/>
                <a:cs typeface="Arial" charset="0"/>
              </a:rPr>
              <a:t>th</a:t>
            </a:r>
            <a:r>
              <a:rPr lang="en-US" sz="1100" b="1" dirty="0">
                <a:solidFill>
                  <a:schemeClr val="bg1"/>
                </a:solidFill>
                <a:latin typeface="Arial" charset="0"/>
                <a:ea typeface="Arial" charset="0"/>
                <a:cs typeface="Arial" charset="0"/>
              </a:rPr>
              <a:t>, 2018</a:t>
            </a:r>
          </a:p>
        </p:txBody>
      </p:sp>
      <p:sp>
        <p:nvSpPr>
          <p:cNvPr id="7" name="Rectangle 6"/>
          <p:cNvSpPr/>
          <p:nvPr/>
        </p:nvSpPr>
        <p:spPr>
          <a:xfrm>
            <a:off x="1958713" y="2094563"/>
            <a:ext cx="8381741" cy="1797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Arial" charset="0"/>
                <a:ea typeface="Arial" charset="0"/>
                <a:cs typeface="Arial" charset="0"/>
              </a:rPr>
              <a:t>NW SEM Collaborative</a:t>
            </a:r>
            <a:br>
              <a:rPr lang="en-US" sz="4800" dirty="0">
                <a:latin typeface="Arial" charset="0"/>
                <a:ea typeface="Arial" charset="0"/>
                <a:cs typeface="Arial" charset="0"/>
              </a:rPr>
            </a:br>
            <a:r>
              <a:rPr lang="en-US" sz="2400" dirty="0">
                <a:latin typeface="Arial" charset="0"/>
                <a:ea typeface="Arial" charset="0"/>
                <a:cs typeface="Arial" charset="0"/>
              </a:rPr>
              <a:t>What’s Hot Panel</a:t>
            </a:r>
          </a:p>
        </p:txBody>
      </p:sp>
    </p:spTree>
    <p:extLst>
      <p:ext uri="{BB962C8B-B14F-4D97-AF65-F5344CB8AC3E}">
        <p14:creationId xmlns:p14="http://schemas.microsoft.com/office/powerpoint/2010/main" val="556001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Efficiency in the Era of Mandates </a:t>
            </a:r>
          </a:p>
        </p:txBody>
      </p:sp>
      <p:sp>
        <p:nvSpPr>
          <p:cNvPr id="3" name="Content Placeholder 2"/>
          <p:cNvSpPr>
            <a:spLocks noGrp="1"/>
          </p:cNvSpPr>
          <p:nvPr>
            <p:ph idx="1"/>
          </p:nvPr>
        </p:nvSpPr>
        <p:spPr>
          <a:xfrm>
            <a:off x="1990520" y="1236310"/>
            <a:ext cx="7983742" cy="3611245"/>
          </a:xfrm>
        </p:spPr>
        <p:txBody>
          <a:bodyPr/>
          <a:lstStyle/>
          <a:p>
            <a:endParaRPr lang="en-US" sz="2400" dirty="0"/>
          </a:p>
          <a:p>
            <a:pPr lvl="1">
              <a:spcAft>
                <a:spcPts val="600"/>
              </a:spcAft>
            </a:pPr>
            <a:r>
              <a:rPr lang="en-US" sz="2400" dirty="0"/>
              <a:t>Seattle’s energy efficiency building regulation</a:t>
            </a:r>
          </a:p>
          <a:p>
            <a:pPr lvl="2">
              <a:spcAft>
                <a:spcPts val="600"/>
              </a:spcAft>
            </a:pPr>
            <a:r>
              <a:rPr lang="en-US" sz="2000" dirty="0"/>
              <a:t>Building Tune-Ups SMC 22.930</a:t>
            </a:r>
          </a:p>
          <a:p>
            <a:pPr lvl="1">
              <a:spcAft>
                <a:spcPts val="600"/>
              </a:spcAft>
            </a:pPr>
            <a:r>
              <a:rPr lang="en-US" sz="2400" dirty="0"/>
              <a:t>Builds on energy benchmarking program</a:t>
            </a:r>
          </a:p>
          <a:p>
            <a:pPr lvl="2">
              <a:spcAft>
                <a:spcPts val="600"/>
              </a:spcAft>
            </a:pPr>
            <a:r>
              <a:rPr lang="en-US" sz="2000" dirty="0"/>
              <a:t>SMC 22.920</a:t>
            </a:r>
          </a:p>
          <a:p>
            <a:pPr lvl="1">
              <a:spcAft>
                <a:spcPts val="600"/>
              </a:spcAft>
            </a:pPr>
            <a:r>
              <a:rPr lang="en-US" sz="2400" dirty="0"/>
              <a:t>Companion grant program </a:t>
            </a:r>
          </a:p>
          <a:p>
            <a:pPr lvl="2">
              <a:spcAft>
                <a:spcPts val="600"/>
              </a:spcAft>
            </a:pPr>
            <a:r>
              <a:rPr lang="en-US" sz="2000" dirty="0"/>
              <a:t>Building Tune-Up Accelerator </a:t>
            </a:r>
            <a:br>
              <a:rPr lang="en-US" sz="2000" dirty="0"/>
            </a:br>
            <a:endParaRPr lang="en-US" sz="1200" dirty="0"/>
          </a:p>
          <a:p>
            <a:pPr lvl="1">
              <a:lnSpc>
                <a:spcPts val="2200"/>
              </a:lnSpc>
            </a:pPr>
            <a:r>
              <a:rPr lang="en-US" sz="2400" dirty="0"/>
              <a:t>Evolving role for Utilities</a:t>
            </a:r>
          </a:p>
          <a:p>
            <a:pPr lvl="2">
              <a:lnSpc>
                <a:spcPts val="2200"/>
              </a:lnSpc>
            </a:pPr>
            <a:r>
              <a:rPr lang="en-US" sz="2000" dirty="0"/>
              <a:t>Companion incentives &amp; alternative compliance</a:t>
            </a:r>
          </a:p>
        </p:txBody>
      </p:sp>
      <p:sp>
        <p:nvSpPr>
          <p:cNvPr id="4" name="Footer Placeholder 3"/>
          <p:cNvSpPr>
            <a:spLocks noGrp="1"/>
          </p:cNvSpPr>
          <p:nvPr>
            <p:ph type="ftr" sz="quarter" idx="11"/>
          </p:nvPr>
        </p:nvSpPr>
        <p:spPr/>
        <p:txBody>
          <a:bodyPr/>
          <a:lstStyle/>
          <a:p>
            <a:pPr algn="r">
              <a:defRPr/>
            </a:pPr>
            <a:r>
              <a:rPr lang="en-US" sz="800" dirty="0">
                <a:solidFill>
                  <a:srgbClr val="474C55"/>
                </a:solidFill>
                <a:latin typeface="Arial" panose="020B0604020202020204" pitchFamily="34" charset="0"/>
                <a:cs typeface="Arial" panose="020B0604020202020204" pitchFamily="34" charset="0"/>
              </a:rPr>
              <a:t>Seattle Building Tune-Ups</a:t>
            </a:r>
          </a:p>
        </p:txBody>
      </p:sp>
      <p:sp>
        <p:nvSpPr>
          <p:cNvPr id="5" name="Slide Number Placeholder 4"/>
          <p:cNvSpPr>
            <a:spLocks noGrp="1"/>
          </p:cNvSpPr>
          <p:nvPr>
            <p:ph type="sldNum" sz="quarter" idx="12"/>
          </p:nvPr>
        </p:nvSpPr>
        <p:spPr/>
        <p:txBody>
          <a:bodyPr/>
          <a:lstStyle/>
          <a:p>
            <a:pPr>
              <a:defRPr/>
            </a:pPr>
            <a:fld id="{34AC5141-9A66-49FD-B224-788FC4104665}" type="slidenum">
              <a:rPr lang="en-US" sz="800" b="1">
                <a:solidFill>
                  <a:srgbClr val="474C55"/>
                </a:solidFill>
                <a:latin typeface="Arial" panose="020B0604020202020204" pitchFamily="34" charset="0"/>
                <a:cs typeface="Arial" panose="020B0604020202020204" pitchFamily="34" charset="0"/>
              </a:rPr>
              <a:pPr>
                <a:defRPr/>
              </a:pPr>
              <a:t>44</a:t>
            </a:fld>
            <a:endParaRPr lang="en-US" sz="800" b="1">
              <a:solidFill>
                <a:srgbClr val="474C5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318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5563" r="5563"/>
          <a:stretch/>
        </p:blipFill>
        <p:spPr>
          <a:xfrm>
            <a:off x="0" y="0"/>
            <a:ext cx="12192000" cy="7239000"/>
          </a:xfrm>
        </p:spPr>
      </p:pic>
      <p:sp>
        <p:nvSpPr>
          <p:cNvPr id="3" name="Title 2"/>
          <p:cNvSpPr>
            <a:spLocks noGrp="1"/>
          </p:cNvSpPr>
          <p:nvPr>
            <p:ph type="title"/>
          </p:nvPr>
        </p:nvSpPr>
        <p:spPr>
          <a:xfrm>
            <a:off x="303136" y="2381868"/>
            <a:ext cx="11584064" cy="1474530"/>
          </a:xfrm>
        </p:spPr>
        <p:txBody>
          <a:bodyPr/>
          <a:lstStyle/>
          <a:p>
            <a:r>
              <a:rPr lang="en-US" dirty="0"/>
              <a:t>What is the Seattle Building </a:t>
            </a:r>
            <a:br>
              <a:rPr lang="en-US" dirty="0"/>
            </a:br>
            <a:r>
              <a:rPr lang="en-US" dirty="0"/>
              <a:t>Tune-Ups Program?</a:t>
            </a:r>
          </a:p>
        </p:txBody>
      </p:sp>
    </p:spTree>
    <p:extLst>
      <p:ext uri="{BB962C8B-B14F-4D97-AF65-F5344CB8AC3E}">
        <p14:creationId xmlns:p14="http://schemas.microsoft.com/office/powerpoint/2010/main" val="83181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a Building Tune-Up Entail?</a:t>
            </a:r>
          </a:p>
        </p:txBody>
      </p:sp>
      <p:sp>
        <p:nvSpPr>
          <p:cNvPr id="3" name="Content Placeholder 2"/>
          <p:cNvSpPr>
            <a:spLocks noGrp="1"/>
          </p:cNvSpPr>
          <p:nvPr>
            <p:ph idx="1"/>
          </p:nvPr>
        </p:nvSpPr>
        <p:spPr>
          <a:xfrm>
            <a:off x="1718732" y="1376815"/>
            <a:ext cx="9515680" cy="3728585"/>
          </a:xfrm>
        </p:spPr>
        <p:txBody>
          <a:bodyPr/>
          <a:lstStyle/>
          <a:p>
            <a:pPr marL="800100" lvl="1" indent="-342900">
              <a:lnSpc>
                <a:spcPct val="150000"/>
              </a:lnSpc>
              <a:buFont typeface="Arial" panose="020B0604020202020204" pitchFamily="34" charset="0"/>
              <a:buChar char="•"/>
            </a:pPr>
            <a:r>
              <a:rPr lang="en-US" sz="2400" dirty="0"/>
              <a:t>Identify operational and maintenance improvements</a:t>
            </a:r>
          </a:p>
          <a:p>
            <a:pPr marL="800100" lvl="1" indent="-342900">
              <a:lnSpc>
                <a:spcPct val="150000"/>
              </a:lnSpc>
              <a:buFont typeface="Arial" panose="020B0604020202020204" pitchFamily="34" charset="0"/>
              <a:buChar char="•"/>
            </a:pPr>
            <a:r>
              <a:rPr lang="en-US" sz="2400" dirty="0"/>
              <a:t>Includes building assessment &amp; implementation of required fixes</a:t>
            </a:r>
          </a:p>
          <a:p>
            <a:pPr marL="800100" lvl="1" indent="-342900">
              <a:lnSpc>
                <a:spcPct val="150000"/>
              </a:lnSpc>
              <a:buFont typeface="Arial" panose="020B0604020202020204" pitchFamily="34" charset="0"/>
              <a:buChar char="•"/>
            </a:pPr>
            <a:r>
              <a:rPr lang="en-US" sz="2400" dirty="0"/>
              <a:t>Requires recommended voluntary fixes</a:t>
            </a:r>
          </a:p>
          <a:p>
            <a:pPr marL="800100" lvl="1" indent="-342900">
              <a:lnSpc>
                <a:spcPct val="150000"/>
              </a:lnSpc>
              <a:buFont typeface="Arial" panose="020B0604020202020204" pitchFamily="34" charset="0"/>
              <a:buChar char="•"/>
            </a:pPr>
            <a:r>
              <a:rPr lang="en-US" sz="2400" dirty="0"/>
              <a:t>Typically generate 10-15% energy savings</a:t>
            </a:r>
          </a:p>
          <a:p>
            <a:pPr marL="800100" lvl="1" indent="-342900">
              <a:lnSpc>
                <a:spcPct val="150000"/>
              </a:lnSpc>
              <a:buFont typeface="Arial" panose="020B0604020202020204" pitchFamily="34" charset="0"/>
              <a:buChar char="•"/>
            </a:pPr>
            <a:r>
              <a:rPr lang="en-US" sz="2400" dirty="0"/>
              <a:t>Based on PNNL’s Building Re-</a:t>
            </a:r>
            <a:r>
              <a:rPr lang="en-US" sz="2400" dirty="0" err="1"/>
              <a:t>tuning</a:t>
            </a:r>
            <a:r>
              <a:rPr lang="en-US" sz="2400" baseline="30000" dirty="0" err="1"/>
              <a:t>TM</a:t>
            </a:r>
            <a:r>
              <a:rPr lang="en-US" sz="2400" dirty="0"/>
              <a:t> Program</a:t>
            </a:r>
            <a:endParaRPr lang="en-US" sz="2000" dirty="0">
              <a:solidFill>
                <a:schemeClr val="tx1"/>
              </a:solidFill>
              <a:latin typeface="Arial" panose="020B0604020202020204" pitchFamily="34" charset="0"/>
              <a:cs typeface="Arial" panose="020B0604020202020204" pitchFamily="34" charset="0"/>
            </a:endParaRPr>
          </a:p>
          <a:p>
            <a:pPr lvl="1">
              <a:lnSpc>
                <a:spcPct val="150000"/>
              </a:lnSpc>
            </a:pPr>
            <a:endParaRPr lang="en-US" sz="20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pPr algn="r">
              <a:defRPr/>
            </a:pPr>
            <a:r>
              <a:rPr lang="en-US" sz="800" dirty="0">
                <a:solidFill>
                  <a:srgbClr val="474C55"/>
                </a:solidFill>
                <a:latin typeface="Arial" panose="020B0604020202020204" pitchFamily="34" charset="0"/>
                <a:cs typeface="Arial" panose="020B0604020202020204" pitchFamily="34" charset="0"/>
              </a:rPr>
              <a:t>Seattle Building Tune-Ups</a:t>
            </a:r>
          </a:p>
        </p:txBody>
      </p:sp>
      <p:sp>
        <p:nvSpPr>
          <p:cNvPr id="5" name="Slide Number Placeholder 4"/>
          <p:cNvSpPr>
            <a:spLocks noGrp="1"/>
          </p:cNvSpPr>
          <p:nvPr>
            <p:ph type="sldNum" sz="quarter" idx="12"/>
          </p:nvPr>
        </p:nvSpPr>
        <p:spPr/>
        <p:txBody>
          <a:bodyPr/>
          <a:lstStyle/>
          <a:p>
            <a:pPr>
              <a:defRPr/>
            </a:pPr>
            <a:fld id="{34AC5141-9A66-49FD-B224-788FC4104665}" type="slidenum">
              <a:rPr lang="en-US" sz="800" b="1">
                <a:solidFill>
                  <a:srgbClr val="474C55"/>
                </a:solidFill>
                <a:latin typeface="Arial" panose="020B0604020202020204" pitchFamily="34" charset="0"/>
                <a:cs typeface="Arial" panose="020B0604020202020204" pitchFamily="34" charset="0"/>
              </a:rPr>
              <a:pPr>
                <a:defRPr/>
              </a:pPr>
              <a:t>46</a:t>
            </a:fld>
            <a:endParaRPr lang="en-US" sz="800" b="1">
              <a:solidFill>
                <a:srgbClr val="474C55"/>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1897499" y="4602530"/>
            <a:ext cx="2723708" cy="1188670"/>
          </a:xfrm>
          <a:prstGeom prst="rect">
            <a:avLst/>
          </a:prstGeom>
        </p:spPr>
      </p:pic>
    </p:spTree>
    <p:extLst>
      <p:ext uri="{BB962C8B-B14F-4D97-AF65-F5344CB8AC3E}">
        <p14:creationId xmlns:p14="http://schemas.microsoft.com/office/powerpoint/2010/main" val="373533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826" y="683484"/>
            <a:ext cx="8398348" cy="553998"/>
          </a:xfrm>
        </p:spPr>
        <p:txBody>
          <a:bodyPr/>
          <a:lstStyle/>
          <a:p>
            <a:r>
              <a:rPr lang="en-US" dirty="0"/>
              <a:t>Who Needs to Comply?</a:t>
            </a:r>
          </a:p>
        </p:txBody>
      </p:sp>
      <p:sp>
        <p:nvSpPr>
          <p:cNvPr id="4" name="Footer Placeholder 3"/>
          <p:cNvSpPr>
            <a:spLocks noGrp="1"/>
          </p:cNvSpPr>
          <p:nvPr>
            <p:ph type="ftr" sz="quarter" idx="11"/>
          </p:nvPr>
        </p:nvSpPr>
        <p:spPr/>
        <p:txBody>
          <a:bodyPr/>
          <a:lstStyle/>
          <a:p>
            <a:pPr algn="r">
              <a:defRPr/>
            </a:pPr>
            <a:r>
              <a:rPr lang="en-US" sz="800">
                <a:solidFill>
                  <a:srgbClr val="474C55"/>
                </a:solidFill>
                <a:latin typeface="Arial" panose="020B0604020202020204" pitchFamily="34" charset="0"/>
                <a:cs typeface="Arial" panose="020B0604020202020204" pitchFamily="34" charset="0"/>
              </a:rPr>
              <a:t>Seattle Building Tune-Ups</a:t>
            </a:r>
          </a:p>
        </p:txBody>
      </p:sp>
      <p:sp>
        <p:nvSpPr>
          <p:cNvPr id="5" name="Slide Number Placeholder 4"/>
          <p:cNvSpPr>
            <a:spLocks noGrp="1"/>
          </p:cNvSpPr>
          <p:nvPr>
            <p:ph type="sldNum" sz="quarter" idx="12"/>
          </p:nvPr>
        </p:nvSpPr>
        <p:spPr/>
        <p:txBody>
          <a:bodyPr/>
          <a:lstStyle/>
          <a:p>
            <a:pPr>
              <a:defRPr/>
            </a:pPr>
            <a:r>
              <a:rPr lang="en-US" dirty="0">
                <a:solidFill>
                  <a:srgbClr val="474C55"/>
                </a:solidFill>
              </a:rPr>
              <a:t>8</a:t>
            </a:r>
            <a:endParaRPr lang="en-US" sz="800" b="1" dirty="0">
              <a:solidFill>
                <a:srgbClr val="474C55"/>
              </a:solidFill>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1990519" y="1592214"/>
            <a:ext cx="4362082" cy="1463471"/>
          </a:xfrm>
          <a:prstGeom prst="rect">
            <a:avLst/>
          </a:prstGeom>
        </p:spPr>
        <p:txBody>
          <a:bodyPr/>
          <a:lstStyle>
            <a:lvl1pPr marL="0" indent="0" algn="l" defTabSz="914400" rtl="0" eaLnBrk="1" latinLnBrk="0" hangingPunct="1">
              <a:lnSpc>
                <a:spcPts val="2300"/>
              </a:lnSpc>
              <a:spcBef>
                <a:spcPts val="1200"/>
              </a:spcBef>
              <a:buFont typeface="Arial" panose="020B0604020202020204" pitchFamily="34" charset="0"/>
              <a:buNone/>
              <a:defRPr sz="2000" kern="1200" baseline="0">
                <a:solidFill>
                  <a:schemeClr val="tx2"/>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ts val="2100"/>
              </a:lnSpc>
              <a:spcBef>
                <a:spcPts val="1200"/>
              </a:spcBef>
              <a:buClr>
                <a:schemeClr val="accent2"/>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574675" indent="-161925" algn="l" defTabSz="914400" rtl="0" eaLnBrk="1" latinLnBrk="0" hangingPunct="1">
              <a:lnSpc>
                <a:spcPts val="1900"/>
              </a:lnSpc>
              <a:spcBef>
                <a:spcPts val="6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803275" indent="-176213" algn="l" defTabSz="914400" rtl="0" eaLnBrk="1" latinLnBrk="0" hangingPunct="1">
              <a:lnSpc>
                <a:spcPts val="1600"/>
              </a:lnSpc>
              <a:spcBef>
                <a:spcPts val="600"/>
              </a:spcBef>
              <a:buFont typeface="Wingdings" panose="05000000000000000000" pitchFamily="2" charset="2"/>
              <a:buChar char="§"/>
              <a:defRPr sz="1500" kern="1200">
                <a:solidFill>
                  <a:schemeClr val="tx2"/>
                </a:solidFill>
                <a:latin typeface="Arial" panose="020B0604020202020204" pitchFamily="34" charset="0"/>
                <a:ea typeface="+mn-ea"/>
                <a:cs typeface="Arial" panose="020B0604020202020204" pitchFamily="34" charset="0"/>
              </a:defRPr>
            </a:lvl4pPr>
            <a:lvl5pPr marL="973138" indent="-169863" algn="l" defTabSz="914400" rtl="0" eaLnBrk="1" latinLnBrk="0" hangingPunct="1">
              <a:lnSpc>
                <a:spcPts val="1600"/>
              </a:lnSpc>
              <a:spcBef>
                <a:spcPts val="600"/>
              </a:spcBef>
              <a:buFont typeface="Courier New" panose="02070309020205020404" pitchFamily="49" charset="0"/>
              <a:buChar char="o"/>
              <a:tabLst/>
              <a:defRPr sz="15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2200"/>
              </a:lnSpc>
              <a:buClr>
                <a:srgbClr val="00ACA0"/>
              </a:buClr>
              <a:defRPr/>
            </a:pPr>
            <a:r>
              <a:rPr lang="en-US" dirty="0">
                <a:solidFill>
                  <a:srgbClr val="002441"/>
                </a:solidFill>
              </a:rPr>
              <a:t>All commercial buildings and spaces 50,000 sf or greater </a:t>
            </a:r>
            <a:r>
              <a:rPr lang="en-US" sz="1400" dirty="0">
                <a:solidFill>
                  <a:srgbClr val="002441"/>
                </a:solidFill>
              </a:rPr>
              <a:t>(excluding parking) </a:t>
            </a:r>
          </a:p>
          <a:p>
            <a:pPr lvl="1">
              <a:lnSpc>
                <a:spcPts val="2200"/>
              </a:lnSpc>
              <a:buClr>
                <a:srgbClr val="00ACA0"/>
              </a:buClr>
              <a:defRPr/>
            </a:pPr>
            <a:endParaRPr lang="en-US" sz="1400" dirty="0">
              <a:solidFill>
                <a:srgbClr val="002441"/>
              </a:solidFill>
            </a:endParaRPr>
          </a:p>
          <a:p>
            <a:pPr lvl="1">
              <a:lnSpc>
                <a:spcPts val="2200"/>
              </a:lnSpc>
              <a:buClr>
                <a:srgbClr val="00ACA0"/>
              </a:buClr>
              <a:defRPr/>
            </a:pPr>
            <a:r>
              <a:rPr lang="en-US" dirty="0">
                <a:solidFill>
                  <a:srgbClr val="002441"/>
                </a:solidFill>
              </a:rPr>
              <a:t>Tune-Up required every five years</a:t>
            </a:r>
          </a:p>
          <a:p>
            <a:pPr marL="0" lvl="1" indent="0">
              <a:lnSpc>
                <a:spcPts val="2200"/>
              </a:lnSpc>
              <a:buClr>
                <a:srgbClr val="00ACA0"/>
              </a:buClr>
              <a:buNone/>
              <a:defRPr/>
            </a:pPr>
            <a:endParaRPr lang="en-US" dirty="0">
              <a:solidFill>
                <a:srgbClr val="002441"/>
              </a:solidFill>
            </a:endParaRPr>
          </a:p>
          <a:p>
            <a:pPr lvl="1">
              <a:lnSpc>
                <a:spcPts val="2200"/>
              </a:lnSpc>
              <a:buClr>
                <a:srgbClr val="00ACA0"/>
              </a:buClr>
              <a:defRPr/>
            </a:pPr>
            <a:r>
              <a:rPr lang="en-US" dirty="0">
                <a:solidFill>
                  <a:srgbClr val="002441"/>
                </a:solidFill>
              </a:rPr>
              <a:t>City leads by example </a:t>
            </a:r>
            <a:br>
              <a:rPr lang="en-US" dirty="0">
                <a:solidFill>
                  <a:srgbClr val="002441"/>
                </a:solidFill>
              </a:rPr>
            </a:br>
            <a:br>
              <a:rPr lang="en-US" dirty="0">
                <a:solidFill>
                  <a:srgbClr val="002441"/>
                </a:solidFill>
              </a:rPr>
            </a:br>
            <a:r>
              <a:rPr lang="en-US" sz="1400" dirty="0">
                <a:solidFill>
                  <a:srgbClr val="002441"/>
                </a:solidFill>
              </a:rPr>
              <a:t>All municipally owned buildings must meet </a:t>
            </a:r>
            <a:br>
              <a:rPr lang="en-US" sz="1400" dirty="0">
                <a:solidFill>
                  <a:srgbClr val="002441"/>
                </a:solidFill>
              </a:rPr>
            </a:br>
            <a:r>
              <a:rPr lang="en-US" sz="1400" dirty="0">
                <a:solidFill>
                  <a:srgbClr val="002441"/>
                </a:solidFill>
              </a:rPr>
              <a:t>deadlines one year ahead of private sector</a:t>
            </a:r>
          </a:p>
          <a:p>
            <a:pPr lvl="1">
              <a:lnSpc>
                <a:spcPts val="2200"/>
              </a:lnSpc>
              <a:buClr>
                <a:srgbClr val="00ACA0"/>
              </a:buClr>
              <a:defRPr/>
            </a:pPr>
            <a:endParaRPr lang="en-US" dirty="0">
              <a:solidFill>
                <a:srgbClr val="002441"/>
              </a:solidFill>
            </a:endParaRPr>
          </a:p>
        </p:txBody>
      </p:sp>
      <p:pic>
        <p:nvPicPr>
          <p:cNvPr id="10" name="Picture 9">
            <a:extLst>
              <a:ext uri="{FF2B5EF4-FFF2-40B4-BE49-F238E27FC236}">
                <a16:creationId xmlns:a16="http://schemas.microsoft.com/office/drawing/2014/main" id="{3AF15DE2-4FD6-4DAE-A72D-939C70A66B4A}"/>
              </a:ext>
            </a:extLst>
          </p:cNvPr>
          <p:cNvPicPr>
            <a:picLocks noChangeAspect="1"/>
          </p:cNvPicPr>
          <p:nvPr/>
        </p:nvPicPr>
        <p:blipFill>
          <a:blip r:embed="rId3"/>
          <a:stretch>
            <a:fillRect/>
          </a:stretch>
        </p:blipFill>
        <p:spPr>
          <a:xfrm>
            <a:off x="7086600" y="213853"/>
            <a:ext cx="3785744" cy="5683664"/>
          </a:xfrm>
          <a:prstGeom prst="rect">
            <a:avLst/>
          </a:prstGeom>
        </p:spPr>
      </p:pic>
    </p:spTree>
    <p:extLst>
      <p:ext uri="{BB962C8B-B14F-4D97-AF65-F5344CB8AC3E}">
        <p14:creationId xmlns:p14="http://schemas.microsoft.com/office/powerpoint/2010/main" val="328225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716192" y="2228756"/>
            <a:ext cx="8759617" cy="2400488"/>
            <a:chOff x="202506" y="2555541"/>
            <a:chExt cx="8759617" cy="2400488"/>
          </a:xfrm>
        </p:grpSpPr>
        <p:grpSp>
          <p:nvGrpSpPr>
            <p:cNvPr id="10" name="Group 9"/>
            <p:cNvGrpSpPr/>
            <p:nvPr/>
          </p:nvGrpSpPr>
          <p:grpSpPr>
            <a:xfrm>
              <a:off x="202506" y="2555541"/>
              <a:ext cx="8759617" cy="2400488"/>
              <a:chOff x="202506" y="2555541"/>
              <a:chExt cx="8759617" cy="2400488"/>
            </a:xfrm>
          </p:grpSpPr>
          <p:cxnSp>
            <p:nvCxnSpPr>
              <p:cNvPr id="16" name="Straight Connector 15"/>
              <p:cNvCxnSpPr/>
              <p:nvPr/>
            </p:nvCxnSpPr>
            <p:spPr>
              <a:xfrm flipV="1">
                <a:off x="489921" y="2848157"/>
                <a:ext cx="0" cy="292421"/>
              </a:xfrm>
              <a:prstGeom prst="line">
                <a:avLst/>
              </a:prstGeom>
              <a:ln w="1270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p:cNvCxnSpPr>
              <p:nvPr/>
            </p:nvCxnSpPr>
            <p:spPr>
              <a:xfrm flipV="1">
                <a:off x="2211930" y="3727026"/>
                <a:ext cx="0" cy="271545"/>
              </a:xfrm>
              <a:prstGeom prst="line">
                <a:avLst/>
              </a:prstGeom>
              <a:ln w="1270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906392" y="2848157"/>
                <a:ext cx="0" cy="292421"/>
              </a:xfrm>
              <a:prstGeom prst="line">
                <a:avLst/>
              </a:prstGeom>
              <a:ln w="1270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608508" y="2848157"/>
                <a:ext cx="0" cy="292421"/>
              </a:xfrm>
              <a:prstGeom prst="line">
                <a:avLst/>
              </a:prstGeom>
              <a:ln w="1270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289847" y="2848157"/>
                <a:ext cx="0" cy="292421"/>
              </a:xfrm>
              <a:prstGeom prst="line">
                <a:avLst/>
              </a:prstGeom>
              <a:ln w="12700">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9021" y="2556416"/>
                <a:ext cx="317380" cy="317380"/>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959" y="2556416"/>
                <a:ext cx="317380" cy="31738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506" y="3092728"/>
                <a:ext cx="1934509" cy="672544"/>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8142" y="2556416"/>
                <a:ext cx="317380" cy="317380"/>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8783" y="3092728"/>
                <a:ext cx="1934509" cy="672544"/>
              </a:xfrm>
              <a:prstGeom prst="rect">
                <a:avLst/>
              </a:prstGeom>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7614" y="3092728"/>
                <a:ext cx="1934509" cy="672544"/>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15060" y="3092728"/>
                <a:ext cx="1934509" cy="672544"/>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1337" y="3092728"/>
                <a:ext cx="1934509" cy="672544"/>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42043" y="2556416"/>
                <a:ext cx="317380" cy="317380"/>
              </a:xfrm>
              <a:prstGeom prst="rect">
                <a:avLst/>
              </a:prstGeom>
            </p:spPr>
          </p:pic>
          <p:pic>
            <p:nvPicPr>
              <p:cNvPr id="31" name="Pictur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V="1">
                <a:off x="2053240" y="3998572"/>
                <a:ext cx="317380" cy="317380"/>
              </a:xfrm>
              <a:prstGeom prst="rect">
                <a:avLst/>
              </a:prstGeom>
            </p:spPr>
          </p:pic>
          <p:sp>
            <p:nvSpPr>
              <p:cNvPr id="32" name="TextBox 31"/>
              <p:cNvSpPr txBox="1"/>
              <p:nvPr/>
            </p:nvSpPr>
            <p:spPr>
              <a:xfrm>
                <a:off x="617527" y="2555541"/>
                <a:ext cx="1475053" cy="523220"/>
              </a:xfrm>
              <a:prstGeom prst="rect">
                <a:avLst/>
              </a:prstGeom>
              <a:noFill/>
            </p:spPr>
            <p:txBody>
              <a:bodyPr wrap="square" rtlCol="0">
                <a:spAutoFit/>
              </a:bodyPr>
              <a:lstStyle/>
              <a:p>
                <a:r>
                  <a:rPr lang="en-US" sz="1400" dirty="0"/>
                  <a:t>Identify compliance year</a:t>
                </a:r>
              </a:p>
            </p:txBody>
          </p:sp>
          <p:sp>
            <p:nvSpPr>
              <p:cNvPr id="34" name="TextBox 33"/>
              <p:cNvSpPr txBox="1"/>
              <p:nvPr/>
            </p:nvSpPr>
            <p:spPr>
              <a:xfrm>
                <a:off x="4025742" y="2555541"/>
                <a:ext cx="1358696" cy="523220"/>
              </a:xfrm>
              <a:prstGeom prst="rect">
                <a:avLst/>
              </a:prstGeom>
              <a:noFill/>
            </p:spPr>
            <p:txBody>
              <a:bodyPr wrap="square" rtlCol="0">
                <a:spAutoFit/>
              </a:bodyPr>
              <a:lstStyle/>
              <a:p>
                <a:r>
                  <a:rPr lang="en-US" sz="1400" dirty="0"/>
                  <a:t>Find a Tune-Up</a:t>
                </a:r>
                <a:br>
                  <a:rPr lang="en-US" sz="1400" dirty="0"/>
                </a:br>
                <a:r>
                  <a:rPr lang="en-US" sz="1400" dirty="0"/>
                  <a:t>Specialist</a:t>
                </a:r>
              </a:p>
            </p:txBody>
          </p:sp>
          <p:sp>
            <p:nvSpPr>
              <p:cNvPr id="35" name="TextBox 34"/>
              <p:cNvSpPr txBox="1"/>
              <p:nvPr/>
            </p:nvSpPr>
            <p:spPr>
              <a:xfrm>
                <a:off x="5740761" y="2555541"/>
                <a:ext cx="1174555" cy="523220"/>
              </a:xfrm>
              <a:prstGeom prst="rect">
                <a:avLst/>
              </a:prstGeom>
              <a:noFill/>
            </p:spPr>
            <p:txBody>
              <a:bodyPr wrap="square" rtlCol="0">
                <a:spAutoFit/>
              </a:bodyPr>
              <a:lstStyle/>
              <a:p>
                <a:r>
                  <a:rPr lang="en-US" sz="1400" dirty="0"/>
                  <a:t>Tune-Up your</a:t>
                </a:r>
                <a:br>
                  <a:rPr lang="en-US" sz="1400" dirty="0"/>
                </a:br>
                <a:r>
                  <a:rPr lang="en-US" sz="1400" dirty="0"/>
                  <a:t>building</a:t>
                </a:r>
              </a:p>
            </p:txBody>
          </p:sp>
          <p:sp>
            <p:nvSpPr>
              <p:cNvPr id="36" name="TextBox 35"/>
              <p:cNvSpPr txBox="1"/>
              <p:nvPr/>
            </p:nvSpPr>
            <p:spPr>
              <a:xfrm>
                <a:off x="7443601" y="2555541"/>
                <a:ext cx="1205946" cy="523220"/>
              </a:xfrm>
              <a:prstGeom prst="rect">
                <a:avLst/>
              </a:prstGeom>
              <a:noFill/>
            </p:spPr>
            <p:txBody>
              <a:bodyPr wrap="square" rtlCol="0">
                <a:spAutoFit/>
              </a:bodyPr>
              <a:lstStyle/>
              <a:p>
                <a:r>
                  <a:rPr lang="en-US" sz="1400" dirty="0"/>
                  <a:t>Report</a:t>
                </a:r>
                <a:br>
                  <a:rPr lang="en-US" sz="1400" dirty="0"/>
                </a:br>
                <a:r>
                  <a:rPr lang="en-US" sz="1400" dirty="0"/>
                  <a:t>to the City</a:t>
                </a:r>
              </a:p>
            </p:txBody>
          </p:sp>
          <p:sp>
            <p:nvSpPr>
              <p:cNvPr id="37" name="TextBox 36"/>
              <p:cNvSpPr txBox="1"/>
              <p:nvPr/>
            </p:nvSpPr>
            <p:spPr>
              <a:xfrm>
                <a:off x="2342330" y="4040394"/>
                <a:ext cx="4685284" cy="915635"/>
              </a:xfrm>
              <a:prstGeom prst="rect">
                <a:avLst/>
              </a:prstGeom>
              <a:noFill/>
            </p:spPr>
            <p:txBody>
              <a:bodyPr wrap="square" rtlCol="0">
                <a:spAutoFit/>
              </a:bodyPr>
              <a:lstStyle/>
              <a:p>
                <a:r>
                  <a:rPr lang="en-US" sz="1400" dirty="0"/>
                  <a:t>Pursue alternative compliance</a:t>
                </a:r>
              </a:p>
              <a:p>
                <a:pPr marL="149225" indent="-95250">
                  <a:buFont typeface="Arial" panose="020B0604020202020204" pitchFamily="34" charset="0"/>
                  <a:buChar char="•"/>
                </a:pPr>
                <a:r>
                  <a:rPr lang="en-US" sz="1400" dirty="0"/>
                  <a:t>Demonstrate Tune-Up equivalency or high performance</a:t>
                </a:r>
              </a:p>
              <a:p>
                <a:pPr marL="149225" indent="-95250">
                  <a:buFont typeface="Arial" panose="020B0604020202020204" pitchFamily="34" charset="0"/>
                  <a:buChar char="•"/>
                </a:pPr>
                <a:r>
                  <a:rPr lang="en-US" sz="1400" dirty="0"/>
                  <a:t>Participate in Accelerator Program (&lt;100K sf)</a:t>
                </a:r>
              </a:p>
              <a:p>
                <a:endParaRPr lang="en-US" sz="1150" dirty="0"/>
              </a:p>
            </p:txBody>
          </p:sp>
        </p:grpSp>
        <p:sp>
          <p:nvSpPr>
            <p:cNvPr id="11" name="TextBox 10"/>
            <p:cNvSpPr txBox="1"/>
            <p:nvPr/>
          </p:nvSpPr>
          <p:spPr>
            <a:xfrm>
              <a:off x="861300" y="3292516"/>
              <a:ext cx="616920" cy="276999"/>
            </a:xfrm>
            <a:prstGeom prst="rect">
              <a:avLst/>
            </a:prstGeom>
            <a:noFill/>
          </p:spPr>
          <p:txBody>
            <a:bodyPr wrap="square" rtlCol="0">
              <a:spAutoFit/>
            </a:bodyPr>
            <a:lstStyle/>
            <a:p>
              <a:pPr algn="ctr"/>
              <a:r>
                <a:rPr lang="en-US" sz="1200" b="1">
                  <a:solidFill>
                    <a:schemeClr val="bg1"/>
                  </a:solidFill>
                </a:rPr>
                <a:t>DATE</a:t>
              </a:r>
            </a:p>
          </p:txBody>
        </p:sp>
        <p:sp>
          <p:nvSpPr>
            <p:cNvPr id="12" name="TextBox 11"/>
            <p:cNvSpPr txBox="1"/>
            <p:nvPr/>
          </p:nvSpPr>
          <p:spPr>
            <a:xfrm>
              <a:off x="2420135" y="3292516"/>
              <a:ext cx="911804" cy="276999"/>
            </a:xfrm>
            <a:prstGeom prst="rect">
              <a:avLst/>
            </a:prstGeom>
            <a:noFill/>
          </p:spPr>
          <p:txBody>
            <a:bodyPr wrap="square" rtlCol="0">
              <a:spAutoFit/>
            </a:bodyPr>
            <a:lstStyle/>
            <a:p>
              <a:pPr algn="ctr"/>
              <a:r>
                <a:rPr lang="en-US" sz="1200" b="1">
                  <a:solidFill>
                    <a:schemeClr val="bg1"/>
                  </a:solidFill>
                </a:rPr>
                <a:t>PATHWAY</a:t>
              </a:r>
            </a:p>
          </p:txBody>
        </p:sp>
        <p:sp>
          <p:nvSpPr>
            <p:cNvPr id="13" name="TextBox 12"/>
            <p:cNvSpPr txBox="1"/>
            <p:nvPr/>
          </p:nvSpPr>
          <p:spPr>
            <a:xfrm>
              <a:off x="4036270" y="3292516"/>
              <a:ext cx="1092088" cy="276999"/>
            </a:xfrm>
            <a:prstGeom prst="rect">
              <a:avLst/>
            </a:prstGeom>
            <a:noFill/>
          </p:spPr>
          <p:txBody>
            <a:bodyPr wrap="square" rtlCol="0">
              <a:spAutoFit/>
            </a:bodyPr>
            <a:lstStyle/>
            <a:p>
              <a:pPr algn="ctr"/>
              <a:r>
                <a:rPr lang="en-US" sz="1200" b="1">
                  <a:solidFill>
                    <a:schemeClr val="bg1"/>
                  </a:solidFill>
                </a:rPr>
                <a:t>SPECIALIST</a:t>
              </a:r>
            </a:p>
          </p:txBody>
        </p:sp>
        <p:sp>
          <p:nvSpPr>
            <p:cNvPr id="14" name="TextBox 13"/>
            <p:cNvSpPr txBox="1"/>
            <p:nvPr/>
          </p:nvSpPr>
          <p:spPr>
            <a:xfrm>
              <a:off x="5853541" y="3292516"/>
              <a:ext cx="870100" cy="276999"/>
            </a:xfrm>
            <a:prstGeom prst="rect">
              <a:avLst/>
            </a:prstGeom>
            <a:noFill/>
          </p:spPr>
          <p:txBody>
            <a:bodyPr wrap="square" rtlCol="0">
              <a:spAutoFit/>
            </a:bodyPr>
            <a:lstStyle/>
            <a:p>
              <a:pPr algn="ctr"/>
              <a:r>
                <a:rPr lang="en-US" sz="1200" b="1">
                  <a:solidFill>
                    <a:schemeClr val="bg1"/>
                  </a:solidFill>
                </a:rPr>
                <a:t>TUNE-UP</a:t>
              </a:r>
            </a:p>
          </p:txBody>
        </p:sp>
        <p:sp>
          <p:nvSpPr>
            <p:cNvPr id="15" name="TextBox 14"/>
            <p:cNvSpPr txBox="1"/>
            <p:nvPr/>
          </p:nvSpPr>
          <p:spPr>
            <a:xfrm>
              <a:off x="7559818" y="3292516"/>
              <a:ext cx="870100" cy="276999"/>
            </a:xfrm>
            <a:prstGeom prst="rect">
              <a:avLst/>
            </a:prstGeom>
            <a:noFill/>
          </p:spPr>
          <p:txBody>
            <a:bodyPr wrap="square" rtlCol="0">
              <a:spAutoFit/>
            </a:bodyPr>
            <a:lstStyle/>
            <a:p>
              <a:pPr algn="ctr"/>
              <a:r>
                <a:rPr lang="en-US" sz="1200" b="1">
                  <a:solidFill>
                    <a:schemeClr val="bg1"/>
                  </a:solidFill>
                </a:rPr>
                <a:t>REPORT</a:t>
              </a:r>
            </a:p>
          </p:txBody>
        </p:sp>
      </p:grpSp>
      <p:sp>
        <p:nvSpPr>
          <p:cNvPr id="41" name="Footer Placeholder 1"/>
          <p:cNvSpPr>
            <a:spLocks noGrp="1"/>
          </p:cNvSpPr>
          <p:nvPr>
            <p:ph type="ftr" sz="quarter" idx="11"/>
          </p:nvPr>
        </p:nvSpPr>
        <p:spPr>
          <a:xfrm>
            <a:off x="6750460" y="6455243"/>
            <a:ext cx="3086100" cy="365125"/>
          </a:xfrm>
        </p:spPr>
        <p:txBody>
          <a:bodyPr/>
          <a:lstStyle/>
          <a:p>
            <a:pPr algn="r">
              <a:defRPr/>
            </a:pPr>
            <a:r>
              <a:rPr lang="en-US" sz="800" dirty="0">
                <a:solidFill>
                  <a:srgbClr val="474C55"/>
                </a:solidFill>
                <a:latin typeface="Arial" panose="020B0604020202020204" pitchFamily="34" charset="0"/>
                <a:cs typeface="Arial" panose="020B0604020202020204" pitchFamily="34" charset="0"/>
              </a:rPr>
              <a:t>Seattle Building Tune-Ups</a:t>
            </a:r>
          </a:p>
        </p:txBody>
      </p:sp>
      <p:sp>
        <p:nvSpPr>
          <p:cNvPr id="42" name="Slide Number Placeholder 2"/>
          <p:cNvSpPr>
            <a:spLocks noGrp="1"/>
          </p:cNvSpPr>
          <p:nvPr>
            <p:ph type="sldNum" sz="quarter" idx="12"/>
          </p:nvPr>
        </p:nvSpPr>
        <p:spPr>
          <a:xfrm>
            <a:off x="9888220" y="6455243"/>
            <a:ext cx="470499" cy="365125"/>
          </a:xfrm>
        </p:spPr>
        <p:txBody>
          <a:bodyPr/>
          <a:lstStyle/>
          <a:p>
            <a:pPr>
              <a:defRPr/>
            </a:pPr>
            <a:fld id="{34AC5141-9A66-49FD-B224-788FC4104665}" type="slidenum">
              <a:rPr lang="en-US" sz="800" b="1">
                <a:solidFill>
                  <a:srgbClr val="474C55"/>
                </a:solidFill>
                <a:latin typeface="Arial" panose="020B0604020202020204" pitchFamily="34" charset="0"/>
                <a:cs typeface="Arial" panose="020B0604020202020204" pitchFamily="34" charset="0"/>
              </a:rPr>
              <a:pPr>
                <a:defRPr/>
              </a:pPr>
              <a:t>48</a:t>
            </a:fld>
            <a:endParaRPr lang="en-US" sz="800" b="1" dirty="0">
              <a:solidFill>
                <a:srgbClr val="474C55"/>
              </a:solidFill>
              <a:latin typeface="Arial" panose="020B0604020202020204" pitchFamily="34" charset="0"/>
              <a:cs typeface="Arial" panose="020B0604020202020204" pitchFamily="34" charset="0"/>
            </a:endParaRPr>
          </a:p>
        </p:txBody>
      </p:sp>
      <p:sp>
        <p:nvSpPr>
          <p:cNvPr id="40" name="Title 1">
            <a:extLst>
              <a:ext uri="{FF2B5EF4-FFF2-40B4-BE49-F238E27FC236}">
                <a16:creationId xmlns:a16="http://schemas.microsoft.com/office/drawing/2014/main" id="{7E0489C3-5D63-4329-93C8-E577330D5E45}"/>
              </a:ext>
            </a:extLst>
          </p:cNvPr>
          <p:cNvSpPr txBox="1">
            <a:spLocks/>
          </p:cNvSpPr>
          <p:nvPr/>
        </p:nvSpPr>
        <p:spPr>
          <a:xfrm>
            <a:off x="1990520" y="213853"/>
            <a:ext cx="7983743" cy="81136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100" kern="1200">
                <a:solidFill>
                  <a:schemeClr val="accent2"/>
                </a:solidFill>
                <a:latin typeface="Arial" panose="020B0604020202020204" pitchFamily="34" charset="0"/>
                <a:ea typeface="+mj-ea"/>
                <a:cs typeface="Arial" panose="020B0604020202020204" pitchFamily="34" charset="0"/>
              </a:defRPr>
            </a:lvl1pPr>
          </a:lstStyle>
          <a:p>
            <a:pPr>
              <a:defRPr/>
            </a:pPr>
            <a:r>
              <a:rPr lang="en-US" dirty="0">
                <a:solidFill>
                  <a:srgbClr val="00ACA0"/>
                </a:solidFill>
              </a:rPr>
              <a:t>Compliance Process</a:t>
            </a:r>
          </a:p>
        </p:txBody>
      </p:sp>
    </p:spTree>
    <p:extLst>
      <p:ext uri="{BB962C8B-B14F-4D97-AF65-F5344CB8AC3E}">
        <p14:creationId xmlns:p14="http://schemas.microsoft.com/office/powerpoint/2010/main" val="24748751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a:srcRect l="1533" r="1533"/>
          <a:stretch>
            <a:fillRect/>
          </a:stretch>
        </p:blipFill>
        <p:spPr>
          <a:xfrm>
            <a:off x="0" y="-1142068"/>
            <a:ext cx="12192000" cy="9144000"/>
          </a:xfrm>
          <a:prstGeom prst="rect">
            <a:avLst/>
          </a:prstGeom>
        </p:spPr>
      </p:pic>
      <p:sp>
        <p:nvSpPr>
          <p:cNvPr id="3" name="Title 2"/>
          <p:cNvSpPr>
            <a:spLocks noGrp="1"/>
          </p:cNvSpPr>
          <p:nvPr>
            <p:ph type="title"/>
          </p:nvPr>
        </p:nvSpPr>
        <p:spPr>
          <a:solidFill>
            <a:srgbClr val="4AADA1"/>
          </a:solidFill>
        </p:spPr>
        <p:txBody>
          <a:bodyPr/>
          <a:lstStyle/>
          <a:p>
            <a:r>
              <a:rPr lang="en-US" dirty="0">
                <a:latin typeface="Arial" panose="020B0604020202020204" pitchFamily="34" charset="0"/>
                <a:cs typeface="Arial" panose="020B0604020202020204" pitchFamily="34" charset="0"/>
              </a:rPr>
              <a:t>Alternative Compliance</a:t>
            </a:r>
          </a:p>
        </p:txBody>
      </p:sp>
    </p:spTree>
    <p:extLst>
      <p:ext uri="{BB962C8B-B14F-4D97-AF65-F5344CB8AC3E}">
        <p14:creationId xmlns:p14="http://schemas.microsoft.com/office/powerpoint/2010/main" val="364857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Goal Statements</a:t>
            </a:r>
          </a:p>
        </p:txBody>
      </p:sp>
      <p:sp>
        <p:nvSpPr>
          <p:cNvPr id="3" name="Content Placeholder 2"/>
          <p:cNvSpPr>
            <a:spLocks noGrp="1"/>
          </p:cNvSpPr>
          <p:nvPr>
            <p:ph idx="1"/>
          </p:nvPr>
        </p:nvSpPr>
        <p:spPr>
          <a:xfrm>
            <a:off x="990600" y="914401"/>
            <a:ext cx="10591800" cy="5211763"/>
          </a:xfrm>
        </p:spPr>
        <p:txBody>
          <a:bodyPr>
            <a:normAutofit/>
          </a:bodyPr>
          <a:lstStyle/>
          <a:p>
            <a:pPr marL="403225" indent="-403225">
              <a:buNone/>
            </a:pPr>
            <a:endParaRPr lang="en-US" sz="2800" dirty="0">
              <a:solidFill>
                <a:srgbClr val="0000FF"/>
              </a:solidFill>
            </a:endParaRPr>
          </a:p>
          <a:p>
            <a:pPr marL="403225" indent="-403225">
              <a:buNone/>
            </a:pPr>
            <a:r>
              <a:rPr lang="en-US" sz="2800" dirty="0">
                <a:solidFill>
                  <a:srgbClr val="003399"/>
                </a:solidFill>
              </a:rPr>
              <a:t>4. Support the North American Collaborative in becoming its own, self-sustaining organization.</a:t>
            </a:r>
          </a:p>
          <a:p>
            <a:pPr marL="0" indent="0">
              <a:buNone/>
            </a:pPr>
            <a:endParaRPr lang="en-US" sz="2000" dirty="0">
              <a:solidFill>
                <a:srgbClr val="0000FF"/>
              </a:solidFill>
            </a:endParaRPr>
          </a:p>
          <a:p>
            <a:pPr marL="403225" indent="-403225">
              <a:buNone/>
            </a:pPr>
            <a:r>
              <a:rPr lang="en-US" sz="2800" dirty="0"/>
              <a:t>5. Be a self-sustaining organization with a diversified funding base.</a:t>
            </a:r>
          </a:p>
          <a:p>
            <a:pPr marL="0" indent="0">
              <a:buNone/>
            </a:pPr>
            <a:endParaRPr lang="en-US" sz="2400" dirty="0">
              <a:solidFill>
                <a:srgbClr val="0000FF"/>
              </a:solidFill>
            </a:endParaRPr>
          </a:p>
          <a:p>
            <a:pPr marL="403225" indent="-403225">
              <a:buNone/>
            </a:pPr>
            <a:r>
              <a:rPr lang="en-US" sz="2800" dirty="0">
                <a:solidFill>
                  <a:srgbClr val="003399"/>
                </a:solidFill>
              </a:rPr>
              <a:t>6. Improve its members’ SEM program energy management practices in the next three years (as measured using the Northwest EMA tool).</a:t>
            </a:r>
          </a:p>
          <a:p>
            <a:endParaRPr lang="en-US" dirty="0"/>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652972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520" y="83221"/>
            <a:ext cx="7983743" cy="553998"/>
          </a:xfrm>
        </p:spPr>
        <p:txBody>
          <a:bodyPr/>
          <a:lstStyle/>
          <a:p>
            <a:r>
              <a:rPr lang="en-US" dirty="0"/>
              <a:t>Alternative Compliance Pathways</a:t>
            </a:r>
          </a:p>
        </p:txBody>
      </p:sp>
      <p:sp>
        <p:nvSpPr>
          <p:cNvPr id="4" name="Footer Placeholder 3"/>
          <p:cNvSpPr>
            <a:spLocks noGrp="1"/>
          </p:cNvSpPr>
          <p:nvPr>
            <p:ph type="ftr" sz="quarter" idx="11"/>
          </p:nvPr>
        </p:nvSpPr>
        <p:spPr/>
        <p:txBody>
          <a:bodyPr/>
          <a:lstStyle/>
          <a:p>
            <a:pPr algn="r">
              <a:defRPr/>
            </a:pPr>
            <a:r>
              <a:rPr lang="en-US" sz="800">
                <a:solidFill>
                  <a:srgbClr val="474C55"/>
                </a:solidFill>
                <a:latin typeface="Arial" panose="020B0604020202020204" pitchFamily="34" charset="0"/>
                <a:cs typeface="Arial" panose="020B0604020202020204" pitchFamily="34" charset="0"/>
              </a:rPr>
              <a:t>Seattle Building Tune-Ups</a:t>
            </a:r>
          </a:p>
        </p:txBody>
      </p:sp>
      <p:sp>
        <p:nvSpPr>
          <p:cNvPr id="5" name="Slide Number Placeholder 4"/>
          <p:cNvSpPr>
            <a:spLocks noGrp="1"/>
          </p:cNvSpPr>
          <p:nvPr>
            <p:ph type="sldNum" sz="quarter" idx="12"/>
          </p:nvPr>
        </p:nvSpPr>
        <p:spPr/>
        <p:txBody>
          <a:bodyPr/>
          <a:lstStyle/>
          <a:p>
            <a:pPr>
              <a:defRPr/>
            </a:pPr>
            <a:fld id="{34AC5141-9A66-49FD-B224-788FC4104665}" type="slidenum">
              <a:rPr lang="en-US" sz="800" b="1">
                <a:solidFill>
                  <a:srgbClr val="474C55"/>
                </a:solidFill>
                <a:latin typeface="Arial" panose="020B0604020202020204" pitchFamily="34" charset="0"/>
                <a:cs typeface="Arial" panose="020B0604020202020204" pitchFamily="34" charset="0"/>
              </a:rPr>
              <a:pPr>
                <a:defRPr/>
              </a:pPr>
              <a:t>50</a:t>
            </a:fld>
            <a:endParaRPr lang="en-US" sz="800" b="1">
              <a:solidFill>
                <a:srgbClr val="474C55"/>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343" y="1216702"/>
            <a:ext cx="330200" cy="3302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934" y="3476760"/>
            <a:ext cx="330200" cy="330200"/>
          </a:xfrm>
          <a:prstGeom prst="rect">
            <a:avLst/>
          </a:prstGeom>
        </p:spPr>
      </p:pic>
      <p:graphicFrame>
        <p:nvGraphicFramePr>
          <p:cNvPr id="12" name="Table 11"/>
          <p:cNvGraphicFramePr>
            <a:graphicFrameLocks noGrp="1"/>
          </p:cNvGraphicFramePr>
          <p:nvPr>
            <p:extLst/>
          </p:nvPr>
        </p:nvGraphicFramePr>
        <p:xfrm>
          <a:off x="2435764" y="1181821"/>
          <a:ext cx="7538499" cy="4790440"/>
        </p:xfrm>
        <a:graphic>
          <a:graphicData uri="http://schemas.openxmlformats.org/drawingml/2006/table">
            <a:tbl>
              <a:tblPr firstRow="1" bandRow="1"/>
              <a:tblGrid>
                <a:gridCol w="2912570">
                  <a:extLst>
                    <a:ext uri="{9D8B030D-6E8A-4147-A177-3AD203B41FA5}">
                      <a16:colId xmlns:a16="http://schemas.microsoft.com/office/drawing/2014/main" val="3920401171"/>
                    </a:ext>
                  </a:extLst>
                </a:gridCol>
                <a:gridCol w="4625929">
                  <a:extLst>
                    <a:ext uri="{9D8B030D-6E8A-4147-A177-3AD203B41FA5}">
                      <a16:colId xmlns:a16="http://schemas.microsoft.com/office/drawing/2014/main" val="4040536731"/>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Arial" charset="0"/>
                          <a:ea typeface="Arial" charset="0"/>
                          <a:cs typeface="Arial" charset="0"/>
                        </a:rPr>
                        <a:t>High Performance</a:t>
                      </a:r>
                    </a:p>
                    <a:p>
                      <a:endParaRPr lang="en-US" dirty="0"/>
                    </a:p>
                  </a:txBody>
                  <a:tcPr>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dirty="0"/>
                        <a:t>Certified</a:t>
                      </a:r>
                      <a:r>
                        <a:rPr lang="en-US" baseline="0" dirty="0"/>
                        <a:t> ENERGY STAR Score </a:t>
                      </a:r>
                      <a:br>
                        <a:rPr lang="en-US" baseline="0" dirty="0"/>
                      </a:br>
                      <a:r>
                        <a:rPr lang="en-US" sz="1400" baseline="0" dirty="0"/>
                        <a:t>(90 – buildings 100k+, 85 – buildings &lt; 100k</a:t>
                      </a:r>
                    </a:p>
                    <a:p>
                      <a:pPr marL="285750" indent="-285750">
                        <a:buFont typeface="Arial" panose="020B0604020202020204" pitchFamily="34" charset="0"/>
                        <a:buChar char="•"/>
                      </a:pPr>
                      <a:r>
                        <a:rPr lang="en-US" baseline="0" dirty="0"/>
                        <a:t>LEED O+M Gold or Platinum </a:t>
                      </a:r>
                      <a:br>
                        <a:rPr lang="en-US" baseline="0" dirty="0"/>
                      </a:br>
                      <a:r>
                        <a:rPr lang="en-US" sz="1400" baseline="0" dirty="0"/>
                        <a:t>(with 17 EA credits)</a:t>
                      </a:r>
                    </a:p>
                    <a:p>
                      <a:pPr marL="285750" indent="-285750">
                        <a:buFont typeface="Arial" panose="020B0604020202020204" pitchFamily="34" charset="0"/>
                        <a:buChar char="•"/>
                      </a:pPr>
                      <a:r>
                        <a:rPr lang="en-US" baseline="0" dirty="0"/>
                        <a:t>Living Building, Petal, or Net Zero Energy</a:t>
                      </a:r>
                      <a:br>
                        <a:rPr lang="en-US" baseline="0" dirty="0"/>
                      </a:br>
                      <a:r>
                        <a:rPr lang="en-US" sz="1400" baseline="0" dirty="0"/>
                        <a:t>(with Net Positive Energy Imperative)</a:t>
                      </a:r>
                    </a:p>
                    <a:p>
                      <a:pPr marL="285750" indent="-285750">
                        <a:buFont typeface="Arial" panose="020B0604020202020204" pitchFamily="34" charset="0"/>
                        <a:buChar char="•"/>
                      </a:pPr>
                      <a:r>
                        <a:rPr lang="en-US" baseline="0" dirty="0"/>
                        <a:t>Low Energy Consumption </a:t>
                      </a:r>
                      <a:br>
                        <a:rPr lang="en-US" baseline="0" dirty="0"/>
                      </a:br>
                      <a:r>
                        <a:rPr lang="en-US" sz="1400" baseline="0" dirty="0"/>
                        <a:t>(EUI 20 or lower)</a:t>
                      </a:r>
                    </a:p>
                    <a:p>
                      <a:pPr marL="285750" indent="-285750">
                        <a:buFont typeface="Arial" panose="020B0604020202020204" pitchFamily="34" charset="0"/>
                        <a:buChar char="•"/>
                      </a:pPr>
                      <a:endParaRPr lang="en-US" sz="1400" baseline="0" dirty="0"/>
                    </a:p>
                  </a:txBody>
                  <a:tcPr>
                    <a:lnL w="12700" cmpd="sng">
                      <a:noFill/>
                    </a:lnL>
                    <a:lnR w="12700" cmpd="sng">
                      <a:noFill/>
                    </a:lnR>
                    <a:lnT w="12700" cmpd="sng">
                      <a:no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2775685"/>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Arial" charset="0"/>
                          <a:ea typeface="Arial" charset="0"/>
                          <a:cs typeface="Arial" charset="0"/>
                        </a:rPr>
                        <a:t>Equivalent Process</a:t>
                      </a:r>
                    </a:p>
                    <a:p>
                      <a:endParaRPr lang="en-US" dirty="0"/>
                    </a:p>
                  </a:txBody>
                  <a:tcP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dirty="0"/>
                        <a:t>Ongoing Commissioning (</a:t>
                      </a:r>
                      <a:r>
                        <a:rPr lang="en-US" dirty="0" err="1"/>
                        <a:t>OCx</a:t>
                      </a:r>
                      <a:r>
                        <a:rPr lang="en-US" dirty="0"/>
                        <a:t>)</a:t>
                      </a:r>
                      <a:br>
                        <a:rPr lang="en-US" dirty="0"/>
                      </a:br>
                      <a:r>
                        <a:rPr lang="en-US" sz="1400" dirty="0"/>
                        <a:t>(all systems monitored 2 years prior)</a:t>
                      </a:r>
                      <a:endParaRPr lang="en-US" sz="1400" baseline="0" dirty="0"/>
                    </a:p>
                    <a:p>
                      <a:pPr marL="285750" indent="-285750">
                        <a:buFont typeface="Arial" panose="020B0604020202020204" pitchFamily="34" charset="0"/>
                        <a:buChar char="•"/>
                      </a:pPr>
                      <a:r>
                        <a:rPr lang="en-US" baseline="0" dirty="0"/>
                        <a:t>Completed Retro-commissioning (RCx)</a:t>
                      </a:r>
                    </a:p>
                    <a:p>
                      <a:pPr marL="285750" indent="-285750">
                        <a:buFont typeface="Arial" panose="020B0604020202020204" pitchFamily="34" charset="0"/>
                        <a:buChar char="•"/>
                      </a:pPr>
                      <a:r>
                        <a:rPr lang="en-US" baseline="0" dirty="0"/>
                        <a:t>ASHRAE Level 2 Audit + Implemented Recs</a:t>
                      </a:r>
                    </a:p>
                    <a:p>
                      <a:pPr marL="285750" indent="-285750">
                        <a:buFont typeface="Arial" panose="020B0604020202020204" pitchFamily="34" charset="0"/>
                        <a:buChar char="•"/>
                      </a:pPr>
                      <a:r>
                        <a:rPr lang="en-US" baseline="0" dirty="0"/>
                        <a:t>Reduced EUI </a:t>
                      </a:r>
                      <a:br>
                        <a:rPr lang="en-US" baseline="0" dirty="0"/>
                      </a:br>
                      <a:r>
                        <a:rPr lang="en-US" sz="1400" baseline="0" dirty="0"/>
                        <a:t>(15% for buildings with WN EUI &lt; Seattle Median)</a:t>
                      </a:r>
                    </a:p>
                    <a:p>
                      <a:pPr marL="285750" indent="-285750">
                        <a:buFont typeface="Arial" panose="020B0604020202020204" pitchFamily="34" charset="0"/>
                        <a:buChar char="•"/>
                      </a:pPr>
                      <a:r>
                        <a:rPr lang="en-US" baseline="0" dirty="0"/>
                        <a:t>New Construction or Substantial Alteration</a:t>
                      </a:r>
                    </a:p>
                    <a:p>
                      <a:pPr marL="285750" indent="-285750">
                        <a:buFont typeface="Arial" panose="020B0604020202020204" pitchFamily="34" charset="0"/>
                        <a:buChar char="•"/>
                      </a:pPr>
                      <a:endParaRPr lang="en-US" baseline="0" dirty="0"/>
                    </a:p>
                  </a:txBody>
                  <a:tcP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36456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Arial" charset="0"/>
                          <a:ea typeface="Arial" charset="0"/>
                          <a:cs typeface="Arial" charset="0"/>
                        </a:rPr>
                        <a:t>Tune-Up Accelerator</a:t>
                      </a:r>
                    </a:p>
                  </a:txBody>
                  <a:tcPr>
                    <a:lnL w="12700" cmpd="sng">
                      <a:noFill/>
                    </a:lnL>
                    <a:lnR w="12700" cmpd="sng">
                      <a:noFill/>
                    </a:lnR>
                    <a:lnT w="12700" cap="flat" cmpd="sng" algn="ctr">
                      <a:solidFill>
                        <a:sysClr val="windowText" lastClr="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5750" indent="-285750">
                        <a:buFont typeface="Arial" panose="020B0604020202020204" pitchFamily="34" charset="0"/>
                        <a:buChar char="•"/>
                      </a:pPr>
                      <a:r>
                        <a:rPr lang="en-US" dirty="0"/>
                        <a:t>Incentives for buildings 100K</a:t>
                      </a:r>
                      <a:r>
                        <a:rPr lang="en-US" baseline="0" dirty="0"/>
                        <a:t> SF or less</a:t>
                      </a:r>
                    </a:p>
                  </a:txBody>
                  <a:tcPr>
                    <a:lnL w="12700" cmpd="sng">
                      <a:noFill/>
                    </a:lnL>
                    <a:lnR w="12700" cmpd="sng">
                      <a:noFill/>
                    </a:lnR>
                    <a:lnT w="12700" cap="flat" cmpd="sng" algn="ctr">
                      <a:solidFill>
                        <a:sysClr val="windowText" lastClr="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3981377"/>
                  </a:ext>
                </a:extLst>
              </a:tr>
            </a:tbl>
          </a:graphicData>
        </a:graphic>
      </p:graphicFrame>
      <p:pic>
        <p:nvPicPr>
          <p:cNvPr id="6" name="Picture 5"/>
          <p:cNvPicPr>
            <a:picLocks noChangeAspect="1"/>
          </p:cNvPicPr>
          <p:nvPr/>
        </p:nvPicPr>
        <p:blipFill>
          <a:blip r:embed="rId4"/>
          <a:stretch>
            <a:fillRect/>
          </a:stretch>
        </p:blipFill>
        <p:spPr>
          <a:xfrm>
            <a:off x="1990519" y="5643077"/>
            <a:ext cx="333634" cy="329184"/>
          </a:xfrm>
          <a:prstGeom prst="rect">
            <a:avLst/>
          </a:prstGeom>
        </p:spPr>
      </p:pic>
    </p:spTree>
    <p:extLst>
      <p:ext uri="{BB962C8B-B14F-4D97-AF65-F5344CB8AC3E}">
        <p14:creationId xmlns:p14="http://schemas.microsoft.com/office/powerpoint/2010/main" val="97738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 Limited Circumstances</a:t>
            </a:r>
          </a:p>
        </p:txBody>
      </p:sp>
      <p:sp>
        <p:nvSpPr>
          <p:cNvPr id="4" name="Footer Placeholder 3"/>
          <p:cNvSpPr>
            <a:spLocks noGrp="1"/>
          </p:cNvSpPr>
          <p:nvPr>
            <p:ph type="ftr" sz="quarter" idx="11"/>
          </p:nvPr>
        </p:nvSpPr>
        <p:spPr/>
        <p:txBody>
          <a:bodyPr/>
          <a:lstStyle/>
          <a:p>
            <a:pPr algn="r">
              <a:defRPr/>
            </a:pPr>
            <a:r>
              <a:rPr lang="en-US" sz="800">
                <a:solidFill>
                  <a:srgbClr val="474C55"/>
                </a:solidFill>
                <a:latin typeface="Arial" panose="020B0604020202020204" pitchFamily="34" charset="0"/>
                <a:cs typeface="Arial" panose="020B0604020202020204" pitchFamily="34" charset="0"/>
              </a:rPr>
              <a:t>Seattle Building Tune-Ups</a:t>
            </a:r>
          </a:p>
        </p:txBody>
      </p:sp>
      <p:sp>
        <p:nvSpPr>
          <p:cNvPr id="5" name="Slide Number Placeholder 4"/>
          <p:cNvSpPr>
            <a:spLocks noGrp="1"/>
          </p:cNvSpPr>
          <p:nvPr>
            <p:ph type="sldNum" sz="quarter" idx="12"/>
          </p:nvPr>
        </p:nvSpPr>
        <p:spPr/>
        <p:txBody>
          <a:bodyPr/>
          <a:lstStyle/>
          <a:p>
            <a:pPr>
              <a:defRPr/>
            </a:pPr>
            <a:fld id="{34AC5141-9A66-49FD-B224-788FC4104665}" type="slidenum">
              <a:rPr lang="en-US" sz="800" b="1">
                <a:solidFill>
                  <a:srgbClr val="474C55"/>
                </a:solidFill>
                <a:latin typeface="Arial" panose="020B0604020202020204" pitchFamily="34" charset="0"/>
                <a:cs typeface="Arial" panose="020B0604020202020204" pitchFamily="34" charset="0"/>
              </a:rPr>
              <a:pPr>
                <a:defRPr/>
              </a:pPr>
              <a:t>51</a:t>
            </a:fld>
            <a:endParaRPr lang="en-US" sz="800" b="1">
              <a:solidFill>
                <a:srgbClr val="474C55"/>
              </a:solidFill>
              <a:latin typeface="Arial" panose="020B0604020202020204" pitchFamily="34" charset="0"/>
              <a:cs typeface="Arial" panose="020B0604020202020204" pitchFamily="34" charset="0"/>
            </a:endParaRPr>
          </a:p>
        </p:txBody>
      </p:sp>
      <p:graphicFrame>
        <p:nvGraphicFramePr>
          <p:cNvPr id="10" name="Table 9"/>
          <p:cNvGraphicFramePr>
            <a:graphicFrameLocks noGrp="1"/>
          </p:cNvGraphicFramePr>
          <p:nvPr>
            <p:extLst/>
          </p:nvPr>
        </p:nvGraphicFramePr>
        <p:xfrm>
          <a:off x="2545302" y="1629784"/>
          <a:ext cx="7538499" cy="3200400"/>
        </p:xfrm>
        <a:graphic>
          <a:graphicData uri="http://schemas.openxmlformats.org/drawingml/2006/table">
            <a:tbl>
              <a:tblPr firstRow="1" bandRow="1"/>
              <a:tblGrid>
                <a:gridCol w="2912570">
                  <a:extLst>
                    <a:ext uri="{9D8B030D-6E8A-4147-A177-3AD203B41FA5}">
                      <a16:colId xmlns:a16="http://schemas.microsoft.com/office/drawing/2014/main" val="3920401171"/>
                    </a:ext>
                  </a:extLst>
                </a:gridCol>
                <a:gridCol w="4625929">
                  <a:extLst>
                    <a:ext uri="{9D8B030D-6E8A-4147-A177-3AD203B41FA5}">
                      <a16:colId xmlns:a16="http://schemas.microsoft.com/office/drawing/2014/main" val="4040536731"/>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Arial" charset="0"/>
                          <a:ea typeface="Arial" charset="0"/>
                          <a:cs typeface="Arial" charset="0"/>
                        </a:rPr>
                        <a:t>Single-Round Waiver</a:t>
                      </a:r>
                      <a:r>
                        <a:rPr lang="en-US" sz="1800" b="1" i="1" dirty="0">
                          <a:latin typeface="Arial" charset="0"/>
                          <a:ea typeface="Arial" charset="0"/>
                          <a:cs typeface="Arial" charset="0"/>
                        </a:rPr>
                        <a:t>	</a:t>
                      </a:r>
                      <a:endParaRPr lang="en-US" sz="1800" dirty="0">
                        <a:latin typeface="Arial" charset="0"/>
                        <a:ea typeface="Arial" charset="0"/>
                        <a:cs typeface="Arial" charset="0"/>
                      </a:endParaRPr>
                    </a:p>
                  </a:txBody>
                  <a:tcP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dirty="0"/>
                    </a:p>
                    <a:p>
                      <a:pPr marL="285750" indent="-285750">
                        <a:buFont typeface="Arial" panose="020B0604020202020204" pitchFamily="34" charset="0"/>
                        <a:buChar char="•"/>
                      </a:pPr>
                      <a:r>
                        <a:rPr lang="en-US" dirty="0"/>
                        <a:t>Demolition</a:t>
                      </a:r>
                    </a:p>
                    <a:p>
                      <a:pPr marL="285750" indent="-285750">
                        <a:buFont typeface="Arial" panose="020B0604020202020204" pitchFamily="34" charset="0"/>
                        <a:buChar char="•"/>
                      </a:pPr>
                      <a:r>
                        <a:rPr lang="en-US" dirty="0"/>
                        <a:t>Major Renovation</a:t>
                      </a:r>
                    </a:p>
                    <a:p>
                      <a:pPr marL="285750" indent="-285750">
                        <a:buFont typeface="Arial" panose="020B0604020202020204" pitchFamily="34" charset="0"/>
                        <a:buChar char="•"/>
                      </a:pPr>
                      <a:r>
                        <a:rPr lang="en-US" dirty="0"/>
                        <a:t>Financial</a:t>
                      </a:r>
                      <a:r>
                        <a:rPr lang="en-US" baseline="0" dirty="0"/>
                        <a:t> Distress</a:t>
                      </a:r>
                    </a:p>
                    <a:p>
                      <a:pPr marL="0" indent="0">
                        <a:buFont typeface="Arial" panose="020B0604020202020204" pitchFamily="34" charset="0"/>
                        <a:buNone/>
                      </a:pPr>
                      <a:endParaRPr lang="en-US" baseline="0" dirty="0"/>
                    </a:p>
                  </a:txBody>
                  <a:tcP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2602384"/>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latin typeface="Arial" charset="0"/>
                          <a:ea typeface="Arial" charset="0"/>
                          <a:cs typeface="Arial" charset="0"/>
                        </a:rPr>
                        <a:t>Extension Requests</a:t>
                      </a:r>
                    </a:p>
                  </a:txBody>
                  <a:tcPr>
                    <a:lnL w="12700" cmpd="sng">
                      <a:noFill/>
                    </a:lnL>
                    <a:lnR w="12700" cmpd="sng">
                      <a:noFill/>
                    </a:lnR>
                    <a:lnT w="12700" cap="flat" cmpd="sng" algn="ctr">
                      <a:solidFill>
                        <a:sysClr val="windowText" lastClr="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buFont typeface="Arial" panose="020B0604020202020204" pitchFamily="34" charset="0"/>
                        <a:buNone/>
                      </a:pPr>
                      <a:endParaRPr lang="en-US" i="0" baseline="0" dirty="0"/>
                    </a:p>
                    <a:p>
                      <a:pPr marL="285750" indent="-285750">
                        <a:buFont typeface="Arial" panose="020B0604020202020204" pitchFamily="34" charset="0"/>
                        <a:buChar char="•"/>
                      </a:pPr>
                      <a:r>
                        <a:rPr lang="en-US" i="0" baseline="0" dirty="0"/>
                        <a:t>Change of Ownership</a:t>
                      </a:r>
                    </a:p>
                    <a:p>
                      <a:pPr marL="285750" indent="-285750">
                        <a:buFont typeface="Arial" panose="020B0604020202020204" pitchFamily="34" charset="0"/>
                        <a:buChar char="•"/>
                      </a:pPr>
                      <a:r>
                        <a:rPr lang="en-US" i="0" baseline="0" dirty="0"/>
                        <a:t>High Vacancy Rate</a:t>
                      </a:r>
                    </a:p>
                    <a:p>
                      <a:pPr marL="285750" indent="-285750">
                        <a:buFont typeface="Arial" panose="020B0604020202020204" pitchFamily="34" charset="0"/>
                        <a:buChar char="•"/>
                      </a:pPr>
                      <a:r>
                        <a:rPr lang="en-US" i="0" baseline="0" dirty="0"/>
                        <a:t>Existing Mechanical Improvements</a:t>
                      </a:r>
                    </a:p>
                    <a:p>
                      <a:pPr marL="285750" indent="-285750">
                        <a:buFont typeface="Arial" panose="020B0604020202020204" pitchFamily="34" charset="0"/>
                        <a:buChar char="•"/>
                      </a:pPr>
                      <a:r>
                        <a:rPr lang="en-US" i="0" baseline="0" dirty="0"/>
                        <a:t>Demonstrated 15% EUI Reduction</a:t>
                      </a:r>
                    </a:p>
                    <a:p>
                      <a:pPr marL="0" indent="0">
                        <a:buFont typeface="Arial" panose="020B0604020202020204" pitchFamily="34" charset="0"/>
                        <a:buNone/>
                      </a:pPr>
                      <a:endParaRPr lang="en-US" i="0" baseline="0" dirty="0"/>
                    </a:p>
                  </a:txBody>
                  <a:tcPr>
                    <a:lnL w="12700" cmpd="sng">
                      <a:noFill/>
                    </a:lnL>
                    <a:lnR w="12700" cmpd="sng">
                      <a:noFill/>
                    </a:lnR>
                    <a:lnT w="12700" cap="flat" cmpd="sng" algn="ctr">
                      <a:solidFill>
                        <a:sysClr val="windowText" lastClr="00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87669945"/>
                  </a:ext>
                </a:extLst>
              </a:tr>
            </a:tbl>
          </a:graphicData>
        </a:graphic>
      </p:graphicFrame>
    </p:spTree>
    <p:extLst>
      <p:ext uri="{BB962C8B-B14F-4D97-AF65-F5344CB8AC3E}">
        <p14:creationId xmlns:p14="http://schemas.microsoft.com/office/powerpoint/2010/main" val="97095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lgn="r">
              <a:defRPr/>
            </a:pPr>
            <a:r>
              <a:rPr lang="en-US" sz="800" dirty="0">
                <a:solidFill>
                  <a:srgbClr val="474C55"/>
                </a:solidFill>
                <a:latin typeface="Arial" panose="020B0604020202020204" pitchFamily="34" charset="0"/>
                <a:cs typeface="Arial" panose="020B0604020202020204" pitchFamily="34" charset="0"/>
              </a:rPr>
              <a:t>Seattle Building Tune-Ups</a:t>
            </a:r>
          </a:p>
        </p:txBody>
      </p:sp>
      <p:sp>
        <p:nvSpPr>
          <p:cNvPr id="3" name="Slide Number Placeholder 2"/>
          <p:cNvSpPr>
            <a:spLocks noGrp="1"/>
          </p:cNvSpPr>
          <p:nvPr>
            <p:ph type="sldNum" sz="quarter" idx="12"/>
          </p:nvPr>
        </p:nvSpPr>
        <p:spPr/>
        <p:txBody>
          <a:bodyPr/>
          <a:lstStyle/>
          <a:p>
            <a:pPr>
              <a:defRPr/>
            </a:pPr>
            <a:fld id="{34AC5141-9A66-49FD-B224-788FC4104665}" type="slidenum">
              <a:rPr lang="en-US" sz="800" b="1">
                <a:solidFill>
                  <a:srgbClr val="474C55"/>
                </a:solidFill>
                <a:latin typeface="Arial" panose="020B0604020202020204" pitchFamily="34" charset="0"/>
                <a:cs typeface="Arial" panose="020B0604020202020204" pitchFamily="34" charset="0"/>
              </a:rPr>
              <a:pPr>
                <a:defRPr/>
              </a:pPr>
              <a:t>52</a:t>
            </a:fld>
            <a:endParaRPr lang="en-US" sz="800" b="1">
              <a:solidFill>
                <a:srgbClr val="474C55"/>
              </a:solidFill>
              <a:latin typeface="Arial" panose="020B0604020202020204" pitchFamily="34" charset="0"/>
              <a:cs typeface="Arial" panose="020B0604020202020204" pitchFamily="34" charset="0"/>
            </a:endParaRPr>
          </a:p>
        </p:txBody>
      </p:sp>
      <p:grpSp>
        <p:nvGrpSpPr>
          <p:cNvPr id="340" name="Date" hidden="1"/>
          <p:cNvGrpSpPr/>
          <p:nvPr/>
        </p:nvGrpSpPr>
        <p:grpSpPr>
          <a:xfrm>
            <a:off x="1726507" y="268248"/>
            <a:ext cx="1934509" cy="672544"/>
            <a:chOff x="202506" y="268248"/>
            <a:chExt cx="1934509" cy="672544"/>
          </a:xfrm>
        </p:grpSpPr>
        <p:pic>
          <p:nvPicPr>
            <p:cNvPr id="4" name="Da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06" y="268248"/>
              <a:ext cx="1934509" cy="672544"/>
            </a:xfrm>
            <a:prstGeom prst="rect">
              <a:avLst/>
            </a:prstGeom>
          </p:spPr>
        </p:pic>
        <p:sp>
          <p:nvSpPr>
            <p:cNvPr id="335" name="Date text"/>
            <p:cNvSpPr txBox="1"/>
            <p:nvPr/>
          </p:nvSpPr>
          <p:spPr>
            <a:xfrm>
              <a:off x="861300" y="476323"/>
              <a:ext cx="616920" cy="276999"/>
            </a:xfrm>
            <a:prstGeom prst="rect">
              <a:avLst/>
            </a:prstGeom>
            <a:noFill/>
          </p:spPr>
          <p:txBody>
            <a:bodyPr wrap="square" rtlCol="0">
              <a:spAutoFit/>
            </a:bodyPr>
            <a:lstStyle/>
            <a:p>
              <a:pPr algn="ctr">
                <a:defRPr/>
              </a:pPr>
              <a:r>
                <a:rPr lang="en-US" sz="1200" b="1">
                  <a:solidFill>
                    <a:prstClr val="white"/>
                  </a:solidFill>
                  <a:latin typeface="Arial"/>
                </a:rPr>
                <a:t>DATE</a:t>
              </a:r>
            </a:p>
          </p:txBody>
        </p:sp>
      </p:grpSp>
      <p:grpSp>
        <p:nvGrpSpPr>
          <p:cNvPr id="341" name="Pathway" hidden="1"/>
          <p:cNvGrpSpPr/>
          <p:nvPr/>
        </p:nvGrpSpPr>
        <p:grpSpPr>
          <a:xfrm>
            <a:off x="3432784" y="268248"/>
            <a:ext cx="1934509" cy="672544"/>
            <a:chOff x="1908783" y="268248"/>
            <a:chExt cx="1934509" cy="672544"/>
          </a:xfrm>
        </p:grpSpPr>
        <p:pic>
          <p:nvPicPr>
            <p:cNvPr id="5" name="Pathw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783" y="268248"/>
              <a:ext cx="1934509" cy="672544"/>
            </a:xfrm>
            <a:prstGeom prst="rect">
              <a:avLst/>
            </a:prstGeom>
          </p:spPr>
        </p:pic>
        <p:sp>
          <p:nvSpPr>
            <p:cNvPr id="336" name="Pathway text"/>
            <p:cNvSpPr txBox="1"/>
            <p:nvPr/>
          </p:nvSpPr>
          <p:spPr>
            <a:xfrm>
              <a:off x="2420135" y="476323"/>
              <a:ext cx="911804" cy="276999"/>
            </a:xfrm>
            <a:prstGeom prst="rect">
              <a:avLst/>
            </a:prstGeom>
            <a:noFill/>
          </p:spPr>
          <p:txBody>
            <a:bodyPr wrap="square" rtlCol="0">
              <a:spAutoFit/>
            </a:bodyPr>
            <a:lstStyle/>
            <a:p>
              <a:pPr algn="ctr">
                <a:defRPr/>
              </a:pPr>
              <a:r>
                <a:rPr lang="en-US" sz="1200" b="1">
                  <a:solidFill>
                    <a:prstClr val="white"/>
                  </a:solidFill>
                  <a:latin typeface="Arial"/>
                </a:rPr>
                <a:t>PATHWAY</a:t>
              </a:r>
            </a:p>
          </p:txBody>
        </p:sp>
      </p:grpSp>
      <p:grpSp>
        <p:nvGrpSpPr>
          <p:cNvPr id="343" name="TuneUp" hidden="1"/>
          <p:cNvGrpSpPr/>
          <p:nvPr/>
        </p:nvGrpSpPr>
        <p:grpSpPr>
          <a:xfrm>
            <a:off x="6845338" y="268248"/>
            <a:ext cx="1934509" cy="672544"/>
            <a:chOff x="5321337" y="268248"/>
            <a:chExt cx="1934509" cy="672544"/>
          </a:xfrm>
        </p:grpSpPr>
        <p:pic>
          <p:nvPicPr>
            <p:cNvPr id="8" name="TuneU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337" y="268248"/>
              <a:ext cx="1934509" cy="672544"/>
            </a:xfrm>
            <a:prstGeom prst="rect">
              <a:avLst/>
            </a:prstGeom>
          </p:spPr>
        </p:pic>
        <p:sp>
          <p:nvSpPr>
            <p:cNvPr id="338" name="TuneUp text"/>
            <p:cNvSpPr txBox="1"/>
            <p:nvPr/>
          </p:nvSpPr>
          <p:spPr>
            <a:xfrm>
              <a:off x="5853541" y="476323"/>
              <a:ext cx="870100" cy="276999"/>
            </a:xfrm>
            <a:prstGeom prst="rect">
              <a:avLst/>
            </a:prstGeom>
            <a:noFill/>
          </p:spPr>
          <p:txBody>
            <a:bodyPr wrap="square" rtlCol="0">
              <a:spAutoFit/>
            </a:bodyPr>
            <a:lstStyle/>
            <a:p>
              <a:pPr algn="ctr">
                <a:defRPr/>
              </a:pPr>
              <a:r>
                <a:rPr lang="en-US" sz="1200" b="1">
                  <a:solidFill>
                    <a:prstClr val="white"/>
                  </a:solidFill>
                  <a:latin typeface="Arial"/>
                </a:rPr>
                <a:t>TUNE-UP</a:t>
              </a:r>
            </a:p>
          </p:txBody>
        </p:sp>
      </p:grpSp>
      <p:grpSp>
        <p:nvGrpSpPr>
          <p:cNvPr id="344" name="Report" hidden="1"/>
          <p:cNvGrpSpPr/>
          <p:nvPr/>
        </p:nvGrpSpPr>
        <p:grpSpPr>
          <a:xfrm>
            <a:off x="8551615" y="268248"/>
            <a:ext cx="1934509" cy="672544"/>
            <a:chOff x="7027614" y="268248"/>
            <a:chExt cx="1934509" cy="672544"/>
          </a:xfrm>
        </p:grpSpPr>
        <p:pic>
          <p:nvPicPr>
            <p:cNvPr id="6" name="Repor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7614" y="268248"/>
              <a:ext cx="1934509" cy="672544"/>
            </a:xfrm>
            <a:prstGeom prst="rect">
              <a:avLst/>
            </a:prstGeom>
          </p:spPr>
        </p:pic>
        <p:sp>
          <p:nvSpPr>
            <p:cNvPr id="339" name="Report text"/>
            <p:cNvSpPr txBox="1"/>
            <p:nvPr/>
          </p:nvSpPr>
          <p:spPr>
            <a:xfrm>
              <a:off x="7559818" y="476323"/>
              <a:ext cx="870100" cy="276999"/>
            </a:xfrm>
            <a:prstGeom prst="rect">
              <a:avLst/>
            </a:prstGeom>
            <a:noFill/>
          </p:spPr>
          <p:txBody>
            <a:bodyPr wrap="square" rtlCol="0">
              <a:spAutoFit/>
            </a:bodyPr>
            <a:lstStyle/>
            <a:p>
              <a:pPr algn="ctr">
                <a:defRPr/>
              </a:pPr>
              <a:r>
                <a:rPr lang="en-US" sz="1200" b="1">
                  <a:solidFill>
                    <a:prstClr val="white"/>
                  </a:solidFill>
                  <a:latin typeface="Arial"/>
                </a:rPr>
                <a:t>REPORT</a:t>
              </a:r>
            </a:p>
          </p:txBody>
        </p:sp>
      </p:grpSp>
      <p:grpSp>
        <p:nvGrpSpPr>
          <p:cNvPr id="143" name="Specialist outline" hidden="1"/>
          <p:cNvGrpSpPr/>
          <p:nvPr/>
        </p:nvGrpSpPr>
        <p:grpSpPr>
          <a:xfrm>
            <a:off x="5168731" y="290195"/>
            <a:ext cx="1870075" cy="628650"/>
            <a:chOff x="3636963" y="3114675"/>
            <a:chExt cx="1870075" cy="628650"/>
          </a:xfrm>
        </p:grpSpPr>
        <p:sp>
          <p:nvSpPr>
            <p:cNvPr id="144" name="Freeform 6"/>
            <p:cNvSpPr>
              <a:spLocks/>
            </p:cNvSpPr>
            <p:nvPr/>
          </p:nvSpPr>
          <p:spPr bwMode="auto">
            <a:xfrm>
              <a:off x="4418013" y="3743325"/>
              <a:ext cx="38100" cy="0"/>
            </a:xfrm>
            <a:custGeom>
              <a:avLst/>
              <a:gdLst>
                <a:gd name="T0" fmla="*/ 24 w 24"/>
                <a:gd name="T1" fmla="*/ 24 w 24"/>
                <a:gd name="T2" fmla="*/ 12 w 24"/>
                <a:gd name="T3" fmla="*/ 12 w 24"/>
                <a:gd name="T4" fmla="*/ 12 w 24"/>
                <a:gd name="T5" fmla="*/ 12 w 24"/>
                <a:gd name="T6" fmla="*/ 0 w 24"/>
              </a:gdLst>
              <a:ahLst/>
              <a:cxnLst>
                <a:cxn ang="0">
                  <a:pos x="T0" y="0"/>
                </a:cxn>
                <a:cxn ang="0">
                  <a:pos x="T1" y="0"/>
                </a:cxn>
                <a:cxn ang="0">
                  <a:pos x="T2" y="0"/>
                </a:cxn>
                <a:cxn ang="0">
                  <a:pos x="T3" y="0"/>
                </a:cxn>
                <a:cxn ang="0">
                  <a:pos x="T4" y="0"/>
                </a:cxn>
                <a:cxn ang="0">
                  <a:pos x="T5" y="0"/>
                </a:cxn>
                <a:cxn ang="0">
                  <a:pos x="T6" y="0"/>
                </a:cxn>
              </a:cxnLst>
              <a:rect l="0" t="0" r="r" b="b"/>
              <a:pathLst>
                <a:path w="24">
                  <a:moveTo>
                    <a:pt x="24" y="0"/>
                  </a:moveTo>
                  <a:lnTo>
                    <a:pt x="24" y="0"/>
                  </a:lnTo>
                  <a:lnTo>
                    <a:pt x="12" y="0"/>
                  </a:lnTo>
                  <a:lnTo>
                    <a:pt x="12" y="0"/>
                  </a:lnTo>
                  <a:lnTo>
                    <a:pt x="12" y="0"/>
                  </a:lnTo>
                  <a:lnTo>
                    <a:pt x="12" y="0"/>
                  </a:lnTo>
                  <a:lnTo>
                    <a:pt x="0" y="0"/>
                  </a:lnTo>
                </a:path>
              </a:pathLst>
            </a:custGeom>
            <a:noFill/>
            <a:ln w="12700">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45" name="Line 7"/>
            <p:cNvSpPr>
              <a:spLocks noChangeShapeType="1"/>
            </p:cNvSpPr>
            <p:nvPr/>
          </p:nvSpPr>
          <p:spPr bwMode="auto">
            <a:xfrm flipH="1">
              <a:off x="4341813" y="374332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46" name="Line 8"/>
            <p:cNvSpPr>
              <a:spLocks noChangeShapeType="1"/>
            </p:cNvSpPr>
            <p:nvPr/>
          </p:nvSpPr>
          <p:spPr bwMode="auto">
            <a:xfrm flipH="1">
              <a:off x="4265613" y="374332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47" name="Line 9"/>
            <p:cNvSpPr>
              <a:spLocks noChangeShapeType="1"/>
            </p:cNvSpPr>
            <p:nvPr/>
          </p:nvSpPr>
          <p:spPr bwMode="auto">
            <a:xfrm flipH="1">
              <a:off x="4189413" y="374332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48" name="Line 10"/>
            <p:cNvSpPr>
              <a:spLocks noChangeShapeType="1"/>
            </p:cNvSpPr>
            <p:nvPr/>
          </p:nvSpPr>
          <p:spPr bwMode="auto">
            <a:xfrm flipH="1">
              <a:off x="4113213" y="374332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49" name="Line 11"/>
            <p:cNvSpPr>
              <a:spLocks noChangeShapeType="1"/>
            </p:cNvSpPr>
            <p:nvPr/>
          </p:nvSpPr>
          <p:spPr bwMode="auto">
            <a:xfrm flipH="1">
              <a:off x="4037013" y="374332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50" name="Line 12"/>
            <p:cNvSpPr>
              <a:spLocks noChangeShapeType="1"/>
            </p:cNvSpPr>
            <p:nvPr/>
          </p:nvSpPr>
          <p:spPr bwMode="auto">
            <a:xfrm flipH="1">
              <a:off x="3960813" y="374332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51" name="Line 13"/>
            <p:cNvSpPr>
              <a:spLocks noChangeShapeType="1"/>
            </p:cNvSpPr>
            <p:nvPr/>
          </p:nvSpPr>
          <p:spPr bwMode="auto">
            <a:xfrm flipH="1">
              <a:off x="3884613" y="374332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52" name="Line 14"/>
            <p:cNvSpPr>
              <a:spLocks noChangeShapeType="1"/>
            </p:cNvSpPr>
            <p:nvPr/>
          </p:nvSpPr>
          <p:spPr bwMode="auto">
            <a:xfrm flipH="1">
              <a:off x="3808413" y="374332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53" name="Line 15"/>
            <p:cNvSpPr>
              <a:spLocks noChangeShapeType="1"/>
            </p:cNvSpPr>
            <p:nvPr/>
          </p:nvSpPr>
          <p:spPr bwMode="auto">
            <a:xfrm flipH="1">
              <a:off x="3732213" y="374332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54" name="Freeform 16"/>
            <p:cNvSpPr>
              <a:spLocks/>
            </p:cNvSpPr>
            <p:nvPr/>
          </p:nvSpPr>
          <p:spPr bwMode="auto">
            <a:xfrm>
              <a:off x="3656013" y="3740150"/>
              <a:ext cx="38100" cy="3175"/>
            </a:xfrm>
            <a:custGeom>
              <a:avLst/>
              <a:gdLst>
                <a:gd name="T0" fmla="*/ 24 w 24"/>
                <a:gd name="T1" fmla="*/ 2 h 2"/>
                <a:gd name="T2" fmla="*/ 14 w 24"/>
                <a:gd name="T3" fmla="*/ 2 h 2"/>
                <a:gd name="T4" fmla="*/ 8 w 24"/>
                <a:gd name="T5" fmla="*/ 2 h 2"/>
                <a:gd name="T6" fmla="*/ 0 w 24"/>
                <a:gd name="T7" fmla="*/ 0 h 2"/>
              </a:gdLst>
              <a:ahLst/>
              <a:cxnLst>
                <a:cxn ang="0">
                  <a:pos x="T0" y="T1"/>
                </a:cxn>
                <a:cxn ang="0">
                  <a:pos x="T2" y="T3"/>
                </a:cxn>
                <a:cxn ang="0">
                  <a:pos x="T4" y="T5"/>
                </a:cxn>
                <a:cxn ang="0">
                  <a:pos x="T6" y="T7"/>
                </a:cxn>
              </a:cxnLst>
              <a:rect l="0" t="0" r="r" b="b"/>
              <a:pathLst>
                <a:path w="24" h="2">
                  <a:moveTo>
                    <a:pt x="24" y="2"/>
                  </a:moveTo>
                  <a:lnTo>
                    <a:pt x="14" y="2"/>
                  </a:lnTo>
                  <a:lnTo>
                    <a:pt x="8" y="2"/>
                  </a:lnTo>
                  <a:lnTo>
                    <a:pt x="0" y="0"/>
                  </a:lnTo>
                </a:path>
              </a:pathLst>
            </a:custGeom>
            <a:noFill/>
            <a:ln w="12700">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55" name="Freeform 17"/>
            <p:cNvSpPr>
              <a:spLocks/>
            </p:cNvSpPr>
            <p:nvPr/>
          </p:nvSpPr>
          <p:spPr bwMode="auto">
            <a:xfrm>
              <a:off x="3636963" y="3679825"/>
              <a:ext cx="22225" cy="31750"/>
            </a:xfrm>
            <a:custGeom>
              <a:avLst/>
              <a:gdLst>
                <a:gd name="T0" fmla="*/ 0 w 14"/>
                <a:gd name="T1" fmla="*/ 20 h 20"/>
                <a:gd name="T2" fmla="*/ 2 w 14"/>
                <a:gd name="T3" fmla="*/ 14 h 20"/>
                <a:gd name="T4" fmla="*/ 6 w 14"/>
                <a:gd name="T5" fmla="*/ 8 h 20"/>
                <a:gd name="T6" fmla="*/ 12 w 14"/>
                <a:gd name="T7" fmla="*/ 4 h 20"/>
                <a:gd name="T8" fmla="*/ 14 w 14"/>
                <a:gd name="T9" fmla="*/ 0 h 20"/>
              </a:gdLst>
              <a:ahLst/>
              <a:cxnLst>
                <a:cxn ang="0">
                  <a:pos x="T0" y="T1"/>
                </a:cxn>
                <a:cxn ang="0">
                  <a:pos x="T2" y="T3"/>
                </a:cxn>
                <a:cxn ang="0">
                  <a:pos x="T4" y="T5"/>
                </a:cxn>
                <a:cxn ang="0">
                  <a:pos x="T6" y="T7"/>
                </a:cxn>
                <a:cxn ang="0">
                  <a:pos x="T8" y="T9"/>
                </a:cxn>
              </a:cxnLst>
              <a:rect l="0" t="0" r="r" b="b"/>
              <a:pathLst>
                <a:path w="14" h="20">
                  <a:moveTo>
                    <a:pt x="0" y="20"/>
                  </a:moveTo>
                  <a:lnTo>
                    <a:pt x="2" y="14"/>
                  </a:lnTo>
                  <a:lnTo>
                    <a:pt x="6" y="8"/>
                  </a:lnTo>
                  <a:lnTo>
                    <a:pt x="12" y="4"/>
                  </a:lnTo>
                  <a:lnTo>
                    <a:pt x="14" y="0"/>
                  </a:lnTo>
                </a:path>
              </a:pathLst>
            </a:custGeom>
            <a:noFill/>
            <a:ln w="12700">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56" name="Line 18"/>
            <p:cNvSpPr>
              <a:spLocks noChangeShapeType="1"/>
            </p:cNvSpPr>
            <p:nvPr/>
          </p:nvSpPr>
          <p:spPr bwMode="auto">
            <a:xfrm flipV="1">
              <a:off x="3687763" y="3625850"/>
              <a:ext cx="25400" cy="2540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57" name="Line 19"/>
            <p:cNvSpPr>
              <a:spLocks noChangeShapeType="1"/>
            </p:cNvSpPr>
            <p:nvPr/>
          </p:nvSpPr>
          <p:spPr bwMode="auto">
            <a:xfrm flipV="1">
              <a:off x="3738563" y="3571875"/>
              <a:ext cx="28575" cy="2540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58" name="Line 20"/>
            <p:cNvSpPr>
              <a:spLocks noChangeShapeType="1"/>
            </p:cNvSpPr>
            <p:nvPr/>
          </p:nvSpPr>
          <p:spPr bwMode="auto">
            <a:xfrm flipV="1">
              <a:off x="3792538" y="3514725"/>
              <a:ext cx="25400" cy="28575"/>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59" name="Freeform 21"/>
            <p:cNvSpPr>
              <a:spLocks/>
            </p:cNvSpPr>
            <p:nvPr/>
          </p:nvSpPr>
          <p:spPr bwMode="auto">
            <a:xfrm>
              <a:off x="3843338" y="3460750"/>
              <a:ext cx="28575" cy="28575"/>
            </a:xfrm>
            <a:custGeom>
              <a:avLst/>
              <a:gdLst>
                <a:gd name="T0" fmla="*/ 0 w 18"/>
                <a:gd name="T1" fmla="*/ 18 h 18"/>
                <a:gd name="T2" fmla="*/ 2 w 18"/>
                <a:gd name="T3" fmla="*/ 16 h 18"/>
                <a:gd name="T4" fmla="*/ 18 w 18"/>
                <a:gd name="T5" fmla="*/ 0 h 18"/>
              </a:gdLst>
              <a:ahLst/>
              <a:cxnLst>
                <a:cxn ang="0">
                  <a:pos x="T0" y="T1"/>
                </a:cxn>
                <a:cxn ang="0">
                  <a:pos x="T2" y="T3"/>
                </a:cxn>
                <a:cxn ang="0">
                  <a:pos x="T4" y="T5"/>
                </a:cxn>
              </a:cxnLst>
              <a:rect l="0" t="0" r="r" b="b"/>
              <a:pathLst>
                <a:path w="18" h="18">
                  <a:moveTo>
                    <a:pt x="0" y="18"/>
                  </a:moveTo>
                  <a:lnTo>
                    <a:pt x="2" y="16"/>
                  </a:lnTo>
                  <a:lnTo>
                    <a:pt x="18" y="0"/>
                  </a:lnTo>
                </a:path>
              </a:pathLst>
            </a:custGeom>
            <a:noFill/>
            <a:ln w="12700">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60" name="Freeform 22"/>
            <p:cNvSpPr>
              <a:spLocks/>
            </p:cNvSpPr>
            <p:nvPr/>
          </p:nvSpPr>
          <p:spPr bwMode="auto">
            <a:xfrm>
              <a:off x="3865563" y="3394075"/>
              <a:ext cx="19050" cy="31750"/>
            </a:xfrm>
            <a:custGeom>
              <a:avLst/>
              <a:gdLst>
                <a:gd name="T0" fmla="*/ 12 w 12"/>
                <a:gd name="T1" fmla="*/ 20 h 20"/>
                <a:gd name="T2" fmla="*/ 10 w 12"/>
                <a:gd name="T3" fmla="*/ 14 h 20"/>
                <a:gd name="T4" fmla="*/ 4 w 12"/>
                <a:gd name="T5" fmla="*/ 4 h 20"/>
                <a:gd name="T6" fmla="*/ 0 w 12"/>
                <a:gd name="T7" fmla="*/ 0 h 20"/>
              </a:gdLst>
              <a:ahLst/>
              <a:cxnLst>
                <a:cxn ang="0">
                  <a:pos x="T0" y="T1"/>
                </a:cxn>
                <a:cxn ang="0">
                  <a:pos x="T2" y="T3"/>
                </a:cxn>
                <a:cxn ang="0">
                  <a:pos x="T4" y="T5"/>
                </a:cxn>
                <a:cxn ang="0">
                  <a:pos x="T6" y="T7"/>
                </a:cxn>
              </a:cxnLst>
              <a:rect l="0" t="0" r="r" b="b"/>
              <a:pathLst>
                <a:path w="12" h="20">
                  <a:moveTo>
                    <a:pt x="12" y="20"/>
                  </a:moveTo>
                  <a:lnTo>
                    <a:pt x="10" y="14"/>
                  </a:lnTo>
                  <a:lnTo>
                    <a:pt x="4" y="4"/>
                  </a:lnTo>
                  <a:lnTo>
                    <a:pt x="0" y="0"/>
                  </a:lnTo>
                </a:path>
              </a:pathLst>
            </a:custGeom>
            <a:noFill/>
            <a:ln w="12700">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61" name="Line 23"/>
            <p:cNvSpPr>
              <a:spLocks noChangeShapeType="1"/>
            </p:cNvSpPr>
            <p:nvPr/>
          </p:nvSpPr>
          <p:spPr bwMode="auto">
            <a:xfrm flipH="1" flipV="1">
              <a:off x="3811588" y="3340100"/>
              <a:ext cx="25400" cy="2540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62" name="Line 24"/>
            <p:cNvSpPr>
              <a:spLocks noChangeShapeType="1"/>
            </p:cNvSpPr>
            <p:nvPr/>
          </p:nvSpPr>
          <p:spPr bwMode="auto">
            <a:xfrm flipH="1" flipV="1">
              <a:off x="3760788" y="3282950"/>
              <a:ext cx="25400" cy="28575"/>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63" name="Line 25"/>
            <p:cNvSpPr>
              <a:spLocks noChangeShapeType="1"/>
            </p:cNvSpPr>
            <p:nvPr/>
          </p:nvSpPr>
          <p:spPr bwMode="auto">
            <a:xfrm flipH="1" flipV="1">
              <a:off x="3706813" y="3228975"/>
              <a:ext cx="25400" cy="2540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64" name="Freeform 26"/>
            <p:cNvSpPr>
              <a:spLocks/>
            </p:cNvSpPr>
            <p:nvPr/>
          </p:nvSpPr>
          <p:spPr bwMode="auto">
            <a:xfrm>
              <a:off x="3656013" y="3171825"/>
              <a:ext cx="25400" cy="28575"/>
            </a:xfrm>
            <a:custGeom>
              <a:avLst/>
              <a:gdLst>
                <a:gd name="T0" fmla="*/ 16 w 16"/>
                <a:gd name="T1" fmla="*/ 18 h 18"/>
                <a:gd name="T2" fmla="*/ 4 w 16"/>
                <a:gd name="T3" fmla="*/ 6 h 18"/>
                <a:gd name="T4" fmla="*/ 0 w 16"/>
                <a:gd name="T5" fmla="*/ 0 h 18"/>
              </a:gdLst>
              <a:ahLst/>
              <a:cxnLst>
                <a:cxn ang="0">
                  <a:pos x="T0" y="T1"/>
                </a:cxn>
                <a:cxn ang="0">
                  <a:pos x="T2" y="T3"/>
                </a:cxn>
                <a:cxn ang="0">
                  <a:pos x="T4" y="T5"/>
                </a:cxn>
              </a:cxnLst>
              <a:rect l="0" t="0" r="r" b="b"/>
              <a:pathLst>
                <a:path w="16" h="18">
                  <a:moveTo>
                    <a:pt x="16" y="18"/>
                  </a:moveTo>
                  <a:lnTo>
                    <a:pt x="4" y="6"/>
                  </a:lnTo>
                  <a:lnTo>
                    <a:pt x="0" y="0"/>
                  </a:lnTo>
                </a:path>
              </a:pathLst>
            </a:custGeom>
            <a:noFill/>
            <a:ln w="12700">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65" name="Freeform 27"/>
            <p:cNvSpPr>
              <a:spLocks/>
            </p:cNvSpPr>
            <p:nvPr/>
          </p:nvSpPr>
          <p:spPr bwMode="auto">
            <a:xfrm>
              <a:off x="3640138" y="3114675"/>
              <a:ext cx="25400" cy="25400"/>
            </a:xfrm>
            <a:custGeom>
              <a:avLst/>
              <a:gdLst>
                <a:gd name="T0" fmla="*/ 0 w 16"/>
                <a:gd name="T1" fmla="*/ 16 h 16"/>
                <a:gd name="T2" fmla="*/ 0 w 16"/>
                <a:gd name="T3" fmla="*/ 12 h 16"/>
                <a:gd name="T4" fmla="*/ 4 w 16"/>
                <a:gd name="T5" fmla="*/ 8 h 16"/>
                <a:gd name="T6" fmla="*/ 6 w 16"/>
                <a:gd name="T7" fmla="*/ 4 h 16"/>
                <a:gd name="T8" fmla="*/ 14 w 16"/>
                <a:gd name="T9" fmla="*/ 0 h 16"/>
                <a:gd name="T10" fmla="*/ 16 w 16"/>
                <a:gd name="T11" fmla="*/ 0 h 16"/>
              </a:gdLst>
              <a:ahLst/>
              <a:cxnLst>
                <a:cxn ang="0">
                  <a:pos x="T0" y="T1"/>
                </a:cxn>
                <a:cxn ang="0">
                  <a:pos x="T2" y="T3"/>
                </a:cxn>
                <a:cxn ang="0">
                  <a:pos x="T4" y="T5"/>
                </a:cxn>
                <a:cxn ang="0">
                  <a:pos x="T6" y="T7"/>
                </a:cxn>
                <a:cxn ang="0">
                  <a:pos x="T8" y="T9"/>
                </a:cxn>
                <a:cxn ang="0">
                  <a:pos x="T10" y="T11"/>
                </a:cxn>
              </a:cxnLst>
              <a:rect l="0" t="0" r="r" b="b"/>
              <a:pathLst>
                <a:path w="16" h="16">
                  <a:moveTo>
                    <a:pt x="0" y="16"/>
                  </a:moveTo>
                  <a:lnTo>
                    <a:pt x="0" y="12"/>
                  </a:lnTo>
                  <a:lnTo>
                    <a:pt x="4" y="8"/>
                  </a:lnTo>
                  <a:lnTo>
                    <a:pt x="6" y="4"/>
                  </a:lnTo>
                  <a:lnTo>
                    <a:pt x="14" y="0"/>
                  </a:lnTo>
                  <a:lnTo>
                    <a:pt x="16" y="0"/>
                  </a:lnTo>
                </a:path>
              </a:pathLst>
            </a:custGeom>
            <a:noFill/>
            <a:ln w="12700">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66" name="Line 28"/>
            <p:cNvSpPr>
              <a:spLocks noChangeShapeType="1"/>
            </p:cNvSpPr>
            <p:nvPr/>
          </p:nvSpPr>
          <p:spPr bwMode="auto">
            <a:xfrm>
              <a:off x="3703638" y="311467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67" name="Line 29"/>
            <p:cNvSpPr>
              <a:spLocks noChangeShapeType="1"/>
            </p:cNvSpPr>
            <p:nvPr/>
          </p:nvSpPr>
          <p:spPr bwMode="auto">
            <a:xfrm>
              <a:off x="3779838" y="311467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68" name="Line 30"/>
            <p:cNvSpPr>
              <a:spLocks noChangeShapeType="1"/>
            </p:cNvSpPr>
            <p:nvPr/>
          </p:nvSpPr>
          <p:spPr bwMode="auto">
            <a:xfrm>
              <a:off x="3856038" y="311467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69" name="Line 31"/>
            <p:cNvSpPr>
              <a:spLocks noChangeShapeType="1"/>
            </p:cNvSpPr>
            <p:nvPr/>
          </p:nvSpPr>
          <p:spPr bwMode="auto">
            <a:xfrm>
              <a:off x="3932238" y="311467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70" name="Line 32"/>
            <p:cNvSpPr>
              <a:spLocks noChangeShapeType="1"/>
            </p:cNvSpPr>
            <p:nvPr/>
          </p:nvSpPr>
          <p:spPr bwMode="auto">
            <a:xfrm>
              <a:off x="4008438" y="311467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71" name="Line 33"/>
            <p:cNvSpPr>
              <a:spLocks noChangeShapeType="1"/>
            </p:cNvSpPr>
            <p:nvPr/>
          </p:nvSpPr>
          <p:spPr bwMode="auto">
            <a:xfrm>
              <a:off x="4084638" y="311467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72" name="Line 34"/>
            <p:cNvSpPr>
              <a:spLocks noChangeShapeType="1"/>
            </p:cNvSpPr>
            <p:nvPr/>
          </p:nvSpPr>
          <p:spPr bwMode="auto">
            <a:xfrm>
              <a:off x="4160838" y="311467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73" name="Line 35"/>
            <p:cNvSpPr>
              <a:spLocks noChangeShapeType="1"/>
            </p:cNvSpPr>
            <p:nvPr/>
          </p:nvSpPr>
          <p:spPr bwMode="auto">
            <a:xfrm>
              <a:off x="4237038" y="311467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74" name="Line 36"/>
            <p:cNvSpPr>
              <a:spLocks noChangeShapeType="1"/>
            </p:cNvSpPr>
            <p:nvPr/>
          </p:nvSpPr>
          <p:spPr bwMode="auto">
            <a:xfrm>
              <a:off x="4313238" y="311467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75" name="Line 37"/>
            <p:cNvSpPr>
              <a:spLocks noChangeShapeType="1"/>
            </p:cNvSpPr>
            <p:nvPr/>
          </p:nvSpPr>
          <p:spPr bwMode="auto">
            <a:xfrm>
              <a:off x="4389438" y="311467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76" name="Line 38"/>
            <p:cNvSpPr>
              <a:spLocks noChangeShapeType="1"/>
            </p:cNvSpPr>
            <p:nvPr/>
          </p:nvSpPr>
          <p:spPr bwMode="auto">
            <a:xfrm>
              <a:off x="4465638" y="311467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77" name="Line 39"/>
            <p:cNvSpPr>
              <a:spLocks noChangeShapeType="1"/>
            </p:cNvSpPr>
            <p:nvPr/>
          </p:nvSpPr>
          <p:spPr bwMode="auto">
            <a:xfrm>
              <a:off x="4541838" y="311467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78" name="Line 40"/>
            <p:cNvSpPr>
              <a:spLocks noChangeShapeType="1"/>
            </p:cNvSpPr>
            <p:nvPr/>
          </p:nvSpPr>
          <p:spPr bwMode="auto">
            <a:xfrm>
              <a:off x="4618038" y="311467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79" name="Line 41"/>
            <p:cNvSpPr>
              <a:spLocks noChangeShapeType="1"/>
            </p:cNvSpPr>
            <p:nvPr/>
          </p:nvSpPr>
          <p:spPr bwMode="auto">
            <a:xfrm>
              <a:off x="4694238" y="311467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80" name="Line 42"/>
            <p:cNvSpPr>
              <a:spLocks noChangeShapeType="1"/>
            </p:cNvSpPr>
            <p:nvPr/>
          </p:nvSpPr>
          <p:spPr bwMode="auto">
            <a:xfrm>
              <a:off x="4770438" y="311467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81" name="Line 43"/>
            <p:cNvSpPr>
              <a:spLocks noChangeShapeType="1"/>
            </p:cNvSpPr>
            <p:nvPr/>
          </p:nvSpPr>
          <p:spPr bwMode="auto">
            <a:xfrm>
              <a:off x="4846638" y="311467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82" name="Line 44"/>
            <p:cNvSpPr>
              <a:spLocks noChangeShapeType="1"/>
            </p:cNvSpPr>
            <p:nvPr/>
          </p:nvSpPr>
          <p:spPr bwMode="auto">
            <a:xfrm>
              <a:off x="4922838" y="311467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83" name="Line 45"/>
            <p:cNvSpPr>
              <a:spLocks noChangeShapeType="1"/>
            </p:cNvSpPr>
            <p:nvPr/>
          </p:nvSpPr>
          <p:spPr bwMode="auto">
            <a:xfrm>
              <a:off x="4999038" y="311467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84" name="Line 46"/>
            <p:cNvSpPr>
              <a:spLocks noChangeShapeType="1"/>
            </p:cNvSpPr>
            <p:nvPr/>
          </p:nvSpPr>
          <p:spPr bwMode="auto">
            <a:xfrm>
              <a:off x="5075238" y="311467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85" name="Freeform 47"/>
            <p:cNvSpPr>
              <a:spLocks/>
            </p:cNvSpPr>
            <p:nvPr/>
          </p:nvSpPr>
          <p:spPr bwMode="auto">
            <a:xfrm>
              <a:off x="5151438" y="3114675"/>
              <a:ext cx="38100" cy="0"/>
            </a:xfrm>
            <a:custGeom>
              <a:avLst/>
              <a:gdLst>
                <a:gd name="T0" fmla="*/ 0 w 24"/>
                <a:gd name="T1" fmla="*/ 18 w 24"/>
                <a:gd name="T2" fmla="*/ 24 w 24"/>
              </a:gdLst>
              <a:ahLst/>
              <a:cxnLst>
                <a:cxn ang="0">
                  <a:pos x="T0" y="0"/>
                </a:cxn>
                <a:cxn ang="0">
                  <a:pos x="T1" y="0"/>
                </a:cxn>
                <a:cxn ang="0">
                  <a:pos x="T2" y="0"/>
                </a:cxn>
              </a:cxnLst>
              <a:rect l="0" t="0" r="r" b="b"/>
              <a:pathLst>
                <a:path w="24">
                  <a:moveTo>
                    <a:pt x="0" y="0"/>
                  </a:moveTo>
                  <a:lnTo>
                    <a:pt x="18" y="0"/>
                  </a:lnTo>
                  <a:lnTo>
                    <a:pt x="24" y="0"/>
                  </a:lnTo>
                </a:path>
              </a:pathLst>
            </a:custGeom>
            <a:noFill/>
            <a:ln w="12700">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86" name="Freeform 48"/>
            <p:cNvSpPr>
              <a:spLocks/>
            </p:cNvSpPr>
            <p:nvPr/>
          </p:nvSpPr>
          <p:spPr bwMode="auto">
            <a:xfrm>
              <a:off x="5224463" y="3127375"/>
              <a:ext cx="28575" cy="22225"/>
            </a:xfrm>
            <a:custGeom>
              <a:avLst/>
              <a:gdLst>
                <a:gd name="T0" fmla="*/ 0 w 18"/>
                <a:gd name="T1" fmla="*/ 0 h 14"/>
                <a:gd name="T2" fmla="*/ 4 w 18"/>
                <a:gd name="T3" fmla="*/ 2 h 14"/>
                <a:gd name="T4" fmla="*/ 14 w 18"/>
                <a:gd name="T5" fmla="*/ 10 h 14"/>
                <a:gd name="T6" fmla="*/ 18 w 18"/>
                <a:gd name="T7" fmla="*/ 14 h 14"/>
              </a:gdLst>
              <a:ahLst/>
              <a:cxnLst>
                <a:cxn ang="0">
                  <a:pos x="T0" y="T1"/>
                </a:cxn>
                <a:cxn ang="0">
                  <a:pos x="T2" y="T3"/>
                </a:cxn>
                <a:cxn ang="0">
                  <a:pos x="T4" y="T5"/>
                </a:cxn>
                <a:cxn ang="0">
                  <a:pos x="T6" y="T7"/>
                </a:cxn>
              </a:cxnLst>
              <a:rect l="0" t="0" r="r" b="b"/>
              <a:pathLst>
                <a:path w="18" h="14">
                  <a:moveTo>
                    <a:pt x="0" y="0"/>
                  </a:moveTo>
                  <a:lnTo>
                    <a:pt x="4" y="2"/>
                  </a:lnTo>
                  <a:lnTo>
                    <a:pt x="14" y="10"/>
                  </a:lnTo>
                  <a:lnTo>
                    <a:pt x="18" y="14"/>
                  </a:lnTo>
                </a:path>
              </a:pathLst>
            </a:custGeom>
            <a:noFill/>
            <a:ln w="12700">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87" name="Line 49"/>
            <p:cNvSpPr>
              <a:spLocks noChangeShapeType="1"/>
            </p:cNvSpPr>
            <p:nvPr/>
          </p:nvSpPr>
          <p:spPr bwMode="auto">
            <a:xfrm>
              <a:off x="5278438" y="3178175"/>
              <a:ext cx="28575" cy="28575"/>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88" name="Line 50"/>
            <p:cNvSpPr>
              <a:spLocks noChangeShapeType="1"/>
            </p:cNvSpPr>
            <p:nvPr/>
          </p:nvSpPr>
          <p:spPr bwMode="auto">
            <a:xfrm>
              <a:off x="5332413" y="3232150"/>
              <a:ext cx="25400" cy="28575"/>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89" name="Line 51"/>
            <p:cNvSpPr>
              <a:spLocks noChangeShapeType="1"/>
            </p:cNvSpPr>
            <p:nvPr/>
          </p:nvSpPr>
          <p:spPr bwMode="auto">
            <a:xfrm>
              <a:off x="5386388" y="3289300"/>
              <a:ext cx="25400" cy="2540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90" name="Line 52"/>
            <p:cNvSpPr>
              <a:spLocks noChangeShapeType="1"/>
            </p:cNvSpPr>
            <p:nvPr/>
          </p:nvSpPr>
          <p:spPr bwMode="auto">
            <a:xfrm>
              <a:off x="5437188" y="3343275"/>
              <a:ext cx="28575" cy="28575"/>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91" name="Freeform 53"/>
            <p:cNvSpPr>
              <a:spLocks/>
            </p:cNvSpPr>
            <p:nvPr/>
          </p:nvSpPr>
          <p:spPr bwMode="auto">
            <a:xfrm>
              <a:off x="5491163" y="3397250"/>
              <a:ext cx="15875" cy="34925"/>
            </a:xfrm>
            <a:custGeom>
              <a:avLst/>
              <a:gdLst>
                <a:gd name="T0" fmla="*/ 0 w 10"/>
                <a:gd name="T1" fmla="*/ 0 h 22"/>
                <a:gd name="T2" fmla="*/ 8 w 10"/>
                <a:gd name="T3" fmla="*/ 10 h 22"/>
                <a:gd name="T4" fmla="*/ 10 w 10"/>
                <a:gd name="T5" fmla="*/ 16 h 22"/>
                <a:gd name="T6" fmla="*/ 10 w 10"/>
                <a:gd name="T7" fmla="*/ 20 h 22"/>
                <a:gd name="T8" fmla="*/ 10 w 10"/>
                <a:gd name="T9" fmla="*/ 22 h 22"/>
              </a:gdLst>
              <a:ahLst/>
              <a:cxnLst>
                <a:cxn ang="0">
                  <a:pos x="T0" y="T1"/>
                </a:cxn>
                <a:cxn ang="0">
                  <a:pos x="T2" y="T3"/>
                </a:cxn>
                <a:cxn ang="0">
                  <a:pos x="T4" y="T5"/>
                </a:cxn>
                <a:cxn ang="0">
                  <a:pos x="T6" y="T7"/>
                </a:cxn>
                <a:cxn ang="0">
                  <a:pos x="T8" y="T9"/>
                </a:cxn>
              </a:cxnLst>
              <a:rect l="0" t="0" r="r" b="b"/>
              <a:pathLst>
                <a:path w="10" h="22">
                  <a:moveTo>
                    <a:pt x="0" y="0"/>
                  </a:moveTo>
                  <a:lnTo>
                    <a:pt x="8" y="10"/>
                  </a:lnTo>
                  <a:lnTo>
                    <a:pt x="10" y="16"/>
                  </a:lnTo>
                  <a:lnTo>
                    <a:pt x="10" y="20"/>
                  </a:lnTo>
                  <a:lnTo>
                    <a:pt x="10" y="22"/>
                  </a:lnTo>
                </a:path>
              </a:pathLst>
            </a:custGeom>
            <a:noFill/>
            <a:ln w="12700">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92" name="Freeform 54"/>
            <p:cNvSpPr>
              <a:spLocks/>
            </p:cNvSpPr>
            <p:nvPr/>
          </p:nvSpPr>
          <p:spPr bwMode="auto">
            <a:xfrm>
              <a:off x="5462588" y="3463925"/>
              <a:ext cx="25400" cy="25400"/>
            </a:xfrm>
            <a:custGeom>
              <a:avLst/>
              <a:gdLst>
                <a:gd name="T0" fmla="*/ 16 w 16"/>
                <a:gd name="T1" fmla="*/ 0 h 16"/>
                <a:gd name="T2" fmla="*/ 14 w 16"/>
                <a:gd name="T3" fmla="*/ 2 h 16"/>
                <a:gd name="T4" fmla="*/ 0 w 16"/>
                <a:gd name="T5" fmla="*/ 16 h 16"/>
              </a:gdLst>
              <a:ahLst/>
              <a:cxnLst>
                <a:cxn ang="0">
                  <a:pos x="T0" y="T1"/>
                </a:cxn>
                <a:cxn ang="0">
                  <a:pos x="T2" y="T3"/>
                </a:cxn>
                <a:cxn ang="0">
                  <a:pos x="T4" y="T5"/>
                </a:cxn>
              </a:cxnLst>
              <a:rect l="0" t="0" r="r" b="b"/>
              <a:pathLst>
                <a:path w="16" h="16">
                  <a:moveTo>
                    <a:pt x="16" y="0"/>
                  </a:moveTo>
                  <a:lnTo>
                    <a:pt x="14" y="2"/>
                  </a:lnTo>
                  <a:lnTo>
                    <a:pt x="0" y="16"/>
                  </a:lnTo>
                </a:path>
              </a:pathLst>
            </a:custGeom>
            <a:noFill/>
            <a:ln w="12700">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93" name="Line 55"/>
            <p:cNvSpPr>
              <a:spLocks noChangeShapeType="1"/>
            </p:cNvSpPr>
            <p:nvPr/>
          </p:nvSpPr>
          <p:spPr bwMode="auto">
            <a:xfrm flipH="1">
              <a:off x="5408613" y="3517900"/>
              <a:ext cx="28575" cy="28575"/>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94" name="Line 56"/>
            <p:cNvSpPr>
              <a:spLocks noChangeShapeType="1"/>
            </p:cNvSpPr>
            <p:nvPr/>
          </p:nvSpPr>
          <p:spPr bwMode="auto">
            <a:xfrm flipH="1">
              <a:off x="5357813" y="3571875"/>
              <a:ext cx="25400" cy="28575"/>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95" name="Line 57"/>
            <p:cNvSpPr>
              <a:spLocks noChangeShapeType="1"/>
            </p:cNvSpPr>
            <p:nvPr/>
          </p:nvSpPr>
          <p:spPr bwMode="auto">
            <a:xfrm flipH="1">
              <a:off x="5303838" y="3629025"/>
              <a:ext cx="25400" cy="2540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96" name="Line 58"/>
            <p:cNvSpPr>
              <a:spLocks noChangeShapeType="1"/>
            </p:cNvSpPr>
            <p:nvPr/>
          </p:nvSpPr>
          <p:spPr bwMode="auto">
            <a:xfrm flipH="1">
              <a:off x="5249863" y="3683000"/>
              <a:ext cx="28575" cy="28575"/>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97" name="Freeform 59"/>
            <p:cNvSpPr>
              <a:spLocks/>
            </p:cNvSpPr>
            <p:nvPr/>
          </p:nvSpPr>
          <p:spPr bwMode="auto">
            <a:xfrm>
              <a:off x="5183188" y="3733800"/>
              <a:ext cx="38100" cy="9525"/>
            </a:xfrm>
            <a:custGeom>
              <a:avLst/>
              <a:gdLst>
                <a:gd name="T0" fmla="*/ 24 w 24"/>
                <a:gd name="T1" fmla="*/ 0 h 6"/>
                <a:gd name="T2" fmla="*/ 20 w 24"/>
                <a:gd name="T3" fmla="*/ 2 h 6"/>
                <a:gd name="T4" fmla="*/ 6 w 24"/>
                <a:gd name="T5" fmla="*/ 6 h 6"/>
                <a:gd name="T6" fmla="*/ 0 w 24"/>
                <a:gd name="T7" fmla="*/ 6 h 6"/>
              </a:gdLst>
              <a:ahLst/>
              <a:cxnLst>
                <a:cxn ang="0">
                  <a:pos x="T0" y="T1"/>
                </a:cxn>
                <a:cxn ang="0">
                  <a:pos x="T2" y="T3"/>
                </a:cxn>
                <a:cxn ang="0">
                  <a:pos x="T4" y="T5"/>
                </a:cxn>
                <a:cxn ang="0">
                  <a:pos x="T6" y="T7"/>
                </a:cxn>
              </a:cxnLst>
              <a:rect l="0" t="0" r="r" b="b"/>
              <a:pathLst>
                <a:path w="24" h="6">
                  <a:moveTo>
                    <a:pt x="24" y="0"/>
                  </a:moveTo>
                  <a:lnTo>
                    <a:pt x="20" y="2"/>
                  </a:lnTo>
                  <a:lnTo>
                    <a:pt x="6" y="6"/>
                  </a:lnTo>
                  <a:lnTo>
                    <a:pt x="0" y="6"/>
                  </a:lnTo>
                </a:path>
              </a:pathLst>
            </a:custGeom>
            <a:noFill/>
            <a:ln w="12700">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98" name="Line 60"/>
            <p:cNvSpPr>
              <a:spLocks noChangeShapeType="1"/>
            </p:cNvSpPr>
            <p:nvPr/>
          </p:nvSpPr>
          <p:spPr bwMode="auto">
            <a:xfrm flipH="1">
              <a:off x="5106988" y="374332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199" name="Line 61"/>
            <p:cNvSpPr>
              <a:spLocks noChangeShapeType="1"/>
            </p:cNvSpPr>
            <p:nvPr/>
          </p:nvSpPr>
          <p:spPr bwMode="auto">
            <a:xfrm flipH="1">
              <a:off x="5030788" y="374332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200" name="Line 62"/>
            <p:cNvSpPr>
              <a:spLocks noChangeShapeType="1"/>
            </p:cNvSpPr>
            <p:nvPr/>
          </p:nvSpPr>
          <p:spPr bwMode="auto">
            <a:xfrm flipH="1">
              <a:off x="4954588" y="374332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201" name="Line 63"/>
            <p:cNvSpPr>
              <a:spLocks noChangeShapeType="1"/>
            </p:cNvSpPr>
            <p:nvPr/>
          </p:nvSpPr>
          <p:spPr bwMode="auto">
            <a:xfrm flipH="1">
              <a:off x="4878388" y="374332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202" name="Line 64"/>
            <p:cNvSpPr>
              <a:spLocks noChangeShapeType="1"/>
            </p:cNvSpPr>
            <p:nvPr/>
          </p:nvSpPr>
          <p:spPr bwMode="auto">
            <a:xfrm flipH="1">
              <a:off x="4802188" y="374332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203" name="Line 65"/>
            <p:cNvSpPr>
              <a:spLocks noChangeShapeType="1"/>
            </p:cNvSpPr>
            <p:nvPr/>
          </p:nvSpPr>
          <p:spPr bwMode="auto">
            <a:xfrm flipH="1">
              <a:off x="4725988" y="374332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204" name="Line 66"/>
            <p:cNvSpPr>
              <a:spLocks noChangeShapeType="1"/>
            </p:cNvSpPr>
            <p:nvPr/>
          </p:nvSpPr>
          <p:spPr bwMode="auto">
            <a:xfrm flipH="1">
              <a:off x="4649788" y="374332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205" name="Line 67"/>
            <p:cNvSpPr>
              <a:spLocks noChangeShapeType="1"/>
            </p:cNvSpPr>
            <p:nvPr/>
          </p:nvSpPr>
          <p:spPr bwMode="auto">
            <a:xfrm flipH="1">
              <a:off x="4573588" y="374332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sp>
          <p:nvSpPr>
            <p:cNvPr id="206" name="Line 68"/>
            <p:cNvSpPr>
              <a:spLocks noChangeShapeType="1"/>
            </p:cNvSpPr>
            <p:nvPr/>
          </p:nvSpPr>
          <p:spPr bwMode="auto">
            <a:xfrm flipH="1">
              <a:off x="4497388" y="3743325"/>
              <a:ext cx="38100" cy="0"/>
            </a:xfrm>
            <a:prstGeom prst="line">
              <a:avLst/>
            </a:prstGeom>
            <a:noFill/>
            <a:ln w="12700">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a:solidFill>
                  <a:srgbClr val="231F20"/>
                </a:solidFill>
                <a:latin typeface="Arial"/>
              </a:endParaRPr>
            </a:p>
          </p:txBody>
        </p:sp>
      </p:grpSp>
      <p:sp>
        <p:nvSpPr>
          <p:cNvPr id="345" name="TextBox 344"/>
          <p:cNvSpPr txBox="1"/>
          <p:nvPr/>
        </p:nvSpPr>
        <p:spPr>
          <a:xfrm>
            <a:off x="2093628" y="914990"/>
            <a:ext cx="8222364" cy="4959756"/>
          </a:xfrm>
          <a:prstGeom prst="rect">
            <a:avLst/>
          </a:prstGeom>
          <a:noFill/>
        </p:spPr>
        <p:txBody>
          <a:bodyPr wrap="square" rtlCol="0">
            <a:spAutoFit/>
          </a:bodyPr>
          <a:lstStyle/>
          <a:p>
            <a:pPr>
              <a:lnSpc>
                <a:spcPct val="150000"/>
              </a:lnSpc>
              <a:spcAft>
                <a:spcPts val="1200"/>
              </a:spcAft>
            </a:pPr>
            <a:endParaRPr lang="en-US" sz="2000" dirty="0">
              <a:latin typeface="Arial" charset="0"/>
              <a:ea typeface="Arial" charset="0"/>
              <a:cs typeface="Arial" charset="0"/>
            </a:endParaRPr>
          </a:p>
          <a:p>
            <a:pPr>
              <a:lnSpc>
                <a:spcPct val="150000"/>
              </a:lnSpc>
              <a:spcAft>
                <a:spcPts val="1200"/>
              </a:spcAft>
            </a:pPr>
            <a:r>
              <a:rPr lang="en-US" sz="2000" dirty="0">
                <a:latin typeface="Arial" charset="0"/>
                <a:ea typeface="Arial" charset="0"/>
                <a:cs typeface="Arial" charset="0"/>
              </a:rPr>
              <a:t>At least seven years experience </a:t>
            </a:r>
            <a:r>
              <a:rPr lang="en-US" sz="2000" b="1" i="1" dirty="0">
                <a:latin typeface="Arial" charset="0"/>
                <a:ea typeface="Arial" charset="0"/>
                <a:cs typeface="Arial" charset="0"/>
              </a:rPr>
              <a:t>plus </a:t>
            </a:r>
            <a:r>
              <a:rPr lang="en-US" sz="2000" dirty="0">
                <a:latin typeface="Arial" charset="0"/>
                <a:ea typeface="Arial" charset="0"/>
                <a:cs typeface="Arial" charset="0"/>
              </a:rPr>
              <a:t>one of the following:</a:t>
            </a:r>
          </a:p>
          <a:p>
            <a:pPr marL="465138" indent="-357188">
              <a:lnSpc>
                <a:spcPct val="150000"/>
              </a:lnSpc>
              <a:buClr>
                <a:schemeClr val="accent2"/>
              </a:buClr>
              <a:buFont typeface="Arial" panose="020B0604020202020204" pitchFamily="34" charset="0"/>
              <a:buChar char="•"/>
            </a:pPr>
            <a:r>
              <a:rPr lang="en-US" sz="2000" dirty="0">
                <a:latin typeface="Arial" charset="0"/>
                <a:ea typeface="Arial" charset="0"/>
                <a:cs typeface="Arial" charset="0"/>
              </a:rPr>
              <a:t>Professional Engineer PE</a:t>
            </a:r>
          </a:p>
          <a:p>
            <a:pPr marL="465138" indent="-357188">
              <a:lnSpc>
                <a:spcPct val="150000"/>
              </a:lnSpc>
              <a:buClr>
                <a:schemeClr val="accent2"/>
              </a:buClr>
              <a:buFont typeface="Arial" panose="020B0604020202020204" pitchFamily="34" charset="0"/>
              <a:buChar char="•"/>
            </a:pPr>
            <a:r>
              <a:rPr lang="en-US" sz="2000" dirty="0">
                <a:latin typeface="Arial" charset="0"/>
                <a:ea typeface="Arial" charset="0"/>
                <a:cs typeface="Arial" charset="0"/>
              </a:rPr>
              <a:t>Building Operator Certification BOC Level II </a:t>
            </a:r>
          </a:p>
          <a:p>
            <a:pPr marL="465138" indent="-357188">
              <a:lnSpc>
                <a:spcPct val="150000"/>
              </a:lnSpc>
              <a:buClr>
                <a:schemeClr val="accent2"/>
              </a:buClr>
              <a:buFont typeface="Arial" panose="020B0604020202020204" pitchFamily="34" charset="0"/>
              <a:buChar char="•"/>
            </a:pPr>
            <a:r>
              <a:rPr lang="en-US" sz="2000" dirty="0">
                <a:latin typeface="Arial" charset="0"/>
                <a:ea typeface="Arial" charset="0"/>
                <a:cs typeface="Arial" charset="0"/>
              </a:rPr>
              <a:t>Certified Energy Manager </a:t>
            </a:r>
            <a:r>
              <a:rPr lang="en-US" sz="2000" cap="small" dirty="0">
                <a:latin typeface="Arial" charset="0"/>
                <a:ea typeface="Arial" charset="0"/>
                <a:cs typeface="Arial" charset="0"/>
              </a:rPr>
              <a:t>CEM</a:t>
            </a:r>
          </a:p>
          <a:p>
            <a:pPr marL="465138" indent="-357188">
              <a:lnSpc>
                <a:spcPct val="150000"/>
              </a:lnSpc>
              <a:buClr>
                <a:schemeClr val="accent2"/>
              </a:buClr>
              <a:buFont typeface="Arial" panose="020B0604020202020204" pitchFamily="34" charset="0"/>
              <a:buChar char="•"/>
            </a:pPr>
            <a:r>
              <a:rPr lang="en-US" sz="2000" dirty="0">
                <a:latin typeface="Arial" charset="0"/>
                <a:ea typeface="Arial" charset="0"/>
                <a:cs typeface="Arial" charset="0"/>
              </a:rPr>
              <a:t>Certified Commissioning Professional CCP </a:t>
            </a:r>
          </a:p>
          <a:p>
            <a:pPr marL="465138" indent="-357188">
              <a:lnSpc>
                <a:spcPct val="150000"/>
              </a:lnSpc>
              <a:buClr>
                <a:schemeClr val="accent2"/>
              </a:buClr>
              <a:buFont typeface="Arial" panose="020B0604020202020204" pitchFamily="34" charset="0"/>
              <a:buChar char="•"/>
            </a:pPr>
            <a:r>
              <a:rPr lang="en-US" sz="2000" dirty="0">
                <a:latin typeface="Arial" charset="0"/>
                <a:ea typeface="Arial" charset="0"/>
                <a:cs typeface="Arial" charset="0"/>
              </a:rPr>
              <a:t>Commissioning Authority </a:t>
            </a:r>
            <a:r>
              <a:rPr lang="en-US" sz="2000" dirty="0" err="1">
                <a:latin typeface="Arial" charset="0"/>
                <a:ea typeface="Arial" charset="0"/>
                <a:cs typeface="Arial" charset="0"/>
              </a:rPr>
              <a:t>CxA</a:t>
            </a:r>
            <a:endParaRPr lang="en-US" sz="2000" dirty="0">
              <a:latin typeface="Arial" charset="0"/>
              <a:ea typeface="Arial" charset="0"/>
              <a:cs typeface="Arial" charset="0"/>
            </a:endParaRPr>
          </a:p>
          <a:p>
            <a:pPr marL="465138" indent="-357188">
              <a:lnSpc>
                <a:spcPct val="150000"/>
              </a:lnSpc>
              <a:buClr>
                <a:schemeClr val="accent2"/>
              </a:buClr>
              <a:buFont typeface="Arial" panose="020B0604020202020204" pitchFamily="34" charset="0"/>
              <a:buChar char="•"/>
            </a:pPr>
            <a:r>
              <a:rPr lang="en-US" sz="2000" dirty="0">
                <a:latin typeface="Arial" charset="0"/>
                <a:ea typeface="Arial" charset="0"/>
                <a:cs typeface="Arial" charset="0"/>
              </a:rPr>
              <a:t>Existing Building Commissioning Professional EBCP</a:t>
            </a:r>
          </a:p>
          <a:p>
            <a:pPr marL="465138" indent="-357188">
              <a:lnSpc>
                <a:spcPct val="150000"/>
              </a:lnSpc>
              <a:buClr>
                <a:schemeClr val="accent2"/>
              </a:buClr>
              <a:buFont typeface="Arial" panose="020B0604020202020204" pitchFamily="34" charset="0"/>
              <a:buChar char="•"/>
            </a:pPr>
            <a:r>
              <a:rPr lang="en-US" sz="2000" dirty="0">
                <a:latin typeface="Arial" charset="0"/>
                <a:ea typeface="Arial" charset="0"/>
                <a:cs typeface="Arial" charset="0"/>
              </a:rPr>
              <a:t>Bachelor in Sustainable Building Science Technology BAS</a:t>
            </a:r>
          </a:p>
          <a:p>
            <a:pPr>
              <a:lnSpc>
                <a:spcPct val="150000"/>
              </a:lnSpc>
            </a:pPr>
            <a:endParaRPr lang="en-US" sz="2000" dirty="0">
              <a:latin typeface="Arial" charset="0"/>
              <a:ea typeface="Arial" charset="0"/>
              <a:cs typeface="Arial" charset="0"/>
            </a:endParaRPr>
          </a:p>
        </p:txBody>
      </p:sp>
      <p:pic>
        <p:nvPicPr>
          <p:cNvPr id="11" name="Picture 10"/>
          <p:cNvPicPr>
            <a:picLocks noChangeAspect="1"/>
          </p:cNvPicPr>
          <p:nvPr/>
        </p:nvPicPr>
        <p:blipFill>
          <a:blip r:embed="rId7"/>
          <a:stretch>
            <a:fillRect/>
          </a:stretch>
        </p:blipFill>
        <p:spPr>
          <a:xfrm>
            <a:off x="2185906" y="2282081"/>
            <a:ext cx="329184" cy="329184"/>
          </a:xfrm>
          <a:prstGeom prst="rect">
            <a:avLst/>
          </a:prstGeom>
        </p:spPr>
      </p:pic>
      <p:pic>
        <p:nvPicPr>
          <p:cNvPr id="346" name="Picture 345"/>
          <p:cNvPicPr>
            <a:picLocks noChangeAspect="1"/>
          </p:cNvPicPr>
          <p:nvPr/>
        </p:nvPicPr>
        <p:blipFill>
          <a:blip r:embed="rId7"/>
          <a:stretch>
            <a:fillRect/>
          </a:stretch>
        </p:blipFill>
        <p:spPr>
          <a:xfrm>
            <a:off x="2185906" y="2743938"/>
            <a:ext cx="329184" cy="329184"/>
          </a:xfrm>
          <a:prstGeom prst="rect">
            <a:avLst/>
          </a:prstGeom>
        </p:spPr>
      </p:pic>
      <p:pic>
        <p:nvPicPr>
          <p:cNvPr id="347" name="Picture 346"/>
          <p:cNvPicPr>
            <a:picLocks noChangeAspect="1"/>
          </p:cNvPicPr>
          <p:nvPr/>
        </p:nvPicPr>
        <p:blipFill>
          <a:blip r:embed="rId7"/>
          <a:stretch>
            <a:fillRect/>
          </a:stretch>
        </p:blipFill>
        <p:spPr>
          <a:xfrm>
            <a:off x="2185906" y="3187958"/>
            <a:ext cx="329184" cy="329184"/>
          </a:xfrm>
          <a:prstGeom prst="rect">
            <a:avLst/>
          </a:prstGeom>
        </p:spPr>
      </p:pic>
      <p:pic>
        <p:nvPicPr>
          <p:cNvPr id="348" name="Picture 347"/>
          <p:cNvPicPr>
            <a:picLocks noChangeAspect="1"/>
          </p:cNvPicPr>
          <p:nvPr/>
        </p:nvPicPr>
        <p:blipFill>
          <a:blip r:embed="rId7"/>
          <a:stretch>
            <a:fillRect/>
          </a:stretch>
        </p:blipFill>
        <p:spPr>
          <a:xfrm>
            <a:off x="2185906" y="3636912"/>
            <a:ext cx="329184" cy="329184"/>
          </a:xfrm>
          <a:prstGeom prst="rect">
            <a:avLst/>
          </a:prstGeom>
        </p:spPr>
      </p:pic>
      <p:pic>
        <p:nvPicPr>
          <p:cNvPr id="349" name="Picture 348"/>
          <p:cNvPicPr>
            <a:picLocks noChangeAspect="1"/>
          </p:cNvPicPr>
          <p:nvPr/>
        </p:nvPicPr>
        <p:blipFill>
          <a:blip r:embed="rId7"/>
          <a:stretch>
            <a:fillRect/>
          </a:stretch>
        </p:blipFill>
        <p:spPr>
          <a:xfrm>
            <a:off x="2185906" y="4127248"/>
            <a:ext cx="329184" cy="329184"/>
          </a:xfrm>
          <a:prstGeom prst="rect">
            <a:avLst/>
          </a:prstGeom>
        </p:spPr>
      </p:pic>
      <p:pic>
        <p:nvPicPr>
          <p:cNvPr id="350" name="Picture 349"/>
          <p:cNvPicPr>
            <a:picLocks noChangeAspect="1"/>
          </p:cNvPicPr>
          <p:nvPr/>
        </p:nvPicPr>
        <p:blipFill>
          <a:blip r:embed="rId7"/>
          <a:stretch>
            <a:fillRect/>
          </a:stretch>
        </p:blipFill>
        <p:spPr>
          <a:xfrm>
            <a:off x="2185906" y="4571268"/>
            <a:ext cx="329184" cy="329184"/>
          </a:xfrm>
          <a:prstGeom prst="rect">
            <a:avLst/>
          </a:prstGeom>
        </p:spPr>
      </p:pic>
      <p:pic>
        <p:nvPicPr>
          <p:cNvPr id="351" name="Picture 350"/>
          <p:cNvPicPr>
            <a:picLocks noChangeAspect="1"/>
          </p:cNvPicPr>
          <p:nvPr/>
        </p:nvPicPr>
        <p:blipFill>
          <a:blip r:embed="rId7"/>
          <a:stretch>
            <a:fillRect/>
          </a:stretch>
        </p:blipFill>
        <p:spPr>
          <a:xfrm>
            <a:off x="2185906" y="4996038"/>
            <a:ext cx="329184" cy="329184"/>
          </a:xfrm>
          <a:prstGeom prst="rect">
            <a:avLst/>
          </a:prstGeom>
        </p:spPr>
      </p:pic>
      <p:pic>
        <p:nvPicPr>
          <p:cNvPr id="352" name="Picture 351"/>
          <p:cNvPicPr>
            <a:picLocks noChangeAspect="1"/>
          </p:cNvPicPr>
          <p:nvPr/>
        </p:nvPicPr>
        <p:blipFill>
          <a:blip r:embed="rId8"/>
          <a:stretch>
            <a:fillRect/>
          </a:stretch>
        </p:blipFill>
        <p:spPr>
          <a:xfrm>
            <a:off x="7792447" y="2502290"/>
            <a:ext cx="2518722" cy="1809828"/>
          </a:xfrm>
          <a:prstGeom prst="rect">
            <a:avLst/>
          </a:prstGeom>
        </p:spPr>
      </p:pic>
      <p:sp>
        <p:nvSpPr>
          <p:cNvPr id="353" name="Title 1">
            <a:extLst>
              <a:ext uri="{FF2B5EF4-FFF2-40B4-BE49-F238E27FC236}">
                <a16:creationId xmlns:a16="http://schemas.microsoft.com/office/drawing/2014/main" id="{CDB7A92E-9033-4B41-9729-035EA216C43F}"/>
              </a:ext>
            </a:extLst>
          </p:cNvPr>
          <p:cNvSpPr txBox="1">
            <a:spLocks/>
          </p:cNvSpPr>
          <p:nvPr/>
        </p:nvSpPr>
        <p:spPr>
          <a:xfrm>
            <a:off x="1990520" y="213853"/>
            <a:ext cx="7983743" cy="811365"/>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100" kern="1200">
                <a:solidFill>
                  <a:schemeClr val="accent2"/>
                </a:solidFill>
                <a:latin typeface="Arial" panose="020B0604020202020204" pitchFamily="34" charset="0"/>
                <a:ea typeface="+mj-ea"/>
                <a:cs typeface="Arial" panose="020B0604020202020204" pitchFamily="34" charset="0"/>
              </a:defRPr>
            </a:lvl1pPr>
          </a:lstStyle>
          <a:p>
            <a:pPr>
              <a:defRPr/>
            </a:pPr>
            <a:r>
              <a:rPr lang="en-US" dirty="0">
                <a:solidFill>
                  <a:srgbClr val="00ACA0"/>
                </a:solidFill>
              </a:rPr>
              <a:t>Tune-Up Specialist Qualifications</a:t>
            </a:r>
          </a:p>
        </p:txBody>
      </p:sp>
    </p:spTree>
    <p:extLst>
      <p:ext uri="{BB962C8B-B14F-4D97-AF65-F5344CB8AC3E}">
        <p14:creationId xmlns:p14="http://schemas.microsoft.com/office/powerpoint/2010/main" val="260747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srcRect l="5556" r="5556"/>
          <a:stretch>
            <a:fillRect/>
          </a:stretch>
        </p:blipFill>
        <p:spPr>
          <a:xfrm>
            <a:off x="0" y="0"/>
            <a:ext cx="12192000" cy="7315200"/>
          </a:xfrm>
        </p:spPr>
      </p:pic>
      <p:sp>
        <p:nvSpPr>
          <p:cNvPr id="3" name="Title 2"/>
          <p:cNvSpPr>
            <a:spLocks noGrp="1"/>
          </p:cNvSpPr>
          <p:nvPr>
            <p:ph type="title"/>
          </p:nvPr>
        </p:nvSpPr>
        <p:spPr/>
        <p:txBody>
          <a:bodyPr/>
          <a:lstStyle/>
          <a:p>
            <a:r>
              <a:rPr lang="en-US" dirty="0"/>
              <a:t>What is the Tune-Up Accelerator?</a:t>
            </a:r>
          </a:p>
        </p:txBody>
      </p:sp>
    </p:spTree>
    <p:extLst>
      <p:ext uri="{BB962C8B-B14F-4D97-AF65-F5344CB8AC3E}">
        <p14:creationId xmlns:p14="http://schemas.microsoft.com/office/powerpoint/2010/main" val="92879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759" y="312044"/>
            <a:ext cx="1262757" cy="1262757"/>
          </a:xfrm>
          <a:prstGeom prst="rect">
            <a:avLst/>
          </a:prstGeom>
        </p:spPr>
      </p:pic>
      <p:sp>
        <p:nvSpPr>
          <p:cNvPr id="6" name="Freeform: Shape 3"/>
          <p:cNvSpPr/>
          <p:nvPr/>
        </p:nvSpPr>
        <p:spPr>
          <a:xfrm>
            <a:off x="4206839" y="3367716"/>
            <a:ext cx="415217" cy="338318"/>
          </a:xfrm>
          <a:custGeom>
            <a:avLst/>
            <a:gdLst>
              <a:gd name="connsiteX0" fmla="*/ 0 w 213808"/>
              <a:gd name="connsiteY0" fmla="*/ 67664 h 338318"/>
              <a:gd name="connsiteX1" fmla="*/ 106904 w 213808"/>
              <a:gd name="connsiteY1" fmla="*/ 67664 h 338318"/>
              <a:gd name="connsiteX2" fmla="*/ 106904 w 213808"/>
              <a:gd name="connsiteY2" fmla="*/ 0 h 338318"/>
              <a:gd name="connsiteX3" fmla="*/ 213808 w 213808"/>
              <a:gd name="connsiteY3" fmla="*/ 169159 h 338318"/>
              <a:gd name="connsiteX4" fmla="*/ 106904 w 213808"/>
              <a:gd name="connsiteY4" fmla="*/ 338318 h 338318"/>
              <a:gd name="connsiteX5" fmla="*/ 106904 w 213808"/>
              <a:gd name="connsiteY5" fmla="*/ 270654 h 338318"/>
              <a:gd name="connsiteX6" fmla="*/ 0 w 213808"/>
              <a:gd name="connsiteY6" fmla="*/ 270654 h 338318"/>
              <a:gd name="connsiteX7" fmla="*/ 0 w 213808"/>
              <a:gd name="connsiteY7" fmla="*/ 67664 h 33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808" h="338318">
                <a:moveTo>
                  <a:pt x="0" y="67664"/>
                </a:moveTo>
                <a:lnTo>
                  <a:pt x="106904" y="67664"/>
                </a:lnTo>
                <a:lnTo>
                  <a:pt x="106904" y="0"/>
                </a:lnTo>
                <a:lnTo>
                  <a:pt x="213808" y="169159"/>
                </a:lnTo>
                <a:lnTo>
                  <a:pt x="106904" y="338318"/>
                </a:lnTo>
                <a:lnTo>
                  <a:pt x="106904" y="270654"/>
                </a:lnTo>
                <a:lnTo>
                  <a:pt x="0" y="270654"/>
                </a:lnTo>
                <a:lnTo>
                  <a:pt x="0" y="67664"/>
                </a:lnTo>
                <a:close/>
              </a:path>
            </a:pathLst>
          </a:custGeom>
          <a:solidFill>
            <a:schemeClr val="bg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7664" rIns="64142" bIns="67664" numCol="1" spcCol="1270" anchor="ctr" anchorCtr="0">
            <a:noAutofit/>
          </a:bodyPr>
          <a:lstStyle/>
          <a:p>
            <a:pPr algn="ctr" defTabSz="711200">
              <a:lnSpc>
                <a:spcPct val="90000"/>
              </a:lnSpc>
              <a:spcBef>
                <a:spcPct val="0"/>
              </a:spcBef>
              <a:spcAft>
                <a:spcPct val="35000"/>
              </a:spcAft>
            </a:pPr>
            <a:endParaRPr lang="en-US" sz="1600" dirty="0"/>
          </a:p>
        </p:txBody>
      </p:sp>
      <p:sp>
        <p:nvSpPr>
          <p:cNvPr id="11" name="Freeform: Shape 7"/>
          <p:cNvSpPr/>
          <p:nvPr/>
        </p:nvSpPr>
        <p:spPr>
          <a:xfrm>
            <a:off x="7181640" y="3367716"/>
            <a:ext cx="415217" cy="338318"/>
          </a:xfrm>
          <a:custGeom>
            <a:avLst/>
            <a:gdLst>
              <a:gd name="connsiteX0" fmla="*/ 0 w 213808"/>
              <a:gd name="connsiteY0" fmla="*/ 67664 h 338318"/>
              <a:gd name="connsiteX1" fmla="*/ 106904 w 213808"/>
              <a:gd name="connsiteY1" fmla="*/ 67664 h 338318"/>
              <a:gd name="connsiteX2" fmla="*/ 106904 w 213808"/>
              <a:gd name="connsiteY2" fmla="*/ 0 h 338318"/>
              <a:gd name="connsiteX3" fmla="*/ 213808 w 213808"/>
              <a:gd name="connsiteY3" fmla="*/ 169159 h 338318"/>
              <a:gd name="connsiteX4" fmla="*/ 106904 w 213808"/>
              <a:gd name="connsiteY4" fmla="*/ 338318 h 338318"/>
              <a:gd name="connsiteX5" fmla="*/ 106904 w 213808"/>
              <a:gd name="connsiteY5" fmla="*/ 270654 h 338318"/>
              <a:gd name="connsiteX6" fmla="*/ 0 w 213808"/>
              <a:gd name="connsiteY6" fmla="*/ 270654 h 338318"/>
              <a:gd name="connsiteX7" fmla="*/ 0 w 213808"/>
              <a:gd name="connsiteY7" fmla="*/ 67664 h 33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808" h="338318">
                <a:moveTo>
                  <a:pt x="0" y="67664"/>
                </a:moveTo>
                <a:lnTo>
                  <a:pt x="106904" y="67664"/>
                </a:lnTo>
                <a:lnTo>
                  <a:pt x="106904" y="0"/>
                </a:lnTo>
                <a:lnTo>
                  <a:pt x="213808" y="169159"/>
                </a:lnTo>
                <a:lnTo>
                  <a:pt x="106904" y="338318"/>
                </a:lnTo>
                <a:lnTo>
                  <a:pt x="106904" y="270654"/>
                </a:lnTo>
                <a:lnTo>
                  <a:pt x="0" y="270654"/>
                </a:lnTo>
                <a:lnTo>
                  <a:pt x="0" y="67664"/>
                </a:lnTo>
                <a:close/>
              </a:path>
            </a:pathLst>
          </a:custGeom>
          <a:solidFill>
            <a:schemeClr val="bg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7664" rIns="64142" bIns="67664" numCol="1" spcCol="1270" anchor="ctr" anchorCtr="0">
            <a:noAutofit/>
          </a:bodyPr>
          <a:lstStyle/>
          <a:p>
            <a:pPr algn="ctr" defTabSz="711200">
              <a:lnSpc>
                <a:spcPct val="90000"/>
              </a:lnSpc>
              <a:spcBef>
                <a:spcPct val="0"/>
              </a:spcBef>
              <a:spcAft>
                <a:spcPct val="35000"/>
              </a:spcAft>
            </a:pPr>
            <a:endParaRPr lang="en-US" sz="1600" dirty="0"/>
          </a:p>
        </p:txBody>
      </p:sp>
      <p:sp>
        <p:nvSpPr>
          <p:cNvPr id="13" name="TextBox 12"/>
          <p:cNvSpPr txBox="1"/>
          <p:nvPr/>
        </p:nvSpPr>
        <p:spPr>
          <a:xfrm>
            <a:off x="2198370" y="5261282"/>
            <a:ext cx="1223010" cy="461665"/>
          </a:xfrm>
          <a:prstGeom prst="rect">
            <a:avLst/>
          </a:prstGeom>
          <a:noFill/>
        </p:spPr>
        <p:txBody>
          <a:bodyPr wrap="square" rtlCol="0">
            <a:spAutoFit/>
          </a:bodyPr>
          <a:lstStyle/>
          <a:p>
            <a:r>
              <a:rPr lang="en-US" sz="2400" b="1" dirty="0">
                <a:solidFill>
                  <a:srgbClr val="A82175"/>
                </a:solidFill>
              </a:rPr>
              <a:t>2017</a:t>
            </a:r>
          </a:p>
        </p:txBody>
      </p:sp>
      <p:sp>
        <p:nvSpPr>
          <p:cNvPr id="14" name="TextBox 13"/>
          <p:cNvSpPr txBox="1"/>
          <p:nvPr/>
        </p:nvSpPr>
        <p:spPr>
          <a:xfrm>
            <a:off x="8897899" y="5241903"/>
            <a:ext cx="1413262" cy="461665"/>
          </a:xfrm>
          <a:prstGeom prst="rect">
            <a:avLst/>
          </a:prstGeom>
          <a:noFill/>
        </p:spPr>
        <p:txBody>
          <a:bodyPr wrap="square" rtlCol="0">
            <a:spAutoFit/>
          </a:bodyPr>
          <a:lstStyle/>
          <a:p>
            <a:r>
              <a:rPr lang="en-US" sz="2400" b="1" dirty="0">
                <a:solidFill>
                  <a:srgbClr val="A82175"/>
                </a:solidFill>
              </a:rPr>
              <a:t>Q2 2019</a:t>
            </a:r>
          </a:p>
        </p:txBody>
      </p:sp>
      <p:cxnSp>
        <p:nvCxnSpPr>
          <p:cNvPr id="3" name="Straight Connector 2"/>
          <p:cNvCxnSpPr>
            <a:endCxn id="14" idx="1"/>
          </p:cNvCxnSpPr>
          <p:nvPr/>
        </p:nvCxnSpPr>
        <p:spPr>
          <a:xfrm flipV="1">
            <a:off x="2980841" y="5472735"/>
            <a:ext cx="5917058" cy="21414"/>
          </a:xfrm>
          <a:prstGeom prst="line">
            <a:avLst/>
          </a:prstGeom>
          <a:ln>
            <a:solidFill>
              <a:srgbClr val="AA3876"/>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0772" y="5376933"/>
            <a:ext cx="213019" cy="213019"/>
          </a:xfrm>
          <a:prstGeom prst="rect">
            <a:avLst/>
          </a:prstGeom>
        </p:spPr>
      </p:pic>
      <p:sp>
        <p:nvSpPr>
          <p:cNvPr id="15" name="TextBox 14"/>
          <p:cNvSpPr txBox="1"/>
          <p:nvPr/>
        </p:nvSpPr>
        <p:spPr>
          <a:xfrm>
            <a:off x="3218180" y="584915"/>
            <a:ext cx="6611620" cy="646331"/>
          </a:xfrm>
          <a:prstGeom prst="rect">
            <a:avLst/>
          </a:prstGeom>
          <a:noFill/>
        </p:spPr>
        <p:txBody>
          <a:bodyPr wrap="square" rtlCol="0">
            <a:spAutoFit/>
          </a:bodyPr>
          <a:lstStyle/>
          <a:p>
            <a:r>
              <a:rPr lang="en-US" sz="3600" dirty="0">
                <a:solidFill>
                  <a:srgbClr val="002060"/>
                </a:solidFill>
                <a:latin typeface="Arial" charset="0"/>
                <a:ea typeface="Arial" charset="0"/>
                <a:cs typeface="Arial" charset="0"/>
              </a:rPr>
              <a:t>Tune-Up Accelerator Program</a:t>
            </a:r>
          </a:p>
        </p:txBody>
      </p:sp>
      <p:sp>
        <p:nvSpPr>
          <p:cNvPr id="17" name="TextBox 16"/>
          <p:cNvSpPr txBox="1"/>
          <p:nvPr/>
        </p:nvSpPr>
        <p:spPr>
          <a:xfrm>
            <a:off x="2198371" y="1880903"/>
            <a:ext cx="6532401" cy="3046988"/>
          </a:xfrm>
          <a:prstGeom prst="rect">
            <a:avLst/>
          </a:prstGeom>
          <a:noFill/>
        </p:spPr>
        <p:txBody>
          <a:bodyPr wrap="square" rtlCol="0">
            <a:spAutoFit/>
          </a:bodyPr>
          <a:lstStyle/>
          <a:p>
            <a:pPr marL="571500" indent="-571500">
              <a:buFont typeface="Arial" panose="020B0604020202020204" pitchFamily="34" charset="0"/>
              <a:buChar char="•"/>
            </a:pPr>
            <a:r>
              <a:rPr lang="en-US" sz="2400" dirty="0">
                <a:latin typeface="Arial" charset="0"/>
                <a:ea typeface="Arial" charset="0"/>
                <a:cs typeface="Arial" charset="0"/>
              </a:rPr>
              <a:t>&lt;100,000 SF / Due 2020 or 2021</a:t>
            </a:r>
            <a:br>
              <a:rPr lang="en-US" sz="2400" dirty="0">
                <a:latin typeface="Arial" charset="0"/>
                <a:ea typeface="Arial" charset="0"/>
                <a:cs typeface="Arial" charset="0"/>
              </a:rPr>
            </a:br>
            <a:endParaRPr lang="en-US" sz="2400" dirty="0">
              <a:latin typeface="Arial" charset="0"/>
              <a:ea typeface="Arial" charset="0"/>
              <a:cs typeface="Arial" charset="0"/>
            </a:endParaRPr>
          </a:p>
          <a:p>
            <a:pPr marL="571500" indent="-571500">
              <a:buFont typeface="Arial" panose="020B0604020202020204" pitchFamily="34" charset="0"/>
              <a:buChar char="•"/>
            </a:pPr>
            <a:r>
              <a:rPr lang="en-US" sz="2400" dirty="0">
                <a:latin typeface="Arial" charset="0"/>
                <a:ea typeface="Arial" charset="0"/>
                <a:cs typeface="Arial" charset="0"/>
              </a:rPr>
              <a:t>Tune-up now to meet Seattle Building Tune-Ups requirements</a:t>
            </a:r>
            <a:br>
              <a:rPr lang="en-US" sz="2400" dirty="0">
                <a:latin typeface="Arial" charset="0"/>
                <a:ea typeface="Arial" charset="0"/>
                <a:cs typeface="Arial" charset="0"/>
              </a:rPr>
            </a:br>
            <a:endParaRPr lang="en-US" sz="2400" dirty="0">
              <a:latin typeface="Arial" charset="0"/>
              <a:ea typeface="Arial" charset="0"/>
              <a:cs typeface="Arial" charset="0"/>
            </a:endParaRPr>
          </a:p>
          <a:p>
            <a:pPr marL="571500" indent="-571500">
              <a:buFont typeface="Arial" panose="020B0604020202020204" pitchFamily="34" charset="0"/>
              <a:buChar char="•"/>
            </a:pPr>
            <a:r>
              <a:rPr lang="en-US" sz="2400" dirty="0">
                <a:latin typeface="Arial" charset="0"/>
                <a:ea typeface="Arial" charset="0"/>
                <a:cs typeface="Arial" charset="0"/>
              </a:rPr>
              <a:t>Financial incentives &amp; enhanced technical support - sunsets after 2018</a:t>
            </a:r>
            <a:br>
              <a:rPr lang="en-US" sz="2400" dirty="0">
                <a:latin typeface="Arial" charset="0"/>
                <a:ea typeface="Arial" charset="0"/>
                <a:cs typeface="Arial" charset="0"/>
              </a:rPr>
            </a:br>
            <a:endParaRPr lang="en-US" sz="2400" dirty="0">
              <a:latin typeface="Arial" charset="0"/>
              <a:ea typeface="Arial" charset="0"/>
              <a:cs typeface="Arial" charset="0"/>
            </a:endParaRPr>
          </a:p>
        </p:txBody>
      </p:sp>
    </p:spTree>
    <p:extLst>
      <p:ext uri="{BB962C8B-B14F-4D97-AF65-F5344CB8AC3E}">
        <p14:creationId xmlns:p14="http://schemas.microsoft.com/office/powerpoint/2010/main" val="282411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758" y="312044"/>
            <a:ext cx="1297722" cy="1262757"/>
          </a:xfrm>
          <a:prstGeom prst="rect">
            <a:avLst/>
          </a:prstGeom>
        </p:spPr>
      </p:pic>
      <p:sp>
        <p:nvSpPr>
          <p:cNvPr id="6" name="Freeform: Shape 3"/>
          <p:cNvSpPr/>
          <p:nvPr/>
        </p:nvSpPr>
        <p:spPr>
          <a:xfrm>
            <a:off x="4206839" y="3367716"/>
            <a:ext cx="415217" cy="338318"/>
          </a:xfrm>
          <a:custGeom>
            <a:avLst/>
            <a:gdLst>
              <a:gd name="connsiteX0" fmla="*/ 0 w 213808"/>
              <a:gd name="connsiteY0" fmla="*/ 67664 h 338318"/>
              <a:gd name="connsiteX1" fmla="*/ 106904 w 213808"/>
              <a:gd name="connsiteY1" fmla="*/ 67664 h 338318"/>
              <a:gd name="connsiteX2" fmla="*/ 106904 w 213808"/>
              <a:gd name="connsiteY2" fmla="*/ 0 h 338318"/>
              <a:gd name="connsiteX3" fmla="*/ 213808 w 213808"/>
              <a:gd name="connsiteY3" fmla="*/ 169159 h 338318"/>
              <a:gd name="connsiteX4" fmla="*/ 106904 w 213808"/>
              <a:gd name="connsiteY4" fmla="*/ 338318 h 338318"/>
              <a:gd name="connsiteX5" fmla="*/ 106904 w 213808"/>
              <a:gd name="connsiteY5" fmla="*/ 270654 h 338318"/>
              <a:gd name="connsiteX6" fmla="*/ 0 w 213808"/>
              <a:gd name="connsiteY6" fmla="*/ 270654 h 338318"/>
              <a:gd name="connsiteX7" fmla="*/ 0 w 213808"/>
              <a:gd name="connsiteY7" fmla="*/ 67664 h 33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808" h="338318">
                <a:moveTo>
                  <a:pt x="0" y="67664"/>
                </a:moveTo>
                <a:lnTo>
                  <a:pt x="106904" y="67664"/>
                </a:lnTo>
                <a:lnTo>
                  <a:pt x="106904" y="0"/>
                </a:lnTo>
                <a:lnTo>
                  <a:pt x="213808" y="169159"/>
                </a:lnTo>
                <a:lnTo>
                  <a:pt x="106904" y="338318"/>
                </a:lnTo>
                <a:lnTo>
                  <a:pt x="106904" y="270654"/>
                </a:lnTo>
                <a:lnTo>
                  <a:pt x="0" y="270654"/>
                </a:lnTo>
                <a:lnTo>
                  <a:pt x="0" y="67664"/>
                </a:lnTo>
                <a:close/>
              </a:path>
            </a:pathLst>
          </a:custGeom>
          <a:solidFill>
            <a:schemeClr val="bg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7664" rIns="64142" bIns="67664" numCol="1" spcCol="1270" anchor="ctr" anchorCtr="0">
            <a:noAutofit/>
          </a:bodyPr>
          <a:lstStyle/>
          <a:p>
            <a:pPr algn="ctr" defTabSz="711200">
              <a:lnSpc>
                <a:spcPct val="90000"/>
              </a:lnSpc>
              <a:spcBef>
                <a:spcPct val="0"/>
              </a:spcBef>
              <a:spcAft>
                <a:spcPct val="35000"/>
              </a:spcAft>
            </a:pPr>
            <a:endParaRPr lang="en-US" sz="1600" dirty="0"/>
          </a:p>
        </p:txBody>
      </p:sp>
      <p:sp>
        <p:nvSpPr>
          <p:cNvPr id="11" name="Freeform: Shape 7"/>
          <p:cNvSpPr/>
          <p:nvPr/>
        </p:nvSpPr>
        <p:spPr>
          <a:xfrm>
            <a:off x="7181640" y="3367716"/>
            <a:ext cx="415217" cy="338318"/>
          </a:xfrm>
          <a:custGeom>
            <a:avLst/>
            <a:gdLst>
              <a:gd name="connsiteX0" fmla="*/ 0 w 213808"/>
              <a:gd name="connsiteY0" fmla="*/ 67664 h 338318"/>
              <a:gd name="connsiteX1" fmla="*/ 106904 w 213808"/>
              <a:gd name="connsiteY1" fmla="*/ 67664 h 338318"/>
              <a:gd name="connsiteX2" fmla="*/ 106904 w 213808"/>
              <a:gd name="connsiteY2" fmla="*/ 0 h 338318"/>
              <a:gd name="connsiteX3" fmla="*/ 213808 w 213808"/>
              <a:gd name="connsiteY3" fmla="*/ 169159 h 338318"/>
              <a:gd name="connsiteX4" fmla="*/ 106904 w 213808"/>
              <a:gd name="connsiteY4" fmla="*/ 338318 h 338318"/>
              <a:gd name="connsiteX5" fmla="*/ 106904 w 213808"/>
              <a:gd name="connsiteY5" fmla="*/ 270654 h 338318"/>
              <a:gd name="connsiteX6" fmla="*/ 0 w 213808"/>
              <a:gd name="connsiteY6" fmla="*/ 270654 h 338318"/>
              <a:gd name="connsiteX7" fmla="*/ 0 w 213808"/>
              <a:gd name="connsiteY7" fmla="*/ 67664 h 33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808" h="338318">
                <a:moveTo>
                  <a:pt x="0" y="67664"/>
                </a:moveTo>
                <a:lnTo>
                  <a:pt x="106904" y="67664"/>
                </a:lnTo>
                <a:lnTo>
                  <a:pt x="106904" y="0"/>
                </a:lnTo>
                <a:lnTo>
                  <a:pt x="213808" y="169159"/>
                </a:lnTo>
                <a:lnTo>
                  <a:pt x="106904" y="338318"/>
                </a:lnTo>
                <a:lnTo>
                  <a:pt x="106904" y="270654"/>
                </a:lnTo>
                <a:lnTo>
                  <a:pt x="0" y="270654"/>
                </a:lnTo>
                <a:lnTo>
                  <a:pt x="0" y="67664"/>
                </a:lnTo>
                <a:close/>
              </a:path>
            </a:pathLst>
          </a:custGeom>
          <a:solidFill>
            <a:schemeClr val="bg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7664" rIns="64142" bIns="67664" numCol="1" spcCol="1270" anchor="ctr" anchorCtr="0">
            <a:noAutofit/>
          </a:bodyPr>
          <a:lstStyle/>
          <a:p>
            <a:pPr algn="ctr" defTabSz="711200">
              <a:lnSpc>
                <a:spcPct val="90000"/>
              </a:lnSpc>
              <a:spcBef>
                <a:spcPct val="0"/>
              </a:spcBef>
              <a:spcAft>
                <a:spcPct val="35000"/>
              </a:spcAft>
            </a:pPr>
            <a:endParaRPr lang="en-US" sz="1600" dirty="0"/>
          </a:p>
        </p:txBody>
      </p:sp>
      <p:sp>
        <p:nvSpPr>
          <p:cNvPr id="13" name="TextBox 12"/>
          <p:cNvSpPr txBox="1"/>
          <p:nvPr/>
        </p:nvSpPr>
        <p:spPr>
          <a:xfrm>
            <a:off x="2198370" y="5261282"/>
            <a:ext cx="1223010" cy="461665"/>
          </a:xfrm>
          <a:prstGeom prst="rect">
            <a:avLst/>
          </a:prstGeom>
          <a:noFill/>
        </p:spPr>
        <p:txBody>
          <a:bodyPr wrap="square" rtlCol="0">
            <a:spAutoFit/>
          </a:bodyPr>
          <a:lstStyle/>
          <a:p>
            <a:r>
              <a:rPr lang="en-US" sz="2400" b="1" dirty="0">
                <a:solidFill>
                  <a:srgbClr val="A82175"/>
                </a:solidFill>
              </a:rPr>
              <a:t>2017</a:t>
            </a:r>
          </a:p>
        </p:txBody>
      </p:sp>
      <p:sp>
        <p:nvSpPr>
          <p:cNvPr id="14" name="TextBox 13"/>
          <p:cNvSpPr txBox="1"/>
          <p:nvPr/>
        </p:nvSpPr>
        <p:spPr>
          <a:xfrm>
            <a:off x="8897899" y="5241903"/>
            <a:ext cx="1413262" cy="461665"/>
          </a:xfrm>
          <a:prstGeom prst="rect">
            <a:avLst/>
          </a:prstGeom>
          <a:noFill/>
        </p:spPr>
        <p:txBody>
          <a:bodyPr wrap="square" rtlCol="0">
            <a:spAutoFit/>
          </a:bodyPr>
          <a:lstStyle/>
          <a:p>
            <a:r>
              <a:rPr lang="en-US" sz="2400" b="1" dirty="0">
                <a:solidFill>
                  <a:srgbClr val="A82175"/>
                </a:solidFill>
              </a:rPr>
              <a:t>Q2 2019</a:t>
            </a:r>
          </a:p>
        </p:txBody>
      </p:sp>
      <p:cxnSp>
        <p:nvCxnSpPr>
          <p:cNvPr id="3" name="Straight Connector 2"/>
          <p:cNvCxnSpPr>
            <a:endCxn id="14" idx="1"/>
          </p:cNvCxnSpPr>
          <p:nvPr/>
        </p:nvCxnSpPr>
        <p:spPr>
          <a:xfrm flipV="1">
            <a:off x="2980841" y="5472735"/>
            <a:ext cx="5917058" cy="21414"/>
          </a:xfrm>
          <a:prstGeom prst="line">
            <a:avLst/>
          </a:prstGeom>
          <a:ln>
            <a:solidFill>
              <a:srgbClr val="AA3876"/>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0772" y="5376933"/>
            <a:ext cx="213019" cy="213019"/>
          </a:xfrm>
          <a:prstGeom prst="rect">
            <a:avLst/>
          </a:prstGeom>
        </p:spPr>
      </p:pic>
      <p:sp>
        <p:nvSpPr>
          <p:cNvPr id="15" name="TextBox 14"/>
          <p:cNvSpPr txBox="1"/>
          <p:nvPr/>
        </p:nvSpPr>
        <p:spPr>
          <a:xfrm>
            <a:off x="3218180" y="584915"/>
            <a:ext cx="6611620" cy="646331"/>
          </a:xfrm>
          <a:prstGeom prst="rect">
            <a:avLst/>
          </a:prstGeom>
          <a:noFill/>
        </p:spPr>
        <p:txBody>
          <a:bodyPr wrap="square" rtlCol="0">
            <a:spAutoFit/>
          </a:bodyPr>
          <a:lstStyle/>
          <a:p>
            <a:r>
              <a:rPr lang="en-US" sz="3600" dirty="0">
                <a:solidFill>
                  <a:srgbClr val="002060"/>
                </a:solidFill>
                <a:latin typeface="Arial" charset="0"/>
                <a:ea typeface="Arial" charset="0"/>
                <a:cs typeface="Arial" charset="0"/>
              </a:rPr>
              <a:t>Program Incentives</a:t>
            </a:r>
          </a:p>
        </p:txBody>
      </p:sp>
      <p:sp>
        <p:nvSpPr>
          <p:cNvPr id="17" name="TextBox 16"/>
          <p:cNvSpPr txBox="1"/>
          <p:nvPr/>
        </p:nvSpPr>
        <p:spPr>
          <a:xfrm>
            <a:off x="3872518" y="1866171"/>
            <a:ext cx="6338282" cy="3416320"/>
          </a:xfrm>
          <a:prstGeom prst="rect">
            <a:avLst/>
          </a:prstGeom>
          <a:noFill/>
        </p:spPr>
        <p:txBody>
          <a:bodyPr wrap="square" rtlCol="0">
            <a:spAutoFit/>
          </a:bodyPr>
          <a:lstStyle/>
          <a:p>
            <a:pPr marL="571500" indent="-571500">
              <a:buFont typeface="Arial" panose="020B0604020202020204" pitchFamily="34" charset="0"/>
              <a:buChar char="•"/>
            </a:pPr>
            <a:r>
              <a:rPr lang="en-US" sz="2400" dirty="0">
                <a:latin typeface="Arial" charset="0"/>
                <a:ea typeface="Arial" charset="0"/>
                <a:cs typeface="Arial" charset="0"/>
              </a:rPr>
              <a:t>City Light incentive of up to </a:t>
            </a:r>
            <a:r>
              <a:rPr lang="en-US" sz="2400" b="1" dirty="0">
                <a:latin typeface="Arial" charset="0"/>
                <a:ea typeface="Arial" charset="0"/>
                <a:cs typeface="Arial" charset="0"/>
              </a:rPr>
              <a:t>$0.12 per SF </a:t>
            </a:r>
            <a:r>
              <a:rPr lang="en-US" sz="2400" dirty="0">
                <a:latin typeface="Arial" charset="0"/>
                <a:ea typeface="Arial" charset="0"/>
                <a:cs typeface="Arial" charset="0"/>
              </a:rPr>
              <a:t>for tune-up that meets requirements</a:t>
            </a:r>
            <a:br>
              <a:rPr lang="en-US" sz="2400" dirty="0">
                <a:latin typeface="Arial" charset="0"/>
                <a:ea typeface="Arial" charset="0"/>
                <a:cs typeface="Arial" charset="0"/>
              </a:rPr>
            </a:br>
            <a:endParaRPr lang="en-US" sz="2400" dirty="0">
              <a:latin typeface="Arial" charset="0"/>
              <a:ea typeface="Arial" charset="0"/>
              <a:cs typeface="Arial" charset="0"/>
            </a:endParaRPr>
          </a:p>
          <a:p>
            <a:pPr marL="571500" indent="-571500">
              <a:buFont typeface="Arial" panose="020B0604020202020204" pitchFamily="34" charset="0"/>
              <a:buChar char="•"/>
            </a:pPr>
            <a:r>
              <a:rPr lang="en-US" sz="2400" dirty="0">
                <a:latin typeface="Arial" charset="0"/>
                <a:ea typeface="Arial" charset="0"/>
                <a:cs typeface="Arial" charset="0"/>
              </a:rPr>
              <a:t>Plus incentives for energy-saving improvements like lighting, HVAC</a:t>
            </a:r>
          </a:p>
          <a:p>
            <a:pPr marL="571500" indent="-571500">
              <a:buFont typeface="Arial" panose="020B0604020202020204" pitchFamily="34" charset="0"/>
              <a:buChar char="•"/>
            </a:pPr>
            <a:endParaRPr lang="en-US" sz="2400" dirty="0">
              <a:latin typeface="Arial" charset="0"/>
              <a:ea typeface="Arial" charset="0"/>
              <a:cs typeface="Arial" charset="0"/>
            </a:endParaRPr>
          </a:p>
          <a:p>
            <a:pPr marL="571500" indent="-571500">
              <a:buFont typeface="Arial" panose="020B0604020202020204" pitchFamily="34" charset="0"/>
              <a:buChar char="•"/>
            </a:pPr>
            <a:r>
              <a:rPr lang="en-US" sz="2400" dirty="0">
                <a:latin typeface="Arial" charset="0"/>
                <a:ea typeface="Arial" charset="0"/>
                <a:cs typeface="Arial" charset="0"/>
              </a:rPr>
              <a:t>Support for deeper investments like renovations or tenant improvements</a:t>
            </a:r>
            <a:br>
              <a:rPr lang="en-US" sz="2400" dirty="0">
                <a:latin typeface="Arial" charset="0"/>
                <a:ea typeface="Arial" charset="0"/>
                <a:cs typeface="Arial" charset="0"/>
              </a:rPr>
            </a:br>
            <a:endParaRPr lang="en-US" sz="2400" dirty="0">
              <a:latin typeface="Arial" charset="0"/>
              <a:ea typeface="Arial" charset="0"/>
              <a:cs typeface="Arial" charset="0"/>
            </a:endParaRPr>
          </a:p>
        </p:txBody>
      </p:sp>
      <p:grpSp>
        <p:nvGrpSpPr>
          <p:cNvPr id="2" name="Group 1"/>
          <p:cNvGrpSpPr/>
          <p:nvPr/>
        </p:nvGrpSpPr>
        <p:grpSpPr>
          <a:xfrm>
            <a:off x="2198370" y="2008197"/>
            <a:ext cx="2082854" cy="2752704"/>
            <a:chOff x="6988953" y="1812033"/>
            <a:chExt cx="1782020" cy="2355114"/>
          </a:xfrm>
        </p:grpSpPr>
        <p:sp>
          <p:nvSpPr>
            <p:cNvPr id="23" name="Freeform: Shape 22"/>
            <p:cNvSpPr/>
            <p:nvPr/>
          </p:nvSpPr>
          <p:spPr>
            <a:xfrm>
              <a:off x="6988954" y="1812033"/>
              <a:ext cx="1782019" cy="508646"/>
            </a:xfrm>
            <a:custGeom>
              <a:avLst/>
              <a:gdLst>
                <a:gd name="connsiteX0" fmla="*/ 0 w 1730293"/>
                <a:gd name="connsiteY0" fmla="*/ 84191 h 841907"/>
                <a:gd name="connsiteX1" fmla="*/ 84191 w 1730293"/>
                <a:gd name="connsiteY1" fmla="*/ 0 h 841907"/>
                <a:gd name="connsiteX2" fmla="*/ 1646102 w 1730293"/>
                <a:gd name="connsiteY2" fmla="*/ 0 h 841907"/>
                <a:gd name="connsiteX3" fmla="*/ 1730293 w 1730293"/>
                <a:gd name="connsiteY3" fmla="*/ 84191 h 841907"/>
                <a:gd name="connsiteX4" fmla="*/ 1730293 w 1730293"/>
                <a:gd name="connsiteY4" fmla="*/ 757716 h 841907"/>
                <a:gd name="connsiteX5" fmla="*/ 1646102 w 1730293"/>
                <a:gd name="connsiteY5" fmla="*/ 841907 h 841907"/>
                <a:gd name="connsiteX6" fmla="*/ 84191 w 1730293"/>
                <a:gd name="connsiteY6" fmla="*/ 841907 h 841907"/>
                <a:gd name="connsiteX7" fmla="*/ 0 w 1730293"/>
                <a:gd name="connsiteY7" fmla="*/ 757716 h 841907"/>
                <a:gd name="connsiteX8" fmla="*/ 0 w 1730293"/>
                <a:gd name="connsiteY8" fmla="*/ 84191 h 84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293" h="841907">
                  <a:moveTo>
                    <a:pt x="0" y="84191"/>
                  </a:moveTo>
                  <a:cubicBezTo>
                    <a:pt x="0" y="37694"/>
                    <a:pt x="37694" y="0"/>
                    <a:pt x="84191" y="0"/>
                  </a:cubicBezTo>
                  <a:lnTo>
                    <a:pt x="1646102" y="0"/>
                  </a:lnTo>
                  <a:cubicBezTo>
                    <a:pt x="1692599" y="0"/>
                    <a:pt x="1730293" y="37694"/>
                    <a:pt x="1730293" y="84191"/>
                  </a:cubicBezTo>
                  <a:lnTo>
                    <a:pt x="1730293" y="757716"/>
                  </a:lnTo>
                  <a:cubicBezTo>
                    <a:pt x="1730293" y="804213"/>
                    <a:pt x="1692599" y="841907"/>
                    <a:pt x="1646102" y="841907"/>
                  </a:cubicBezTo>
                  <a:lnTo>
                    <a:pt x="84191" y="841907"/>
                  </a:lnTo>
                  <a:cubicBezTo>
                    <a:pt x="37694" y="841907"/>
                    <a:pt x="0" y="804213"/>
                    <a:pt x="0" y="757716"/>
                  </a:cubicBezTo>
                  <a:lnTo>
                    <a:pt x="0" y="84191"/>
                  </a:lnTo>
                  <a:close/>
                </a:path>
              </a:pathLst>
            </a:custGeom>
            <a:solidFill>
              <a:srgbClr val="AA387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619" tIns="85619" rIns="85619" bIns="85619" numCol="1" spcCol="1270" anchor="ctr" anchorCtr="0">
              <a:noAutofit/>
            </a:bodyPr>
            <a:lstStyle/>
            <a:p>
              <a:pPr algn="ctr" defTabSz="711200">
                <a:lnSpc>
                  <a:spcPct val="90000"/>
                </a:lnSpc>
                <a:spcBef>
                  <a:spcPct val="0"/>
                </a:spcBef>
                <a:spcAft>
                  <a:spcPct val="35000"/>
                </a:spcAft>
              </a:pPr>
              <a:r>
                <a:rPr lang="en-US" sz="1600" dirty="0"/>
                <a:t>A. BASIC TUNE-UP</a:t>
              </a:r>
            </a:p>
          </p:txBody>
        </p:sp>
        <p:sp>
          <p:nvSpPr>
            <p:cNvPr id="24" name="Freeform: Shape 23"/>
            <p:cNvSpPr/>
            <p:nvPr/>
          </p:nvSpPr>
          <p:spPr>
            <a:xfrm>
              <a:off x="6988953" y="3642830"/>
              <a:ext cx="1782019" cy="524317"/>
            </a:xfrm>
            <a:custGeom>
              <a:avLst/>
              <a:gdLst>
                <a:gd name="connsiteX0" fmla="*/ 0 w 1730293"/>
                <a:gd name="connsiteY0" fmla="*/ 84191 h 841907"/>
                <a:gd name="connsiteX1" fmla="*/ 84191 w 1730293"/>
                <a:gd name="connsiteY1" fmla="*/ 0 h 841907"/>
                <a:gd name="connsiteX2" fmla="*/ 1646102 w 1730293"/>
                <a:gd name="connsiteY2" fmla="*/ 0 h 841907"/>
                <a:gd name="connsiteX3" fmla="*/ 1730293 w 1730293"/>
                <a:gd name="connsiteY3" fmla="*/ 84191 h 841907"/>
                <a:gd name="connsiteX4" fmla="*/ 1730293 w 1730293"/>
                <a:gd name="connsiteY4" fmla="*/ 757716 h 841907"/>
                <a:gd name="connsiteX5" fmla="*/ 1646102 w 1730293"/>
                <a:gd name="connsiteY5" fmla="*/ 841907 h 841907"/>
                <a:gd name="connsiteX6" fmla="*/ 84191 w 1730293"/>
                <a:gd name="connsiteY6" fmla="*/ 841907 h 841907"/>
                <a:gd name="connsiteX7" fmla="*/ 0 w 1730293"/>
                <a:gd name="connsiteY7" fmla="*/ 757716 h 841907"/>
                <a:gd name="connsiteX8" fmla="*/ 0 w 1730293"/>
                <a:gd name="connsiteY8" fmla="*/ 84191 h 84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293" h="841907">
                  <a:moveTo>
                    <a:pt x="0" y="84191"/>
                  </a:moveTo>
                  <a:cubicBezTo>
                    <a:pt x="0" y="37694"/>
                    <a:pt x="37694" y="0"/>
                    <a:pt x="84191" y="0"/>
                  </a:cubicBezTo>
                  <a:lnTo>
                    <a:pt x="1646102" y="0"/>
                  </a:lnTo>
                  <a:cubicBezTo>
                    <a:pt x="1692599" y="0"/>
                    <a:pt x="1730293" y="37694"/>
                    <a:pt x="1730293" y="84191"/>
                  </a:cubicBezTo>
                  <a:lnTo>
                    <a:pt x="1730293" y="757716"/>
                  </a:lnTo>
                  <a:cubicBezTo>
                    <a:pt x="1730293" y="804213"/>
                    <a:pt x="1692599" y="841907"/>
                    <a:pt x="1646102" y="841907"/>
                  </a:cubicBezTo>
                  <a:lnTo>
                    <a:pt x="84191" y="841907"/>
                  </a:lnTo>
                  <a:cubicBezTo>
                    <a:pt x="37694" y="841907"/>
                    <a:pt x="0" y="804213"/>
                    <a:pt x="0" y="757716"/>
                  </a:cubicBezTo>
                  <a:lnTo>
                    <a:pt x="0" y="84191"/>
                  </a:lnTo>
                  <a:close/>
                </a:path>
              </a:pathLst>
            </a:custGeom>
            <a:solidFill>
              <a:srgbClr val="AA387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619" tIns="85619" rIns="85619" bIns="85619" numCol="1" spcCol="1270" anchor="ctr" anchorCtr="0">
              <a:noAutofit/>
            </a:bodyPr>
            <a:lstStyle/>
            <a:p>
              <a:pPr algn="ctr" defTabSz="711200">
                <a:lnSpc>
                  <a:spcPct val="90000"/>
                </a:lnSpc>
                <a:spcBef>
                  <a:spcPct val="0"/>
                </a:spcBef>
                <a:spcAft>
                  <a:spcPct val="35000"/>
                </a:spcAft>
              </a:pPr>
              <a:r>
                <a:rPr lang="en-US" sz="1600" dirty="0"/>
                <a:t>C. BUILDING  RENEWAL</a:t>
              </a:r>
            </a:p>
          </p:txBody>
        </p:sp>
        <p:sp>
          <p:nvSpPr>
            <p:cNvPr id="25" name="Freeform: Shape 24"/>
            <p:cNvSpPr/>
            <p:nvPr/>
          </p:nvSpPr>
          <p:spPr>
            <a:xfrm>
              <a:off x="6988953" y="2728897"/>
              <a:ext cx="1782019" cy="509064"/>
            </a:xfrm>
            <a:custGeom>
              <a:avLst/>
              <a:gdLst>
                <a:gd name="connsiteX0" fmla="*/ 0 w 1730293"/>
                <a:gd name="connsiteY0" fmla="*/ 84191 h 841907"/>
                <a:gd name="connsiteX1" fmla="*/ 84191 w 1730293"/>
                <a:gd name="connsiteY1" fmla="*/ 0 h 841907"/>
                <a:gd name="connsiteX2" fmla="*/ 1646102 w 1730293"/>
                <a:gd name="connsiteY2" fmla="*/ 0 h 841907"/>
                <a:gd name="connsiteX3" fmla="*/ 1730293 w 1730293"/>
                <a:gd name="connsiteY3" fmla="*/ 84191 h 841907"/>
                <a:gd name="connsiteX4" fmla="*/ 1730293 w 1730293"/>
                <a:gd name="connsiteY4" fmla="*/ 757716 h 841907"/>
                <a:gd name="connsiteX5" fmla="*/ 1646102 w 1730293"/>
                <a:gd name="connsiteY5" fmla="*/ 841907 h 841907"/>
                <a:gd name="connsiteX6" fmla="*/ 84191 w 1730293"/>
                <a:gd name="connsiteY6" fmla="*/ 841907 h 841907"/>
                <a:gd name="connsiteX7" fmla="*/ 0 w 1730293"/>
                <a:gd name="connsiteY7" fmla="*/ 757716 h 841907"/>
                <a:gd name="connsiteX8" fmla="*/ 0 w 1730293"/>
                <a:gd name="connsiteY8" fmla="*/ 84191 h 841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0293" h="841907">
                  <a:moveTo>
                    <a:pt x="0" y="84191"/>
                  </a:moveTo>
                  <a:cubicBezTo>
                    <a:pt x="0" y="37694"/>
                    <a:pt x="37694" y="0"/>
                    <a:pt x="84191" y="0"/>
                  </a:cubicBezTo>
                  <a:lnTo>
                    <a:pt x="1646102" y="0"/>
                  </a:lnTo>
                  <a:cubicBezTo>
                    <a:pt x="1692599" y="0"/>
                    <a:pt x="1730293" y="37694"/>
                    <a:pt x="1730293" y="84191"/>
                  </a:cubicBezTo>
                  <a:lnTo>
                    <a:pt x="1730293" y="757716"/>
                  </a:lnTo>
                  <a:cubicBezTo>
                    <a:pt x="1730293" y="804213"/>
                    <a:pt x="1692599" y="841907"/>
                    <a:pt x="1646102" y="841907"/>
                  </a:cubicBezTo>
                  <a:lnTo>
                    <a:pt x="84191" y="841907"/>
                  </a:lnTo>
                  <a:cubicBezTo>
                    <a:pt x="37694" y="841907"/>
                    <a:pt x="0" y="804213"/>
                    <a:pt x="0" y="757716"/>
                  </a:cubicBezTo>
                  <a:lnTo>
                    <a:pt x="0" y="84191"/>
                  </a:lnTo>
                  <a:close/>
                </a:path>
              </a:pathLst>
            </a:custGeom>
            <a:solidFill>
              <a:srgbClr val="AA387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619" tIns="85619" rIns="85619" bIns="85619" numCol="1" spcCol="1270" anchor="ctr" anchorCtr="0">
              <a:noAutofit/>
            </a:bodyPr>
            <a:lstStyle/>
            <a:p>
              <a:pPr algn="ctr" defTabSz="711200">
                <a:lnSpc>
                  <a:spcPct val="90000"/>
                </a:lnSpc>
                <a:spcBef>
                  <a:spcPct val="0"/>
                </a:spcBef>
                <a:spcAft>
                  <a:spcPct val="35000"/>
                </a:spcAft>
              </a:pPr>
              <a:r>
                <a:rPr lang="en-US" sz="1600" dirty="0"/>
                <a:t>B. TUNE-UP PLUS</a:t>
              </a:r>
            </a:p>
          </p:txBody>
        </p:sp>
      </p:grpSp>
    </p:spTree>
    <p:extLst>
      <p:ext uri="{BB962C8B-B14F-4D97-AF65-F5344CB8AC3E}">
        <p14:creationId xmlns:p14="http://schemas.microsoft.com/office/powerpoint/2010/main" val="422615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dirty="0"/>
              <a:t>ISO 50001 Country Survey</a:t>
            </a:r>
          </a:p>
        </p:txBody>
      </p:sp>
      <p:sp>
        <p:nvSpPr>
          <p:cNvPr id="3" name="Text Placeholder 2"/>
          <p:cNvSpPr>
            <a:spLocks noGrp="1"/>
          </p:cNvSpPr>
          <p:nvPr>
            <p:ph type="body" sz="quarter" idx="12"/>
          </p:nvPr>
        </p:nvSpPr>
        <p:spPr/>
        <p:txBody>
          <a:bodyPr/>
          <a:lstStyle/>
          <a:p>
            <a:pPr marL="0" indent="0">
              <a:buNone/>
            </a:pPr>
            <a:r>
              <a:rPr lang="en-US" dirty="0"/>
              <a:t> </a:t>
            </a:r>
            <a:r>
              <a:rPr dirty="0"/>
              <a:t>Monday, October 22, 2018</a:t>
            </a:r>
          </a:p>
        </p:txBody>
      </p:sp>
      <p:pic>
        <p:nvPicPr>
          <p:cNvPr id="2050" name="Picture 2" descr="https://s3.amazonaws.com/pix.iemoji.com/images/emoji/apple/ios-11/256/fi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4603" y="1823403"/>
            <a:ext cx="3662997" cy="3662997"/>
          </a:xfrm>
          <a:prstGeom prst="rect">
            <a:avLst/>
          </a:prstGeom>
          <a:solidFill>
            <a:schemeClr val="accent1">
              <a:lumMod val="50000"/>
            </a:schemeClr>
          </a:solidFill>
          <a:effectLst>
            <a:reflection endPos="0" dist="50800" dir="5400000" sy="-100000" algn="bl" rotWithShape="0"/>
          </a:effectLst>
        </p:spPr>
      </p:pic>
    </p:spTree>
    <p:extLst>
      <p:ext uri="{BB962C8B-B14F-4D97-AF65-F5344CB8AC3E}">
        <p14:creationId xmlns:p14="http://schemas.microsoft.com/office/powerpoint/2010/main" val="9341828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658600" cy="625475"/>
          </a:xfrm>
        </p:spPr>
        <p:txBody>
          <a:bodyPr>
            <a:normAutofit/>
          </a:bodyPr>
          <a:lstStyle/>
          <a:p>
            <a:r>
              <a:rPr sz="3200" dirty="0">
                <a:latin typeface="Arial" panose="020B0604020202020204" pitchFamily="34" charset="0"/>
                <a:cs typeface="Arial" panose="020B0604020202020204" pitchFamily="34" charset="0"/>
              </a:rPr>
              <a:t>Q4: What is your country's policy position on ISO 50001?</a:t>
            </a:r>
          </a:p>
        </p:txBody>
      </p:sp>
      <p:pic>
        <p:nvPicPr>
          <p:cNvPr id="4" name="Picture 3" descr="chart1523275330.png"/>
          <p:cNvPicPr>
            <a:picLocks noChangeAspect="1"/>
          </p:cNvPicPr>
          <p:nvPr/>
        </p:nvPicPr>
        <p:blipFill>
          <a:blip r:embed="rId2"/>
          <a:stretch>
            <a:fillRect/>
          </a:stretch>
        </p:blipFill>
        <p:spPr>
          <a:xfrm>
            <a:off x="1143000" y="2128916"/>
            <a:ext cx="8887456" cy="3740511"/>
          </a:xfrm>
          <a:prstGeom prst="rect">
            <a:avLst/>
          </a:prstGeom>
        </p:spPr>
      </p:pic>
      <p:cxnSp>
        <p:nvCxnSpPr>
          <p:cNvPr id="5" name="Straight Connector 4">
            <a:extLst>
              <a:ext uri="{FF2B5EF4-FFF2-40B4-BE49-F238E27FC236}">
                <a16:creationId xmlns:a16="http://schemas.microsoft.com/office/drawing/2014/main" id="{BCF4DF2D-0EF5-9642-A530-4053471C4E84}"/>
              </a:ext>
            </a:extLst>
          </p:cNvPr>
          <p:cNvCxnSpPr>
            <a:cxnSpLocks/>
          </p:cNvCxnSpPr>
          <p:nvPr/>
        </p:nvCxnSpPr>
        <p:spPr>
          <a:xfrm flipV="1">
            <a:off x="308550" y="990600"/>
            <a:ext cx="11578650" cy="28787"/>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31958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CA"/>
          </a:p>
        </p:txBody>
      </p:sp>
      <p:sp>
        <p:nvSpPr>
          <p:cNvPr id="3" name="Text Placeholder 2"/>
          <p:cNvSpPr>
            <a:spLocks noGrp="1"/>
          </p:cNvSpPr>
          <p:nvPr>
            <p:ph type="body" sz="quarter" idx="13"/>
          </p:nvPr>
        </p:nvSpPr>
        <p:spPr/>
        <p:txBody>
          <a:bodyPr>
            <a:normAutofit fontScale="77500" lnSpcReduction="20000"/>
          </a:bodyPr>
          <a:lstStyle/>
          <a:p>
            <a:endParaRPr lang="en-CA"/>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15"/>
            <a:ext cx="12700000" cy="7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47761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585699"/>
            <a:ext cx="6324600" cy="376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5902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we there yet?............</a:t>
            </a:r>
            <a:r>
              <a:rPr lang="en-US" i="1" dirty="0"/>
              <a:t>No way!</a:t>
            </a:r>
          </a:p>
        </p:txBody>
      </p:sp>
      <p:sp>
        <p:nvSpPr>
          <p:cNvPr id="3" name="Content Placeholder 2"/>
          <p:cNvSpPr>
            <a:spLocks noGrp="1"/>
          </p:cNvSpPr>
          <p:nvPr>
            <p:ph sz="half" idx="1"/>
          </p:nvPr>
        </p:nvSpPr>
        <p:spPr>
          <a:xfrm>
            <a:off x="457200" y="1752600"/>
            <a:ext cx="4328160" cy="3886200"/>
          </a:xfrm>
        </p:spPr>
        <p:txBody>
          <a:bodyPr>
            <a:noAutofit/>
          </a:bodyPr>
          <a:lstStyle/>
          <a:p>
            <a:r>
              <a:rPr lang="en-US" sz="3200" dirty="0"/>
              <a:t>What is next?</a:t>
            </a:r>
          </a:p>
          <a:p>
            <a:pPr marL="0" indent="0">
              <a:buNone/>
            </a:pPr>
            <a:endParaRPr lang="en-US" sz="3200" dirty="0"/>
          </a:p>
          <a:p>
            <a:r>
              <a:rPr lang="en-US" sz="3200" dirty="0"/>
              <a:t>How do we advance and improve?</a:t>
            </a:r>
          </a:p>
          <a:p>
            <a:pPr marL="0" indent="0">
              <a:buNone/>
            </a:pPr>
            <a:endParaRPr lang="en-US" sz="3200" dirty="0"/>
          </a:p>
          <a:p>
            <a:r>
              <a:rPr lang="en-US" sz="3200" dirty="0"/>
              <a:t>How do we standardize?</a:t>
            </a:r>
          </a:p>
        </p:txBody>
      </p:sp>
      <p:pic>
        <p:nvPicPr>
          <p:cNvPr id="6" name="Content Placeholder 5"/>
          <p:cNvPicPr>
            <a:picLocks noGrp="1" noChangeAspect="1"/>
          </p:cNvPicPr>
          <p:nvPr>
            <p:ph sz="half" idx="2"/>
          </p:nvPr>
        </p:nvPicPr>
        <p:blipFill>
          <a:blip r:embed="rId2"/>
          <a:stretch>
            <a:fillRect/>
          </a:stretch>
        </p:blipFill>
        <p:spPr>
          <a:xfrm>
            <a:off x="4953000" y="1616076"/>
            <a:ext cx="6629400" cy="4419599"/>
          </a:xfrm>
          <a:prstGeom prst="rect">
            <a:avLst/>
          </a:prstGeom>
        </p:spPr>
      </p:pic>
      <p:sp>
        <p:nvSpPr>
          <p:cNvPr id="5" name="Slide Number Placeholder 4"/>
          <p:cNvSpPr>
            <a:spLocks noGrp="1"/>
          </p:cNvSpPr>
          <p:nvPr>
            <p:ph type="sldNum" sz="quarter" idx="12"/>
          </p:nvPr>
        </p:nvSpPr>
        <p:spPr/>
        <p:txBody>
          <a:bodyPr/>
          <a:lstStyle/>
          <a:p>
            <a:fld id="{BC93ED70-0F68-47AB-A40C-7742FCBF8915}"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17799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350" y="152400"/>
            <a:ext cx="11578650" cy="1325563"/>
          </a:xfrm>
        </p:spPr>
        <p:txBody>
          <a:bodyPr>
            <a:noAutofit/>
          </a:bodyPr>
          <a:lstStyle/>
          <a:p>
            <a:r>
              <a:rPr sz="2800" dirty="0">
                <a:latin typeface="Arial" panose="020B0604020202020204" pitchFamily="34" charset="0"/>
                <a:cs typeface="Arial" panose="020B0604020202020204" pitchFamily="34" charset="0"/>
              </a:rPr>
              <a:t>Q8: Are there other energy management programs/tools that support (or integrate with) ISO 50001 adoptions and regulation?</a:t>
            </a:r>
          </a:p>
        </p:txBody>
      </p:sp>
      <p:pic>
        <p:nvPicPr>
          <p:cNvPr id="4" name="Picture 3" descr="chart1523307360.png"/>
          <p:cNvPicPr>
            <a:picLocks noChangeAspect="1"/>
          </p:cNvPicPr>
          <p:nvPr/>
        </p:nvPicPr>
        <p:blipFill>
          <a:blip r:embed="rId2"/>
          <a:stretch>
            <a:fillRect/>
          </a:stretch>
        </p:blipFill>
        <p:spPr>
          <a:xfrm>
            <a:off x="2583490" y="1359298"/>
            <a:ext cx="7025019" cy="5321983"/>
          </a:xfrm>
          <a:prstGeom prst="rect">
            <a:avLst/>
          </a:prstGeom>
        </p:spPr>
      </p:pic>
      <p:cxnSp>
        <p:nvCxnSpPr>
          <p:cNvPr id="5" name="Straight Connector 4">
            <a:extLst>
              <a:ext uri="{FF2B5EF4-FFF2-40B4-BE49-F238E27FC236}">
                <a16:creationId xmlns:a16="http://schemas.microsoft.com/office/drawing/2014/main" id="{BE2E1431-3904-624D-A8A2-ECF280B2E222}"/>
              </a:ext>
            </a:extLst>
          </p:cNvPr>
          <p:cNvCxnSpPr>
            <a:cxnSpLocks/>
          </p:cNvCxnSpPr>
          <p:nvPr/>
        </p:nvCxnSpPr>
        <p:spPr>
          <a:xfrm flipV="1">
            <a:off x="308550" y="1266613"/>
            <a:ext cx="11578650" cy="28787"/>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46535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2467" y="3846353"/>
            <a:ext cx="3465311" cy="1845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1242112"/>
            <a:ext cx="2857905" cy="192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828" y="1242112"/>
            <a:ext cx="2872172" cy="1914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1018" y="3846353"/>
            <a:ext cx="3193533" cy="1824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809" y="3867435"/>
            <a:ext cx="2930099" cy="183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809" y="1233283"/>
            <a:ext cx="2930099" cy="1920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12038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553" y="2794585"/>
            <a:ext cx="3013337" cy="2000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3983" y="4021347"/>
            <a:ext cx="3182764" cy="211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96" y="1644953"/>
            <a:ext cx="3223921" cy="1930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17861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7056"/>
            <a:ext cx="11430000" cy="1053489"/>
          </a:xfrm>
        </p:spPr>
        <p:txBody>
          <a:bodyPr>
            <a:noAutofit/>
          </a:bodyPr>
          <a:lstStyle/>
          <a:p>
            <a:r>
              <a:rPr sz="2800" dirty="0">
                <a:latin typeface="Arial" panose="020B0604020202020204" pitchFamily="34" charset="0"/>
                <a:cs typeface="Arial" panose="020B0604020202020204" pitchFamily="34" charset="0"/>
              </a:rPr>
              <a:t>Q8: Are there other energy management programs/tools that support (or integrate with) ISO 50001 adoptions and regulation?</a:t>
            </a:r>
          </a:p>
        </p:txBody>
      </p:sp>
      <p:pic>
        <p:nvPicPr>
          <p:cNvPr id="4" name="Picture 3" descr="table1523307360.png"/>
          <p:cNvPicPr>
            <a:picLocks noChangeAspect="1"/>
          </p:cNvPicPr>
          <p:nvPr/>
        </p:nvPicPr>
        <p:blipFill>
          <a:blip r:embed="rId2"/>
          <a:stretch>
            <a:fillRect/>
          </a:stretch>
        </p:blipFill>
        <p:spPr>
          <a:xfrm>
            <a:off x="1142422" y="1447800"/>
            <a:ext cx="9907155" cy="4970256"/>
          </a:xfrm>
          <a:prstGeom prst="rect">
            <a:avLst/>
          </a:prstGeom>
        </p:spPr>
      </p:pic>
      <p:cxnSp>
        <p:nvCxnSpPr>
          <p:cNvPr id="5" name="Straight Connector 4">
            <a:extLst>
              <a:ext uri="{FF2B5EF4-FFF2-40B4-BE49-F238E27FC236}">
                <a16:creationId xmlns:a16="http://schemas.microsoft.com/office/drawing/2014/main" id="{F3057411-C7A2-884F-829A-020379581D0C}"/>
              </a:ext>
            </a:extLst>
          </p:cNvPr>
          <p:cNvCxnSpPr>
            <a:cxnSpLocks/>
          </p:cNvCxnSpPr>
          <p:nvPr/>
        </p:nvCxnSpPr>
        <p:spPr>
          <a:xfrm flipV="1">
            <a:off x="308550" y="1143000"/>
            <a:ext cx="11578650" cy="28787"/>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69648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5126"/>
            <a:ext cx="11658600" cy="949266"/>
          </a:xfrm>
        </p:spPr>
        <p:txBody>
          <a:bodyPr>
            <a:normAutofit fontScale="90000"/>
          </a:bodyPr>
          <a:lstStyle/>
          <a:p>
            <a:r>
              <a:rPr sz="3200" dirty="0">
                <a:latin typeface="Arial" panose="020B0604020202020204" pitchFamily="34" charset="0"/>
                <a:cs typeface="Arial" panose="020B0604020202020204" pitchFamily="34" charset="0"/>
              </a:rPr>
              <a:t>Q10: What are your country’s biggest challenges with ISO 50001 adoption?</a:t>
            </a:r>
          </a:p>
        </p:txBody>
      </p:sp>
      <p:pic>
        <p:nvPicPr>
          <p:cNvPr id="4" name="Picture 3" descr="chart1523463180.png"/>
          <p:cNvPicPr>
            <a:picLocks noChangeAspect="1"/>
          </p:cNvPicPr>
          <p:nvPr/>
        </p:nvPicPr>
        <p:blipFill>
          <a:blip r:embed="rId3"/>
          <a:stretch>
            <a:fillRect/>
          </a:stretch>
        </p:blipFill>
        <p:spPr>
          <a:xfrm>
            <a:off x="2503714" y="1533827"/>
            <a:ext cx="7184571" cy="4959047"/>
          </a:xfrm>
          <a:prstGeom prst="rect">
            <a:avLst/>
          </a:prstGeom>
        </p:spPr>
      </p:pic>
      <p:cxnSp>
        <p:nvCxnSpPr>
          <p:cNvPr id="5" name="Straight Connector 4">
            <a:extLst>
              <a:ext uri="{FF2B5EF4-FFF2-40B4-BE49-F238E27FC236}">
                <a16:creationId xmlns:a16="http://schemas.microsoft.com/office/drawing/2014/main" id="{10DB685F-8524-DA4F-ACEF-C7B382762F4B}"/>
              </a:ext>
            </a:extLst>
          </p:cNvPr>
          <p:cNvCxnSpPr>
            <a:cxnSpLocks/>
          </p:cNvCxnSpPr>
          <p:nvPr/>
        </p:nvCxnSpPr>
        <p:spPr>
          <a:xfrm flipV="1">
            <a:off x="308550" y="1266613"/>
            <a:ext cx="11578650" cy="28787"/>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63300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351" y="365125"/>
            <a:ext cx="11578649" cy="1325563"/>
          </a:xfrm>
        </p:spPr>
        <p:txBody>
          <a:bodyPr>
            <a:normAutofit/>
          </a:bodyPr>
          <a:lstStyle/>
          <a:p>
            <a:r>
              <a:rPr sz="3200" dirty="0">
                <a:latin typeface="Arial" panose="020B0604020202020204" pitchFamily="34" charset="0"/>
                <a:cs typeface="Arial" panose="020B0604020202020204" pitchFamily="34" charset="0"/>
              </a:rPr>
              <a:t>Q10: What are your country’s biggest challenges with ISO 50001 adoption?</a:t>
            </a:r>
          </a:p>
        </p:txBody>
      </p:sp>
      <p:sp>
        <p:nvSpPr>
          <p:cNvPr id="3" name="Content Placeholder 2"/>
          <p:cNvSpPr>
            <a:spLocks noGrp="1"/>
          </p:cNvSpPr>
          <p:nvPr>
            <p:ph idx="1"/>
          </p:nvPr>
        </p:nvSpPr>
        <p:spPr/>
        <p:txBody>
          <a:bodyPr/>
          <a:lstStyle/>
          <a:p>
            <a:r>
              <a:t>Answered: 14    Skipped: 0</a:t>
            </a:r>
          </a:p>
        </p:txBody>
      </p:sp>
      <p:pic>
        <p:nvPicPr>
          <p:cNvPr id="4" name="Picture 3" descr="table1523463180.png"/>
          <p:cNvPicPr>
            <a:picLocks noChangeAspect="1"/>
          </p:cNvPicPr>
          <p:nvPr/>
        </p:nvPicPr>
        <p:blipFill>
          <a:blip r:embed="rId2"/>
          <a:stretch>
            <a:fillRect/>
          </a:stretch>
        </p:blipFill>
        <p:spPr>
          <a:xfrm>
            <a:off x="582274" y="1925759"/>
            <a:ext cx="11027451" cy="4381277"/>
          </a:xfrm>
          <a:prstGeom prst="rect">
            <a:avLst/>
          </a:prstGeom>
        </p:spPr>
      </p:pic>
      <p:cxnSp>
        <p:nvCxnSpPr>
          <p:cNvPr id="5" name="Straight Connector 4">
            <a:extLst>
              <a:ext uri="{FF2B5EF4-FFF2-40B4-BE49-F238E27FC236}">
                <a16:creationId xmlns:a16="http://schemas.microsoft.com/office/drawing/2014/main" id="{4876FBFA-2231-A44F-8C2D-9F95B8CC135B}"/>
              </a:ext>
            </a:extLst>
          </p:cNvPr>
          <p:cNvCxnSpPr>
            <a:cxnSpLocks/>
          </p:cNvCxnSpPr>
          <p:nvPr/>
        </p:nvCxnSpPr>
        <p:spPr>
          <a:xfrm flipV="1">
            <a:off x="308550" y="1495213"/>
            <a:ext cx="11578650" cy="28787"/>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54658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256" y="365126"/>
            <a:ext cx="11105544" cy="654262"/>
          </a:xfrm>
        </p:spPr>
        <p:txBody>
          <a:bodyPr>
            <a:normAutofit/>
          </a:bodyPr>
          <a:lstStyle/>
          <a:p>
            <a:r>
              <a:rPr lang="en-US" sz="3600" dirty="0">
                <a:latin typeface="Arial" panose="020B0604020202020204" pitchFamily="34" charset="0"/>
                <a:cs typeface="Arial" panose="020B0604020202020204" pitchFamily="34" charset="0"/>
              </a:rPr>
              <a:t>ISO Certifications Worldwide</a:t>
            </a:r>
            <a:endParaRPr lang="en-CA" sz="3600"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56" y="1761066"/>
            <a:ext cx="11438547" cy="3522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a:extLst>
              <a:ext uri="{FF2B5EF4-FFF2-40B4-BE49-F238E27FC236}">
                <a16:creationId xmlns:a16="http://schemas.microsoft.com/office/drawing/2014/main" id="{A787204D-5539-524B-A080-2037A117319E}"/>
              </a:ext>
            </a:extLst>
          </p:cNvPr>
          <p:cNvCxnSpPr>
            <a:cxnSpLocks/>
          </p:cNvCxnSpPr>
          <p:nvPr/>
        </p:nvCxnSpPr>
        <p:spPr>
          <a:xfrm flipV="1">
            <a:off x="308550" y="990600"/>
            <a:ext cx="11578650" cy="28787"/>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10423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731" y="115417"/>
            <a:ext cx="7212537" cy="6752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13340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734800" cy="930275"/>
          </a:xfrm>
        </p:spPr>
        <p:txBody>
          <a:bodyPr>
            <a:normAutofit fontScale="90000"/>
          </a:bodyPr>
          <a:lstStyle/>
          <a:p>
            <a:r>
              <a:rPr sz="3200" dirty="0">
                <a:latin typeface="Arial" panose="020B0604020202020204" pitchFamily="34" charset="0"/>
                <a:cs typeface="Arial" panose="020B0604020202020204" pitchFamily="34" charset="0"/>
              </a:rPr>
              <a:t>Q12: Do you foresee a change in the rate of ISO adoption in your country?</a:t>
            </a:r>
          </a:p>
        </p:txBody>
      </p:sp>
      <p:sp>
        <p:nvSpPr>
          <p:cNvPr id="3" name="Content Placeholder 2"/>
          <p:cNvSpPr>
            <a:spLocks noGrp="1"/>
          </p:cNvSpPr>
          <p:nvPr>
            <p:ph idx="1"/>
          </p:nvPr>
        </p:nvSpPr>
        <p:spPr>
          <a:xfrm>
            <a:off x="331248" y="1447800"/>
            <a:ext cx="10515600" cy="4351338"/>
          </a:xfrm>
        </p:spPr>
        <p:txBody>
          <a:bodyPr>
            <a:normAutofit/>
          </a:bodyPr>
          <a:lstStyle/>
          <a:p>
            <a:pPr marL="0" indent="0">
              <a:buNone/>
            </a:pPr>
            <a:r>
              <a:rPr sz="1200" dirty="0"/>
              <a:t>Answered: 13    Skipped: 1</a:t>
            </a:r>
          </a:p>
        </p:txBody>
      </p:sp>
      <p:pic>
        <p:nvPicPr>
          <p:cNvPr id="4" name="Picture 3" descr="chart1523564030.png"/>
          <p:cNvPicPr>
            <a:picLocks noChangeAspect="1"/>
          </p:cNvPicPr>
          <p:nvPr/>
        </p:nvPicPr>
        <p:blipFill>
          <a:blip r:embed="rId3"/>
          <a:stretch>
            <a:fillRect/>
          </a:stretch>
        </p:blipFill>
        <p:spPr>
          <a:xfrm>
            <a:off x="2503714" y="1828800"/>
            <a:ext cx="7184571" cy="4475237"/>
          </a:xfrm>
          <a:prstGeom prst="rect">
            <a:avLst/>
          </a:prstGeom>
        </p:spPr>
      </p:pic>
      <p:cxnSp>
        <p:nvCxnSpPr>
          <p:cNvPr id="5" name="Straight Connector 4">
            <a:extLst>
              <a:ext uri="{FF2B5EF4-FFF2-40B4-BE49-F238E27FC236}">
                <a16:creationId xmlns:a16="http://schemas.microsoft.com/office/drawing/2014/main" id="{ED0B9EF6-2600-CA46-B9D2-5C79DC70444C}"/>
              </a:ext>
            </a:extLst>
          </p:cNvPr>
          <p:cNvCxnSpPr>
            <a:cxnSpLocks/>
          </p:cNvCxnSpPr>
          <p:nvPr/>
        </p:nvCxnSpPr>
        <p:spPr>
          <a:xfrm flipV="1">
            <a:off x="308550" y="1266613"/>
            <a:ext cx="11578650" cy="28787"/>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58412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86293"/>
            <a:ext cx="11734800" cy="961507"/>
          </a:xfrm>
        </p:spPr>
        <p:txBody>
          <a:bodyPr>
            <a:normAutofit/>
          </a:bodyPr>
          <a:lstStyle/>
          <a:p>
            <a:r>
              <a:rPr sz="3200" dirty="0">
                <a:latin typeface="Arial" panose="020B0604020202020204" pitchFamily="34" charset="0"/>
                <a:cs typeface="Arial" panose="020B0604020202020204" pitchFamily="34" charset="0"/>
              </a:rPr>
              <a:t>Q13: Do you see the new release of ISO 50001:2018 as:</a:t>
            </a:r>
          </a:p>
        </p:txBody>
      </p:sp>
      <p:pic>
        <p:nvPicPr>
          <p:cNvPr id="4" name="Picture 3" descr="chart1541712970.png"/>
          <p:cNvPicPr>
            <a:picLocks noChangeAspect="1"/>
          </p:cNvPicPr>
          <p:nvPr/>
        </p:nvPicPr>
        <p:blipFill>
          <a:blip r:embed="rId3"/>
          <a:stretch>
            <a:fillRect/>
          </a:stretch>
        </p:blipFill>
        <p:spPr>
          <a:xfrm>
            <a:off x="1219200" y="1613003"/>
            <a:ext cx="9677400" cy="4724657"/>
          </a:xfrm>
          <a:prstGeom prst="rect">
            <a:avLst/>
          </a:prstGeom>
        </p:spPr>
      </p:pic>
      <p:cxnSp>
        <p:nvCxnSpPr>
          <p:cNvPr id="5" name="Straight Connector 4">
            <a:extLst>
              <a:ext uri="{FF2B5EF4-FFF2-40B4-BE49-F238E27FC236}">
                <a16:creationId xmlns:a16="http://schemas.microsoft.com/office/drawing/2014/main" id="{6DC207B8-1F4B-184E-A985-B4116DA22B7D}"/>
              </a:ext>
            </a:extLst>
          </p:cNvPr>
          <p:cNvCxnSpPr>
            <a:cxnSpLocks/>
          </p:cNvCxnSpPr>
          <p:nvPr/>
        </p:nvCxnSpPr>
        <p:spPr>
          <a:xfrm flipV="1">
            <a:off x="308550" y="1266613"/>
            <a:ext cx="11578650" cy="28787"/>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7394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Shout Outs</a:t>
            </a:r>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7</a:t>
            </a:fld>
            <a:endParaRPr lang="en-US" dirty="0">
              <a:solidFill>
                <a:prstClr val="black"/>
              </a:solidFill>
            </a:endParaRPr>
          </a:p>
        </p:txBody>
      </p:sp>
      <p:pic>
        <p:nvPicPr>
          <p:cNvPr id="7" name="Content Placeholder 6"/>
          <p:cNvPicPr>
            <a:picLocks noGrp="1" noChangeAspect="1"/>
          </p:cNvPicPr>
          <p:nvPr>
            <p:ph idx="1"/>
          </p:nvPr>
        </p:nvPicPr>
        <p:blipFill>
          <a:blip r:embed="rId2"/>
          <a:stretch>
            <a:fillRect/>
          </a:stretch>
        </p:blipFill>
        <p:spPr>
          <a:xfrm>
            <a:off x="3775413" y="1295400"/>
            <a:ext cx="4641174" cy="4678363"/>
          </a:xfrm>
          <a:prstGeom prst="rect">
            <a:avLst/>
          </a:prstGeom>
          <a:ln>
            <a:solidFill>
              <a:schemeClr val="bg1"/>
            </a:solidFill>
          </a:ln>
        </p:spPr>
      </p:pic>
    </p:spTree>
    <p:extLst>
      <p:ext uri="{BB962C8B-B14F-4D97-AF65-F5344CB8AC3E}">
        <p14:creationId xmlns:p14="http://schemas.microsoft.com/office/powerpoint/2010/main" val="12513993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50000 Family</a:t>
            </a:r>
            <a:endParaRPr lang="en-CA"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2667000" y="1825625"/>
            <a:ext cx="3352800" cy="4351338"/>
          </a:xfrm>
        </p:spPr>
        <p:txBody>
          <a:bodyPr>
            <a:normAutofit/>
          </a:bodyPr>
          <a:lstStyle/>
          <a:p>
            <a:r>
              <a:rPr lang="en-US" dirty="0"/>
              <a:t>50002</a:t>
            </a:r>
          </a:p>
          <a:p>
            <a:r>
              <a:rPr lang="en-US" dirty="0"/>
              <a:t>50003</a:t>
            </a:r>
          </a:p>
          <a:p>
            <a:r>
              <a:rPr lang="en-US" dirty="0"/>
              <a:t>50004</a:t>
            </a:r>
            <a:endParaRPr lang="en-US" i="1" dirty="0"/>
          </a:p>
          <a:p>
            <a:r>
              <a:rPr lang="en-US" dirty="0"/>
              <a:t>50006</a:t>
            </a:r>
          </a:p>
          <a:p>
            <a:r>
              <a:rPr lang="en-US" dirty="0"/>
              <a:t>50008</a:t>
            </a:r>
          </a:p>
          <a:p>
            <a:r>
              <a:rPr lang="en-US" dirty="0"/>
              <a:t>50015</a:t>
            </a:r>
          </a:p>
          <a:p>
            <a:r>
              <a:rPr lang="en-US" dirty="0"/>
              <a:t>50021</a:t>
            </a:r>
          </a:p>
          <a:p>
            <a:r>
              <a:rPr lang="en-US" dirty="0"/>
              <a:t>50046</a:t>
            </a:r>
          </a:p>
        </p:txBody>
      </p:sp>
      <p:sp>
        <p:nvSpPr>
          <p:cNvPr id="4" name="Content Placeholder 3"/>
          <p:cNvSpPr>
            <a:spLocks noGrp="1"/>
          </p:cNvSpPr>
          <p:nvPr>
            <p:ph sz="half" idx="2"/>
          </p:nvPr>
        </p:nvSpPr>
        <p:spPr>
          <a:xfrm>
            <a:off x="7391400" y="1825625"/>
            <a:ext cx="3962400" cy="4351338"/>
          </a:xfrm>
        </p:spPr>
        <p:txBody>
          <a:bodyPr>
            <a:normAutofit/>
          </a:bodyPr>
          <a:lstStyle/>
          <a:p>
            <a:r>
              <a:rPr lang="en-US" dirty="0"/>
              <a:t>50005</a:t>
            </a:r>
          </a:p>
          <a:p>
            <a:r>
              <a:rPr lang="en-US" dirty="0"/>
              <a:t>50007</a:t>
            </a:r>
          </a:p>
          <a:p>
            <a:r>
              <a:rPr lang="en-US" dirty="0"/>
              <a:t>50009</a:t>
            </a:r>
          </a:p>
          <a:p>
            <a:r>
              <a:rPr lang="en-US" dirty="0"/>
              <a:t>50044</a:t>
            </a:r>
          </a:p>
          <a:p>
            <a:r>
              <a:rPr lang="en-US" dirty="0"/>
              <a:t>Ad Hoc ZNE</a:t>
            </a:r>
            <a:endParaRPr lang="en-CA" dirty="0"/>
          </a:p>
        </p:txBody>
      </p:sp>
    </p:spTree>
    <p:extLst>
      <p:ext uri="{BB962C8B-B14F-4D97-AF65-F5344CB8AC3E}">
        <p14:creationId xmlns:p14="http://schemas.microsoft.com/office/powerpoint/2010/main" val="388334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8926" y="3842123"/>
            <a:ext cx="3471333" cy="18457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499" y="3842123"/>
            <a:ext cx="3506551" cy="18457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753" y="1034831"/>
            <a:ext cx="3066465" cy="20443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930405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Bradford\Desktop\Milepost\NEEA SEM Collaborative 2017\Images\33-34_ThinkstockPhotos-4745015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0" t="20625" r="-190" b="231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5684838"/>
            <a:ext cx="8229600" cy="792162"/>
          </a:xfrm>
          <a:effectLst>
            <a:outerShdw blurRad="50800" dist="50800" dir="5400000" algn="ctr" rotWithShape="0">
              <a:schemeClr val="tx1">
                <a:lumMod val="75000"/>
                <a:lumOff val="25000"/>
              </a:schemeClr>
            </a:outerShdw>
          </a:effectLst>
        </p:spPr>
        <p:txBody>
          <a:bodyPr/>
          <a:lstStyle/>
          <a:p>
            <a:r>
              <a:rPr lang="en-US" sz="4000" dirty="0">
                <a:solidFill>
                  <a:schemeClr val="bg1"/>
                </a:solidFill>
                <a:effectLst>
                  <a:outerShdw blurRad="38100" dist="38100" dir="2700000" algn="tl">
                    <a:srgbClr val="000000">
                      <a:alpha val="43137"/>
                    </a:srgbClr>
                  </a:outerShdw>
                </a:effectLst>
              </a:rPr>
              <a:t>LUNCH</a:t>
            </a:r>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33847288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735B9-0309-4DC3-A74B-D685E152E383}"/>
              </a:ext>
            </a:extLst>
          </p:cNvPr>
          <p:cNvSpPr>
            <a:spLocks noGrp="1"/>
          </p:cNvSpPr>
          <p:nvPr>
            <p:ph type="ctrTitle"/>
          </p:nvPr>
        </p:nvSpPr>
        <p:spPr/>
        <p:txBody>
          <a:bodyPr/>
          <a:lstStyle/>
          <a:p>
            <a:r>
              <a:rPr lang="en-US" dirty="0"/>
              <a:t>NW Power Plan &amp; </a:t>
            </a:r>
            <a:br>
              <a:rPr lang="en-US" dirty="0"/>
            </a:br>
            <a:r>
              <a:rPr lang="en-US" dirty="0"/>
              <a:t>Strategic Energy Management</a:t>
            </a:r>
          </a:p>
        </p:txBody>
      </p:sp>
      <p:sp>
        <p:nvSpPr>
          <p:cNvPr id="3" name="Subtitle 2">
            <a:extLst>
              <a:ext uri="{FF2B5EF4-FFF2-40B4-BE49-F238E27FC236}">
                <a16:creationId xmlns:a16="http://schemas.microsoft.com/office/drawing/2014/main" id="{5DEBF889-839C-4251-902D-0252323E74FA}"/>
              </a:ext>
            </a:extLst>
          </p:cNvPr>
          <p:cNvSpPr>
            <a:spLocks noGrp="1"/>
          </p:cNvSpPr>
          <p:nvPr>
            <p:ph type="subTitle" idx="1"/>
          </p:nvPr>
        </p:nvSpPr>
        <p:spPr/>
        <p:txBody>
          <a:bodyPr/>
          <a:lstStyle/>
          <a:p>
            <a:r>
              <a:rPr lang="en-US" dirty="0"/>
              <a:t>NW SEM Collaborative Keynote Presentation</a:t>
            </a:r>
          </a:p>
          <a:p>
            <a:r>
              <a:rPr lang="en-US" sz="1800" dirty="0"/>
              <a:t>Charlie Grist, Northwest Power &amp; Conservation Council</a:t>
            </a:r>
            <a:endParaRPr lang="en-US" dirty="0"/>
          </a:p>
        </p:txBody>
      </p:sp>
    </p:spTree>
    <p:extLst>
      <p:ext uri="{BB962C8B-B14F-4D97-AF65-F5344CB8AC3E}">
        <p14:creationId xmlns:p14="http://schemas.microsoft.com/office/powerpoint/2010/main" val="31250798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735B9-0309-4DC3-A74B-D685E152E383}"/>
              </a:ext>
            </a:extLst>
          </p:cNvPr>
          <p:cNvSpPr>
            <a:spLocks noGrp="1"/>
          </p:cNvSpPr>
          <p:nvPr>
            <p:ph type="ctrTitle"/>
          </p:nvPr>
        </p:nvSpPr>
        <p:spPr/>
        <p:txBody>
          <a:bodyPr/>
          <a:lstStyle/>
          <a:p>
            <a:r>
              <a:rPr lang="en-US" dirty="0"/>
              <a:t>NW Power Plan and Strategic Energy Management</a:t>
            </a:r>
          </a:p>
        </p:txBody>
      </p:sp>
      <p:sp>
        <p:nvSpPr>
          <p:cNvPr id="3" name="Subtitle 2">
            <a:extLst>
              <a:ext uri="{FF2B5EF4-FFF2-40B4-BE49-F238E27FC236}">
                <a16:creationId xmlns:a16="http://schemas.microsoft.com/office/drawing/2014/main" id="{5DEBF889-839C-4251-902D-0252323E74FA}"/>
              </a:ext>
            </a:extLst>
          </p:cNvPr>
          <p:cNvSpPr>
            <a:spLocks noGrp="1"/>
          </p:cNvSpPr>
          <p:nvPr>
            <p:ph type="subTitle" idx="1"/>
          </p:nvPr>
        </p:nvSpPr>
        <p:spPr/>
        <p:txBody>
          <a:bodyPr/>
          <a:lstStyle/>
          <a:p>
            <a:r>
              <a:rPr lang="en-US" dirty="0"/>
              <a:t>SEM Collaborative October 2018</a:t>
            </a:r>
          </a:p>
        </p:txBody>
      </p:sp>
    </p:spTree>
    <p:extLst>
      <p:ext uri="{BB962C8B-B14F-4D97-AF65-F5344CB8AC3E}">
        <p14:creationId xmlns:p14="http://schemas.microsoft.com/office/powerpoint/2010/main" val="24102585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70390"/>
            <a:ext cx="4587433" cy="3044142"/>
          </a:xfrm>
        </p:spPr>
        <p:txBody>
          <a:bodyPr>
            <a:normAutofit/>
          </a:bodyPr>
          <a:lstStyle/>
          <a:p>
            <a:r>
              <a:rPr lang="en-US" dirty="0"/>
              <a:t>Outline:</a:t>
            </a:r>
          </a:p>
        </p:txBody>
      </p:sp>
      <p:sp>
        <p:nvSpPr>
          <p:cNvPr id="3" name="Content Placeholder 2"/>
          <p:cNvSpPr>
            <a:spLocks noGrp="1"/>
          </p:cNvSpPr>
          <p:nvPr>
            <p:ph idx="1"/>
          </p:nvPr>
        </p:nvSpPr>
        <p:spPr>
          <a:xfrm>
            <a:off x="609600" y="3541984"/>
            <a:ext cx="10972800" cy="2777794"/>
          </a:xfrm>
        </p:spPr>
        <p:txBody>
          <a:bodyPr>
            <a:normAutofit/>
          </a:bodyPr>
          <a:lstStyle/>
          <a:p>
            <a:pPr marL="514350" indent="-514350">
              <a:buFont typeface="+mj-lt"/>
              <a:buAutoNum type="arabicPeriod"/>
            </a:pPr>
            <a:r>
              <a:rPr lang="en-US" dirty="0">
                <a:latin typeface="+mj-lt"/>
              </a:rPr>
              <a:t>The PNW Power System</a:t>
            </a:r>
          </a:p>
          <a:p>
            <a:pPr marL="514350" indent="-514350">
              <a:buFont typeface="+mj-lt"/>
              <a:buAutoNum type="arabicPeriod"/>
            </a:pPr>
            <a:r>
              <a:rPr lang="en-US" dirty="0">
                <a:latin typeface="+mj-lt"/>
              </a:rPr>
              <a:t>The Value Proposition:  Efficiency as a Power Resource</a:t>
            </a:r>
          </a:p>
          <a:p>
            <a:pPr marL="514350" indent="-514350">
              <a:buFont typeface="+mj-lt"/>
              <a:buAutoNum type="arabicPeriod"/>
            </a:pPr>
            <a:r>
              <a:rPr lang="en-US" dirty="0">
                <a:latin typeface="+mj-lt"/>
              </a:rPr>
              <a:t>Attributes of Strategic Energy Management</a:t>
            </a:r>
          </a:p>
          <a:p>
            <a:pPr marL="514350" indent="-514350">
              <a:buFont typeface="+mj-lt"/>
              <a:buAutoNum type="arabicPeriod"/>
            </a:pPr>
            <a:r>
              <a:rPr lang="en-US" dirty="0">
                <a:latin typeface="+mj-lt"/>
              </a:rPr>
              <a:t>Challenges and Opportunities for SEM</a:t>
            </a: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383" y="680857"/>
            <a:ext cx="5770017" cy="3393432"/>
          </a:xfrm>
          <a:prstGeom prst="rect">
            <a:avLst/>
          </a:prstGeom>
        </p:spPr>
      </p:pic>
    </p:spTree>
    <p:extLst>
      <p:ext uri="{BB962C8B-B14F-4D97-AF65-F5344CB8AC3E}">
        <p14:creationId xmlns:p14="http://schemas.microsoft.com/office/powerpoint/2010/main" val="76516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4A3B-2CC9-4B9E-8654-3A081A2D9B17}"/>
              </a:ext>
            </a:extLst>
          </p:cNvPr>
          <p:cNvSpPr>
            <a:spLocks noGrp="1"/>
          </p:cNvSpPr>
          <p:nvPr>
            <p:ph type="title"/>
          </p:nvPr>
        </p:nvSpPr>
        <p:spPr>
          <a:xfrm>
            <a:off x="609600" y="1752600"/>
            <a:ext cx="10972800" cy="1143000"/>
          </a:xfrm>
        </p:spPr>
        <p:txBody>
          <a:bodyPr/>
          <a:lstStyle/>
          <a:p>
            <a:pPr algn="l"/>
            <a:r>
              <a:rPr lang="en-US" dirty="0"/>
              <a:t>Ode to Electricity</a:t>
            </a:r>
          </a:p>
        </p:txBody>
      </p:sp>
      <p:sp>
        <p:nvSpPr>
          <p:cNvPr id="4" name="Slide Number Placeholder 3">
            <a:extLst>
              <a:ext uri="{FF2B5EF4-FFF2-40B4-BE49-F238E27FC236}">
                <a16:creationId xmlns:a16="http://schemas.microsoft.com/office/drawing/2014/main" id="{5F36FE6A-11D0-454D-A2E6-51F47D4CCD16}"/>
              </a:ext>
            </a:extLst>
          </p:cNvPr>
          <p:cNvSpPr>
            <a:spLocks noGrp="1"/>
          </p:cNvSpPr>
          <p:nvPr>
            <p:ph type="sldNum" sz="quarter" idx="12"/>
          </p:nvPr>
        </p:nvSpPr>
        <p:spPr/>
        <p:txBody>
          <a:bodyPr/>
          <a:lstStyle/>
          <a:p>
            <a:fld id="{AA410EB8-A01E-483B-9F37-9B9DDCDD7179}" type="slidenum">
              <a:rPr lang="en-US" smtClean="0"/>
              <a:pPr/>
              <a:t>76</a:t>
            </a:fld>
            <a:endParaRPr lang="en-US" dirty="0"/>
          </a:p>
        </p:txBody>
      </p:sp>
    </p:spTree>
    <p:extLst>
      <p:ext uri="{BB962C8B-B14F-4D97-AF65-F5344CB8AC3E}">
        <p14:creationId xmlns:p14="http://schemas.microsoft.com/office/powerpoint/2010/main" val="23974458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ilam usa region map"/>
          <p:cNvPicPr>
            <a:picLocks noChangeAspect="1" noChangeArrowheads="1"/>
          </p:cNvPicPr>
          <p:nvPr/>
        </p:nvPicPr>
        <p:blipFill>
          <a:blip r:embed="rId3" cstate="print"/>
          <a:srcRect/>
          <a:stretch>
            <a:fillRect/>
          </a:stretch>
        </p:blipFill>
        <p:spPr bwMode="auto">
          <a:xfrm>
            <a:off x="2209800" y="1600200"/>
            <a:ext cx="7543800" cy="4730750"/>
          </a:xfrm>
          <a:prstGeom prst="rect">
            <a:avLst/>
          </a:prstGeom>
          <a:noFill/>
          <a:ln w="41275">
            <a:solidFill>
              <a:schemeClr val="bg1"/>
            </a:solidFill>
            <a:miter lim="800000"/>
            <a:headEnd/>
            <a:tailEnd/>
          </a:ln>
        </p:spPr>
      </p:pic>
      <p:sp>
        <p:nvSpPr>
          <p:cNvPr id="56323" name="Rectangle 3"/>
          <p:cNvSpPr>
            <a:spLocks noChangeArrowheads="1"/>
          </p:cNvSpPr>
          <p:nvPr/>
        </p:nvSpPr>
        <p:spPr bwMode="auto">
          <a:xfrm>
            <a:off x="2209800" y="228600"/>
            <a:ext cx="7772400" cy="1219200"/>
          </a:xfrm>
          <a:prstGeom prst="rect">
            <a:avLst/>
          </a:prstGeom>
          <a:noFill/>
          <a:ln w="9525">
            <a:noFill/>
            <a:miter lim="800000"/>
            <a:headEnd/>
            <a:tailEnd/>
          </a:ln>
          <a:effectLst/>
        </p:spPr>
        <p:txBody>
          <a:bodyPr lIns="92075" tIns="46038" rIns="92075" bIns="46038" anchor="ctr"/>
          <a:lstStyle/>
          <a:p>
            <a:pPr algn="ctr"/>
            <a:endParaRPr lang="en-US" sz="4000">
              <a:solidFill>
                <a:schemeClr val="tx2"/>
              </a:solidFill>
              <a:effectLst>
                <a:outerShdw blurRad="38100" dist="38100" dir="2700000" algn="tl">
                  <a:srgbClr val="000000"/>
                </a:outerShdw>
              </a:effectLst>
              <a:latin typeface="Verdana" pitchFamily="34" charset="0"/>
              <a:cs typeface="Times New Roman" pitchFamily="18" charset="0"/>
            </a:endParaRPr>
          </a:p>
        </p:txBody>
      </p:sp>
      <p:sp>
        <p:nvSpPr>
          <p:cNvPr id="56325" name="Freeform 5"/>
          <p:cNvSpPr>
            <a:spLocks/>
          </p:cNvSpPr>
          <p:nvPr/>
        </p:nvSpPr>
        <p:spPr bwMode="auto">
          <a:xfrm>
            <a:off x="2819400" y="2286000"/>
            <a:ext cx="1371600" cy="711200"/>
          </a:xfrm>
          <a:custGeom>
            <a:avLst/>
            <a:gdLst/>
            <a:ahLst/>
            <a:cxnLst>
              <a:cxn ang="0">
                <a:pos x="864" y="392"/>
              </a:cxn>
              <a:cxn ang="0">
                <a:pos x="816" y="440"/>
              </a:cxn>
              <a:cxn ang="0">
                <a:pos x="768" y="440"/>
              </a:cxn>
              <a:cxn ang="0">
                <a:pos x="720" y="392"/>
              </a:cxn>
              <a:cxn ang="0">
                <a:pos x="672" y="392"/>
              </a:cxn>
              <a:cxn ang="0">
                <a:pos x="624" y="392"/>
              </a:cxn>
              <a:cxn ang="0">
                <a:pos x="576" y="344"/>
              </a:cxn>
              <a:cxn ang="0">
                <a:pos x="528" y="344"/>
              </a:cxn>
              <a:cxn ang="0">
                <a:pos x="480" y="344"/>
              </a:cxn>
              <a:cxn ang="0">
                <a:pos x="480" y="296"/>
              </a:cxn>
              <a:cxn ang="0">
                <a:pos x="528" y="248"/>
              </a:cxn>
              <a:cxn ang="0">
                <a:pos x="528" y="200"/>
              </a:cxn>
              <a:cxn ang="0">
                <a:pos x="528" y="152"/>
              </a:cxn>
              <a:cxn ang="0">
                <a:pos x="432" y="152"/>
              </a:cxn>
              <a:cxn ang="0">
                <a:pos x="384" y="104"/>
              </a:cxn>
              <a:cxn ang="0">
                <a:pos x="336" y="152"/>
              </a:cxn>
              <a:cxn ang="0">
                <a:pos x="144" y="104"/>
              </a:cxn>
              <a:cxn ang="0">
                <a:pos x="96" y="56"/>
              </a:cxn>
              <a:cxn ang="0">
                <a:pos x="48" y="8"/>
              </a:cxn>
              <a:cxn ang="0">
                <a:pos x="0" y="8"/>
              </a:cxn>
            </a:cxnLst>
            <a:rect l="0" t="0" r="r" b="b"/>
            <a:pathLst>
              <a:path w="864" h="448">
                <a:moveTo>
                  <a:pt x="864" y="392"/>
                </a:moveTo>
                <a:cubicBezTo>
                  <a:pt x="848" y="412"/>
                  <a:pt x="832" y="432"/>
                  <a:pt x="816" y="440"/>
                </a:cubicBezTo>
                <a:cubicBezTo>
                  <a:pt x="800" y="448"/>
                  <a:pt x="784" y="448"/>
                  <a:pt x="768" y="440"/>
                </a:cubicBezTo>
                <a:cubicBezTo>
                  <a:pt x="752" y="432"/>
                  <a:pt x="736" y="400"/>
                  <a:pt x="720" y="392"/>
                </a:cubicBezTo>
                <a:cubicBezTo>
                  <a:pt x="704" y="384"/>
                  <a:pt x="688" y="392"/>
                  <a:pt x="672" y="392"/>
                </a:cubicBezTo>
                <a:cubicBezTo>
                  <a:pt x="656" y="392"/>
                  <a:pt x="640" y="400"/>
                  <a:pt x="624" y="392"/>
                </a:cubicBezTo>
                <a:cubicBezTo>
                  <a:pt x="608" y="384"/>
                  <a:pt x="592" y="352"/>
                  <a:pt x="576" y="344"/>
                </a:cubicBezTo>
                <a:cubicBezTo>
                  <a:pt x="560" y="336"/>
                  <a:pt x="544" y="344"/>
                  <a:pt x="528" y="344"/>
                </a:cubicBezTo>
                <a:cubicBezTo>
                  <a:pt x="512" y="344"/>
                  <a:pt x="488" y="352"/>
                  <a:pt x="480" y="344"/>
                </a:cubicBezTo>
                <a:cubicBezTo>
                  <a:pt x="472" y="336"/>
                  <a:pt x="472" y="312"/>
                  <a:pt x="480" y="296"/>
                </a:cubicBezTo>
                <a:cubicBezTo>
                  <a:pt x="488" y="280"/>
                  <a:pt x="520" y="264"/>
                  <a:pt x="528" y="248"/>
                </a:cubicBezTo>
                <a:cubicBezTo>
                  <a:pt x="536" y="232"/>
                  <a:pt x="528" y="216"/>
                  <a:pt x="528" y="200"/>
                </a:cubicBezTo>
                <a:cubicBezTo>
                  <a:pt x="528" y="184"/>
                  <a:pt x="544" y="160"/>
                  <a:pt x="528" y="152"/>
                </a:cubicBezTo>
                <a:cubicBezTo>
                  <a:pt x="512" y="144"/>
                  <a:pt x="456" y="160"/>
                  <a:pt x="432" y="152"/>
                </a:cubicBezTo>
                <a:cubicBezTo>
                  <a:pt x="408" y="144"/>
                  <a:pt x="400" y="104"/>
                  <a:pt x="384" y="104"/>
                </a:cubicBezTo>
                <a:cubicBezTo>
                  <a:pt x="368" y="104"/>
                  <a:pt x="376" y="152"/>
                  <a:pt x="336" y="152"/>
                </a:cubicBezTo>
                <a:cubicBezTo>
                  <a:pt x="296" y="152"/>
                  <a:pt x="184" y="120"/>
                  <a:pt x="144" y="104"/>
                </a:cubicBezTo>
                <a:cubicBezTo>
                  <a:pt x="104" y="88"/>
                  <a:pt x="112" y="72"/>
                  <a:pt x="96" y="56"/>
                </a:cubicBezTo>
                <a:cubicBezTo>
                  <a:pt x="80" y="40"/>
                  <a:pt x="64" y="16"/>
                  <a:pt x="48" y="8"/>
                </a:cubicBezTo>
                <a:cubicBezTo>
                  <a:pt x="32" y="0"/>
                  <a:pt x="8" y="8"/>
                  <a:pt x="0" y="8"/>
                </a:cubicBezTo>
              </a:path>
            </a:pathLst>
          </a:custGeom>
          <a:noFill/>
          <a:ln w="63500" cap="sq" cmpd="sng">
            <a:solidFill>
              <a:srgbClr val="0070C0"/>
            </a:solidFill>
            <a:prstDash val="solid"/>
            <a:round/>
            <a:headEnd type="none" w="sm" len="sm"/>
            <a:tailEnd type="none" w="sm" len="sm"/>
          </a:ln>
          <a:effectLst/>
        </p:spPr>
        <p:txBody>
          <a:bodyPr wrap="none"/>
          <a:lstStyle/>
          <a:p>
            <a:endParaRPr lang="en-US"/>
          </a:p>
        </p:txBody>
      </p:sp>
      <p:sp>
        <p:nvSpPr>
          <p:cNvPr id="56326" name="Freeform 6"/>
          <p:cNvSpPr>
            <a:spLocks/>
          </p:cNvSpPr>
          <p:nvPr/>
        </p:nvSpPr>
        <p:spPr bwMode="auto">
          <a:xfrm>
            <a:off x="3505200" y="1676400"/>
            <a:ext cx="609600" cy="838200"/>
          </a:xfrm>
          <a:custGeom>
            <a:avLst/>
            <a:gdLst/>
            <a:ahLst/>
            <a:cxnLst>
              <a:cxn ang="0">
                <a:pos x="288" y="432"/>
              </a:cxn>
              <a:cxn ang="0">
                <a:pos x="240" y="432"/>
              </a:cxn>
              <a:cxn ang="0">
                <a:pos x="240" y="384"/>
              </a:cxn>
              <a:cxn ang="0">
                <a:pos x="192" y="288"/>
              </a:cxn>
              <a:cxn ang="0">
                <a:pos x="192" y="240"/>
              </a:cxn>
              <a:cxn ang="0">
                <a:pos x="192" y="192"/>
              </a:cxn>
              <a:cxn ang="0">
                <a:pos x="192" y="96"/>
              </a:cxn>
              <a:cxn ang="0">
                <a:pos x="192" y="48"/>
              </a:cxn>
              <a:cxn ang="0">
                <a:pos x="144" y="0"/>
              </a:cxn>
              <a:cxn ang="0">
                <a:pos x="96" y="48"/>
              </a:cxn>
              <a:cxn ang="0">
                <a:pos x="48" y="48"/>
              </a:cxn>
              <a:cxn ang="0">
                <a:pos x="96" y="192"/>
              </a:cxn>
              <a:cxn ang="0">
                <a:pos x="96" y="288"/>
              </a:cxn>
              <a:cxn ang="0">
                <a:pos x="96" y="336"/>
              </a:cxn>
              <a:cxn ang="0">
                <a:pos x="48" y="384"/>
              </a:cxn>
              <a:cxn ang="0">
                <a:pos x="0" y="384"/>
              </a:cxn>
              <a:cxn ang="0">
                <a:pos x="48" y="432"/>
              </a:cxn>
              <a:cxn ang="0">
                <a:pos x="48" y="480"/>
              </a:cxn>
              <a:cxn ang="0">
                <a:pos x="48" y="528"/>
              </a:cxn>
            </a:cxnLst>
            <a:rect l="0" t="0" r="r" b="b"/>
            <a:pathLst>
              <a:path w="288" h="528">
                <a:moveTo>
                  <a:pt x="288" y="432"/>
                </a:moveTo>
                <a:cubicBezTo>
                  <a:pt x="268" y="436"/>
                  <a:pt x="248" y="440"/>
                  <a:pt x="240" y="432"/>
                </a:cubicBezTo>
                <a:cubicBezTo>
                  <a:pt x="232" y="424"/>
                  <a:pt x="248" y="408"/>
                  <a:pt x="240" y="384"/>
                </a:cubicBezTo>
                <a:cubicBezTo>
                  <a:pt x="232" y="360"/>
                  <a:pt x="200" y="312"/>
                  <a:pt x="192" y="288"/>
                </a:cubicBezTo>
                <a:cubicBezTo>
                  <a:pt x="184" y="264"/>
                  <a:pt x="192" y="256"/>
                  <a:pt x="192" y="240"/>
                </a:cubicBezTo>
                <a:cubicBezTo>
                  <a:pt x="192" y="224"/>
                  <a:pt x="192" y="216"/>
                  <a:pt x="192" y="192"/>
                </a:cubicBezTo>
                <a:cubicBezTo>
                  <a:pt x="192" y="168"/>
                  <a:pt x="192" y="120"/>
                  <a:pt x="192" y="96"/>
                </a:cubicBezTo>
                <a:cubicBezTo>
                  <a:pt x="192" y="72"/>
                  <a:pt x="200" y="64"/>
                  <a:pt x="192" y="48"/>
                </a:cubicBezTo>
                <a:cubicBezTo>
                  <a:pt x="184" y="32"/>
                  <a:pt x="160" y="0"/>
                  <a:pt x="144" y="0"/>
                </a:cubicBezTo>
                <a:cubicBezTo>
                  <a:pt x="128" y="0"/>
                  <a:pt x="112" y="40"/>
                  <a:pt x="96" y="48"/>
                </a:cubicBezTo>
                <a:cubicBezTo>
                  <a:pt x="80" y="56"/>
                  <a:pt x="48" y="24"/>
                  <a:pt x="48" y="48"/>
                </a:cubicBezTo>
                <a:cubicBezTo>
                  <a:pt x="48" y="72"/>
                  <a:pt x="88" y="152"/>
                  <a:pt x="96" y="192"/>
                </a:cubicBezTo>
                <a:cubicBezTo>
                  <a:pt x="104" y="232"/>
                  <a:pt x="96" y="264"/>
                  <a:pt x="96" y="288"/>
                </a:cubicBezTo>
                <a:cubicBezTo>
                  <a:pt x="96" y="312"/>
                  <a:pt x="104" y="320"/>
                  <a:pt x="96" y="336"/>
                </a:cubicBezTo>
                <a:cubicBezTo>
                  <a:pt x="88" y="352"/>
                  <a:pt x="64" y="376"/>
                  <a:pt x="48" y="384"/>
                </a:cubicBezTo>
                <a:cubicBezTo>
                  <a:pt x="32" y="392"/>
                  <a:pt x="0" y="376"/>
                  <a:pt x="0" y="384"/>
                </a:cubicBezTo>
                <a:cubicBezTo>
                  <a:pt x="0" y="392"/>
                  <a:pt x="40" y="416"/>
                  <a:pt x="48" y="432"/>
                </a:cubicBezTo>
                <a:cubicBezTo>
                  <a:pt x="56" y="448"/>
                  <a:pt x="48" y="464"/>
                  <a:pt x="48" y="480"/>
                </a:cubicBezTo>
                <a:cubicBezTo>
                  <a:pt x="48" y="496"/>
                  <a:pt x="48" y="512"/>
                  <a:pt x="48" y="528"/>
                </a:cubicBezTo>
              </a:path>
            </a:pathLst>
          </a:custGeom>
          <a:noFill/>
          <a:ln w="63500" cap="sq" cmpd="sng">
            <a:solidFill>
              <a:srgbClr val="0070C0"/>
            </a:solidFill>
            <a:prstDash val="solid"/>
            <a:round/>
            <a:headEnd type="none" w="sm" len="sm"/>
            <a:tailEnd type="none" w="sm" len="sm"/>
          </a:ln>
          <a:effectLst/>
        </p:spPr>
        <p:txBody>
          <a:bodyPr wrap="none"/>
          <a:lstStyle/>
          <a:p>
            <a:endParaRPr lang="en-US"/>
          </a:p>
        </p:txBody>
      </p:sp>
      <p:sp>
        <p:nvSpPr>
          <p:cNvPr id="56327" name="Rectangle 7"/>
          <p:cNvSpPr>
            <a:spLocks noChangeArrowheads="1"/>
          </p:cNvSpPr>
          <p:nvPr/>
        </p:nvSpPr>
        <p:spPr bwMode="auto">
          <a:xfrm>
            <a:off x="2362200" y="381000"/>
            <a:ext cx="7772400" cy="1219200"/>
          </a:xfrm>
          <a:prstGeom prst="rect">
            <a:avLst/>
          </a:prstGeom>
          <a:noFill/>
          <a:ln w="9525">
            <a:noFill/>
            <a:miter lim="800000"/>
            <a:headEnd/>
            <a:tailEnd/>
          </a:ln>
          <a:effectLst/>
        </p:spPr>
        <p:txBody>
          <a:bodyPr lIns="92075" tIns="46038" rIns="92075" bIns="46038" anchor="ctr"/>
          <a:lstStyle/>
          <a:p>
            <a:pPr algn="ctr"/>
            <a:r>
              <a:rPr lang="en-US" sz="3600" dirty="0">
                <a:latin typeface="Verdana" pitchFamily="34" charset="0"/>
              </a:rPr>
              <a:t>Pacific Northwest Region</a:t>
            </a:r>
            <a:br>
              <a:rPr lang="en-US" sz="3600" dirty="0">
                <a:latin typeface="Verdana" pitchFamily="34" charset="0"/>
              </a:rPr>
            </a:br>
            <a:r>
              <a:rPr lang="en-US" sz="3600" dirty="0">
                <a:latin typeface="Verdana" pitchFamily="34" charset="0"/>
              </a:rPr>
              <a:t> </a:t>
            </a:r>
            <a:r>
              <a:rPr lang="en-US" sz="2400" dirty="0">
                <a:latin typeface="+mj-lt"/>
              </a:rPr>
              <a:t>The</a:t>
            </a:r>
            <a:r>
              <a:rPr lang="en-US" sz="2400" dirty="0">
                <a:latin typeface="Verdana" pitchFamily="34" charset="0"/>
              </a:rPr>
              <a:t> 1980 Regional Power Act</a:t>
            </a:r>
            <a:r>
              <a:rPr lang="en-US" sz="3600" dirty="0">
                <a:latin typeface="Verdana" pitchFamily="34" charset="0"/>
              </a:rPr>
              <a:t> </a:t>
            </a:r>
          </a:p>
        </p:txBody>
      </p:sp>
      <p:pic>
        <p:nvPicPr>
          <p:cNvPr id="10" name="Picture 4" descr="7th plan logo"/>
          <p:cNvPicPr>
            <a:picLocks noChangeAspect="1" noChangeArrowheads="1"/>
          </p:cNvPicPr>
          <p:nvPr/>
        </p:nvPicPr>
        <p:blipFill>
          <a:blip r:embed="rId4" cstate="print"/>
          <a:srcRect/>
          <a:stretch>
            <a:fillRect/>
          </a:stretch>
        </p:blipFill>
        <p:spPr bwMode="auto">
          <a:xfrm>
            <a:off x="5715000" y="3048001"/>
            <a:ext cx="1537022" cy="2185987"/>
          </a:xfrm>
          <a:prstGeom prst="rect">
            <a:avLst/>
          </a:prstGeom>
          <a:noFill/>
          <a:ln>
            <a:solidFill>
              <a:schemeClr val="accent1"/>
            </a:solidFill>
          </a:ln>
        </p:spPr>
      </p:pic>
      <p:sp>
        <p:nvSpPr>
          <p:cNvPr id="9" name="Slide Number Placeholder 8"/>
          <p:cNvSpPr>
            <a:spLocks noGrp="1"/>
          </p:cNvSpPr>
          <p:nvPr>
            <p:ph type="sldNum" sz="quarter" idx="12"/>
          </p:nvPr>
        </p:nvSpPr>
        <p:spPr/>
        <p:txBody>
          <a:bodyPr/>
          <a:lstStyle/>
          <a:p>
            <a:fld id="{AA410EB8-A01E-483B-9F37-9B9DDCDD7179}" type="slidenum">
              <a:rPr lang="en-US" smtClean="0"/>
              <a:pPr/>
              <a:t>77</a:t>
            </a:fld>
            <a:endParaRPr lang="en-US" dirty="0"/>
          </a:p>
        </p:txBody>
      </p:sp>
    </p:spTree>
    <p:extLst>
      <p:ext uri="{BB962C8B-B14F-4D97-AF65-F5344CB8AC3E}">
        <p14:creationId xmlns:p14="http://schemas.microsoft.com/office/powerpoint/2010/main" val="4170119272"/>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6326"/>
                                        </p:tgtEl>
                                        <p:attrNameLst>
                                          <p:attrName>style.visibility</p:attrName>
                                        </p:attrNameLst>
                                      </p:cBhvr>
                                      <p:to>
                                        <p:strVal val="visible"/>
                                      </p:to>
                                    </p:set>
                                    <p:animEffect transition="in" filter="wipe(right)">
                                      <p:cBhvr>
                                        <p:cTn id="7" dur="1000"/>
                                        <p:tgtEl>
                                          <p:spTgt spid="563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6325"/>
                                        </p:tgtEl>
                                        <p:attrNameLst>
                                          <p:attrName>style.visibility</p:attrName>
                                        </p:attrNameLst>
                                      </p:cBhvr>
                                      <p:to>
                                        <p:strVal val="visible"/>
                                      </p:to>
                                    </p:set>
                                    <p:animEffect transition="in" filter="wipe(right)">
                                      <p:cBhvr>
                                        <p:cTn id="12" dur="1000"/>
                                        <p:tgtEl>
                                          <p:spTgt spid="56325"/>
                                        </p:tgtEl>
                                      </p:cBhvr>
                                    </p:animEffect>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3000"/>
                                        <p:tgtEl>
                                          <p:spTgt spid="10"/>
                                        </p:tgtEl>
                                      </p:cBhvr>
                                    </p:animEffect>
                                    <p:anim calcmode="lin" valueType="num">
                                      <p:cBhvr>
                                        <p:cTn id="18" dur="3000" fill="hold"/>
                                        <p:tgtEl>
                                          <p:spTgt spid="10"/>
                                        </p:tgtEl>
                                        <p:attrNameLst>
                                          <p:attrName>style.rotation</p:attrName>
                                        </p:attrNameLst>
                                      </p:cBhvr>
                                      <p:tavLst>
                                        <p:tav tm="0">
                                          <p:val>
                                            <p:fltVal val="720"/>
                                          </p:val>
                                        </p:tav>
                                        <p:tav tm="100000">
                                          <p:val>
                                            <p:fltVal val="0"/>
                                          </p:val>
                                        </p:tav>
                                      </p:tavLst>
                                    </p:anim>
                                    <p:anim calcmode="lin" valueType="num">
                                      <p:cBhvr>
                                        <p:cTn id="19" dur="3000" fill="hold"/>
                                        <p:tgtEl>
                                          <p:spTgt spid="10"/>
                                        </p:tgtEl>
                                        <p:attrNameLst>
                                          <p:attrName>ppt_h</p:attrName>
                                        </p:attrNameLst>
                                      </p:cBhvr>
                                      <p:tavLst>
                                        <p:tav tm="0">
                                          <p:val>
                                            <p:fltVal val="0"/>
                                          </p:val>
                                        </p:tav>
                                        <p:tav tm="100000">
                                          <p:val>
                                            <p:strVal val="#ppt_h"/>
                                          </p:val>
                                        </p:tav>
                                      </p:tavLst>
                                    </p:anim>
                                    <p:anim calcmode="lin" valueType="num">
                                      <p:cBhvr>
                                        <p:cTn id="20" dur="3000" fill="hold"/>
                                        <p:tgtEl>
                                          <p:spTgt spid="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nimBg="1"/>
      <p:bldP spid="5632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2209800" y="152400"/>
            <a:ext cx="7772400" cy="1143000"/>
          </a:xfrm>
        </p:spPr>
        <p:txBody>
          <a:bodyPr>
            <a:noAutofit/>
          </a:bodyPr>
          <a:lstStyle/>
          <a:p>
            <a:r>
              <a:rPr lang="en-US" sz="3600" dirty="0"/>
              <a:t>Northwest Power</a:t>
            </a:r>
            <a:br>
              <a:rPr lang="en-US" sz="3600" dirty="0"/>
            </a:br>
            <a:r>
              <a:rPr lang="en-US" sz="3600" dirty="0"/>
              <a:t>and Conservation Council</a:t>
            </a:r>
          </a:p>
        </p:txBody>
      </p:sp>
      <p:sp>
        <p:nvSpPr>
          <p:cNvPr id="150532" name="Rectangle 4"/>
          <p:cNvSpPr>
            <a:spLocks noGrp="1" noChangeArrowheads="1"/>
          </p:cNvSpPr>
          <p:nvPr>
            <p:ph idx="1"/>
          </p:nvPr>
        </p:nvSpPr>
        <p:spPr>
          <a:xfrm>
            <a:off x="2209800" y="1679097"/>
            <a:ext cx="7772400" cy="2743199"/>
          </a:xfrm>
          <a:noFill/>
          <a:ln/>
        </p:spPr>
        <p:txBody>
          <a:bodyPr>
            <a:normAutofit lnSpcReduction="10000"/>
          </a:bodyPr>
          <a:lstStyle/>
          <a:p>
            <a:r>
              <a:rPr lang="en-US" dirty="0"/>
              <a:t>An interstate compact</a:t>
            </a:r>
          </a:p>
          <a:p>
            <a:r>
              <a:rPr lang="en-US" dirty="0"/>
              <a:t>Eight members, two from each state</a:t>
            </a:r>
          </a:p>
          <a:p>
            <a:r>
              <a:rPr lang="en-US" dirty="0"/>
              <a:t>Headquarters in Portland</a:t>
            </a:r>
          </a:p>
          <a:p>
            <a:r>
              <a:rPr lang="en-US" dirty="0"/>
              <a:t>Staff of 65; Budget of $9.5 million</a:t>
            </a:r>
          </a:p>
          <a:p>
            <a:r>
              <a:rPr lang="en-US" dirty="0"/>
              <a:t>Funded by BPA, but not part of BPA</a:t>
            </a:r>
          </a:p>
        </p:txBody>
      </p:sp>
      <p:sp>
        <p:nvSpPr>
          <p:cNvPr id="13" name="Slide Number Placeholder 12"/>
          <p:cNvSpPr>
            <a:spLocks noGrp="1"/>
          </p:cNvSpPr>
          <p:nvPr>
            <p:ph type="sldNum" sz="quarter" idx="12"/>
          </p:nvPr>
        </p:nvSpPr>
        <p:spPr/>
        <p:txBody>
          <a:bodyPr/>
          <a:lstStyle/>
          <a:p>
            <a:fld id="{AA410EB8-A01E-483B-9F37-9B9DDCDD7179}" type="slidenum">
              <a:rPr lang="en-US" smtClean="0"/>
              <a:pPr/>
              <a:t>78</a:t>
            </a:fld>
            <a:endParaRPr lang="en-US" dirty="0"/>
          </a:p>
        </p:txBody>
      </p:sp>
      <p:pic>
        <p:nvPicPr>
          <p:cNvPr id="5124" name="Picture 4" descr="Booth"/>
          <p:cNvPicPr>
            <a:picLocks noChangeAspect="1" noChangeArrowheads="1"/>
          </p:cNvPicPr>
          <p:nvPr/>
        </p:nvPicPr>
        <p:blipFill>
          <a:blip r:embed="rId3" cstate="print">
            <a:grayscl/>
          </a:blip>
          <a:srcRect/>
          <a:stretch>
            <a:fillRect/>
          </a:stretch>
        </p:blipFill>
        <p:spPr bwMode="auto">
          <a:xfrm>
            <a:off x="6906719" y="4814088"/>
            <a:ext cx="762000" cy="1071563"/>
          </a:xfrm>
          <a:prstGeom prst="rect">
            <a:avLst/>
          </a:prstGeom>
          <a:noFill/>
        </p:spPr>
      </p:pic>
      <p:pic>
        <p:nvPicPr>
          <p:cNvPr id="5126" name="Picture 6" descr="Anders"/>
          <p:cNvPicPr>
            <a:picLocks noChangeAspect="1" noChangeArrowheads="1"/>
          </p:cNvPicPr>
          <p:nvPr/>
        </p:nvPicPr>
        <p:blipFill>
          <a:blip r:embed="rId4" cstate="print">
            <a:grayscl/>
          </a:blip>
          <a:srcRect/>
          <a:stretch>
            <a:fillRect/>
          </a:stretch>
        </p:blipFill>
        <p:spPr bwMode="auto">
          <a:xfrm>
            <a:off x="4953000" y="4800600"/>
            <a:ext cx="828109" cy="1066800"/>
          </a:xfrm>
          <a:prstGeom prst="rect">
            <a:avLst/>
          </a:prstGeom>
          <a:noFill/>
        </p:spPr>
      </p:pic>
      <p:pic>
        <p:nvPicPr>
          <p:cNvPr id="5130" name="Picture 10" descr="Karier"/>
          <p:cNvPicPr>
            <a:picLocks noChangeAspect="1" noChangeArrowheads="1"/>
          </p:cNvPicPr>
          <p:nvPr/>
        </p:nvPicPr>
        <p:blipFill>
          <a:blip r:embed="rId5" cstate="print">
            <a:grayscl/>
          </a:blip>
          <a:srcRect/>
          <a:stretch>
            <a:fillRect/>
          </a:stretch>
        </p:blipFill>
        <p:spPr bwMode="auto">
          <a:xfrm>
            <a:off x="8591944" y="4798219"/>
            <a:ext cx="762000" cy="1071563"/>
          </a:xfrm>
          <a:prstGeom prst="rect">
            <a:avLst/>
          </a:prstGeom>
          <a:noFill/>
        </p:spPr>
      </p:pic>
      <p:pic>
        <p:nvPicPr>
          <p:cNvPr id="5136" name="Picture 16" descr="Yost"/>
          <p:cNvPicPr>
            <a:picLocks noChangeAspect="1" noChangeArrowheads="1"/>
          </p:cNvPicPr>
          <p:nvPr/>
        </p:nvPicPr>
        <p:blipFill>
          <a:blip r:embed="rId6" cstate="print">
            <a:grayscl/>
          </a:blip>
          <a:srcRect/>
          <a:stretch>
            <a:fillRect/>
          </a:stretch>
        </p:blipFill>
        <p:spPr bwMode="auto">
          <a:xfrm>
            <a:off x="7762178" y="4800600"/>
            <a:ext cx="758613" cy="1066800"/>
          </a:xfrm>
          <a:prstGeom prst="rect">
            <a:avLst/>
          </a:prstGeom>
          <a:noFill/>
        </p:spPr>
      </p:pic>
      <p:pic>
        <p:nvPicPr>
          <p:cNvPr id="63490" name="Picture 2" descr="http://www.nwcouncil.org/media/7150590/norman.jpg"/>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9425099" y="4781161"/>
            <a:ext cx="763344" cy="10745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5943534" y="4798219"/>
            <a:ext cx="797814" cy="1110880"/>
          </a:xfrm>
          <a:prstGeom prst="rect">
            <a:avLst/>
          </a:prstGeom>
        </p:spPr>
      </p:pic>
      <p:pic>
        <p:nvPicPr>
          <p:cNvPr id="3" name="Picture 2">
            <a:extLst>
              <a:ext uri="{FF2B5EF4-FFF2-40B4-BE49-F238E27FC236}">
                <a16:creationId xmlns:a16="http://schemas.microsoft.com/office/drawing/2014/main" id="{597BEC57-35BC-46D2-A596-B676CA004AB4}"/>
              </a:ext>
            </a:extLst>
          </p:cNvPr>
          <p:cNvPicPr>
            <a:picLocks noChangeAspect="1"/>
          </p:cNvPicPr>
          <p:nvPr/>
        </p:nvPicPr>
        <p:blipFill>
          <a:blip r:embed="rId10">
            <a:grayscl/>
          </a:blip>
          <a:stretch>
            <a:fillRect/>
          </a:stretch>
        </p:blipFill>
        <p:spPr>
          <a:xfrm>
            <a:off x="3038377" y="4805993"/>
            <a:ext cx="866601" cy="1058492"/>
          </a:xfrm>
          <a:prstGeom prst="rect">
            <a:avLst/>
          </a:prstGeom>
        </p:spPr>
      </p:pic>
      <p:pic>
        <p:nvPicPr>
          <p:cNvPr id="4" name="Picture 3">
            <a:extLst>
              <a:ext uri="{FF2B5EF4-FFF2-40B4-BE49-F238E27FC236}">
                <a16:creationId xmlns:a16="http://schemas.microsoft.com/office/drawing/2014/main" id="{AD070F89-35DA-45CC-9159-ECF886AEFA22}"/>
              </a:ext>
            </a:extLst>
          </p:cNvPr>
          <p:cNvPicPr>
            <a:picLocks noChangeAspect="1"/>
          </p:cNvPicPr>
          <p:nvPr/>
        </p:nvPicPr>
        <p:blipFill>
          <a:blip r:embed="rId11">
            <a:grayscl/>
          </a:blip>
          <a:stretch>
            <a:fillRect/>
          </a:stretch>
        </p:blipFill>
        <p:spPr>
          <a:xfrm>
            <a:off x="3998437" y="4783312"/>
            <a:ext cx="914746" cy="1058492"/>
          </a:xfrm>
          <a:prstGeom prst="rect">
            <a:avLst/>
          </a:prstGeom>
        </p:spPr>
      </p:pic>
    </p:spTree>
    <p:extLst>
      <p:ext uri="{BB962C8B-B14F-4D97-AF65-F5344CB8AC3E}">
        <p14:creationId xmlns:p14="http://schemas.microsoft.com/office/powerpoint/2010/main" val="384595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126"/>
                                        </p:tgtEl>
                                        <p:attrNameLst>
                                          <p:attrName>style.visibility</p:attrName>
                                        </p:attrNameLst>
                                      </p:cBhvr>
                                      <p:to>
                                        <p:strVal val="visible"/>
                                      </p:to>
                                    </p:set>
                                    <p:anim calcmode="lin" valueType="num">
                                      <p:cBhvr additive="base">
                                        <p:cTn id="15" dur="500" fill="hold"/>
                                        <p:tgtEl>
                                          <p:spTgt spid="5126"/>
                                        </p:tgtEl>
                                        <p:attrNameLst>
                                          <p:attrName>ppt_x</p:attrName>
                                        </p:attrNameLst>
                                      </p:cBhvr>
                                      <p:tavLst>
                                        <p:tav tm="0">
                                          <p:val>
                                            <p:strVal val="0-#ppt_w/2"/>
                                          </p:val>
                                        </p:tav>
                                        <p:tav tm="100000">
                                          <p:val>
                                            <p:strVal val="#ppt_x"/>
                                          </p:val>
                                        </p:tav>
                                      </p:tavLst>
                                    </p:anim>
                                    <p:anim calcmode="lin" valueType="num">
                                      <p:cBhvr additive="base">
                                        <p:cTn id="16" dur="500" fill="hold"/>
                                        <p:tgtEl>
                                          <p:spTgt spid="512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124"/>
                                        </p:tgtEl>
                                        <p:attrNameLst>
                                          <p:attrName>style.visibility</p:attrName>
                                        </p:attrNameLst>
                                      </p:cBhvr>
                                      <p:to>
                                        <p:strVal val="visible"/>
                                      </p:to>
                                    </p:set>
                                    <p:anim calcmode="lin" valueType="num">
                                      <p:cBhvr additive="base">
                                        <p:cTn id="23" dur="500" fill="hold"/>
                                        <p:tgtEl>
                                          <p:spTgt spid="5124"/>
                                        </p:tgtEl>
                                        <p:attrNameLst>
                                          <p:attrName>ppt_x</p:attrName>
                                        </p:attrNameLst>
                                      </p:cBhvr>
                                      <p:tavLst>
                                        <p:tav tm="0">
                                          <p:val>
                                            <p:strVal val="0-#ppt_w/2"/>
                                          </p:val>
                                        </p:tav>
                                        <p:tav tm="100000">
                                          <p:val>
                                            <p:strVal val="#ppt_x"/>
                                          </p:val>
                                        </p:tav>
                                      </p:tavLst>
                                    </p:anim>
                                    <p:anim calcmode="lin" valueType="num">
                                      <p:cBhvr additive="base">
                                        <p:cTn id="24" dur="500" fill="hold"/>
                                        <p:tgtEl>
                                          <p:spTgt spid="5124"/>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136"/>
                                        </p:tgtEl>
                                        <p:attrNameLst>
                                          <p:attrName>style.visibility</p:attrName>
                                        </p:attrNameLst>
                                      </p:cBhvr>
                                      <p:to>
                                        <p:strVal val="visible"/>
                                      </p:to>
                                    </p:set>
                                    <p:anim calcmode="lin" valueType="num">
                                      <p:cBhvr additive="base">
                                        <p:cTn id="27" dur="500" fill="hold"/>
                                        <p:tgtEl>
                                          <p:spTgt spid="5136"/>
                                        </p:tgtEl>
                                        <p:attrNameLst>
                                          <p:attrName>ppt_x</p:attrName>
                                        </p:attrNameLst>
                                      </p:cBhvr>
                                      <p:tavLst>
                                        <p:tav tm="0">
                                          <p:val>
                                            <p:strVal val="0-#ppt_w/2"/>
                                          </p:val>
                                        </p:tav>
                                        <p:tav tm="100000">
                                          <p:val>
                                            <p:strVal val="#ppt_x"/>
                                          </p:val>
                                        </p:tav>
                                      </p:tavLst>
                                    </p:anim>
                                    <p:anim calcmode="lin" valueType="num">
                                      <p:cBhvr additive="base">
                                        <p:cTn id="28" dur="500" fill="hold"/>
                                        <p:tgtEl>
                                          <p:spTgt spid="513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5130"/>
                                        </p:tgtEl>
                                        <p:attrNameLst>
                                          <p:attrName>style.visibility</p:attrName>
                                        </p:attrNameLst>
                                      </p:cBhvr>
                                      <p:to>
                                        <p:strVal val="visible"/>
                                      </p:to>
                                    </p:set>
                                    <p:anim calcmode="lin" valueType="num">
                                      <p:cBhvr additive="base">
                                        <p:cTn id="31" dur="500" fill="hold"/>
                                        <p:tgtEl>
                                          <p:spTgt spid="5130"/>
                                        </p:tgtEl>
                                        <p:attrNameLst>
                                          <p:attrName>ppt_x</p:attrName>
                                        </p:attrNameLst>
                                      </p:cBhvr>
                                      <p:tavLst>
                                        <p:tav tm="0">
                                          <p:val>
                                            <p:strVal val="0-#ppt_w/2"/>
                                          </p:val>
                                        </p:tav>
                                        <p:tav tm="100000">
                                          <p:val>
                                            <p:strVal val="#ppt_x"/>
                                          </p:val>
                                        </p:tav>
                                      </p:tavLst>
                                    </p:anim>
                                    <p:anim calcmode="lin" valueType="num">
                                      <p:cBhvr additive="base">
                                        <p:cTn id="32" dur="500" fill="hold"/>
                                        <p:tgtEl>
                                          <p:spTgt spid="5130"/>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63490"/>
                                        </p:tgtEl>
                                        <p:attrNameLst>
                                          <p:attrName>style.visibility</p:attrName>
                                        </p:attrNameLst>
                                      </p:cBhvr>
                                      <p:to>
                                        <p:strVal val="visible"/>
                                      </p:to>
                                    </p:set>
                                    <p:anim calcmode="lin" valueType="num">
                                      <p:cBhvr additive="base">
                                        <p:cTn id="35" dur="500" fill="hold"/>
                                        <p:tgtEl>
                                          <p:spTgt spid="63490"/>
                                        </p:tgtEl>
                                        <p:attrNameLst>
                                          <p:attrName>ppt_x</p:attrName>
                                        </p:attrNameLst>
                                      </p:cBhvr>
                                      <p:tavLst>
                                        <p:tav tm="0">
                                          <p:val>
                                            <p:strVal val="0-#ppt_w/2"/>
                                          </p:val>
                                        </p:tav>
                                        <p:tav tm="100000">
                                          <p:val>
                                            <p:strVal val="#ppt_x"/>
                                          </p:val>
                                        </p:tav>
                                      </p:tavLst>
                                    </p:anim>
                                    <p:anim calcmode="lin" valueType="num">
                                      <p:cBhvr additive="base">
                                        <p:cTn id="36" dur="500" fill="hold"/>
                                        <p:tgtEl>
                                          <p:spTgt spid="634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533401" y="228599"/>
            <a:ext cx="10958688" cy="1137213"/>
          </a:xfrm>
        </p:spPr>
        <p:txBody>
          <a:bodyPr>
            <a:noAutofit/>
          </a:bodyPr>
          <a:lstStyle/>
          <a:p>
            <a:r>
              <a:rPr lang="en-US" sz="3200" dirty="0"/>
              <a:t>Two Big Columbia River Mess-Ups Created the Council</a:t>
            </a:r>
          </a:p>
        </p:txBody>
      </p:sp>
      <p:sp>
        <p:nvSpPr>
          <p:cNvPr id="101379" name="Rectangle 3"/>
          <p:cNvSpPr>
            <a:spLocks noGrp="1" noChangeArrowheads="1"/>
          </p:cNvSpPr>
          <p:nvPr>
            <p:ph type="body" sz="half" idx="2"/>
          </p:nvPr>
        </p:nvSpPr>
        <p:spPr>
          <a:xfrm>
            <a:off x="5943600" y="1406806"/>
            <a:ext cx="5394855" cy="3469994"/>
          </a:xfrm>
        </p:spPr>
        <p:txBody>
          <a:bodyPr>
            <a:noAutofit/>
          </a:bodyPr>
          <a:lstStyle/>
          <a:p>
            <a:pPr>
              <a:lnSpc>
                <a:spcPct val="90000"/>
              </a:lnSpc>
            </a:pPr>
            <a:r>
              <a:rPr lang="en-US" sz="2400" dirty="0">
                <a:latin typeface="Arial" pitchFamily="34" charset="0"/>
                <a:cs typeface="Arial" pitchFamily="34" charset="0"/>
              </a:rPr>
              <a:t>Power Planning Mistakes</a:t>
            </a:r>
          </a:p>
          <a:p>
            <a:pPr lvl="1">
              <a:lnSpc>
                <a:spcPct val="90000"/>
              </a:lnSpc>
            </a:pPr>
            <a:r>
              <a:rPr lang="en-US" sz="2000" dirty="0">
                <a:latin typeface="Arial" pitchFamily="34" charset="0"/>
                <a:cs typeface="Arial" pitchFamily="34" charset="0"/>
              </a:rPr>
              <a:t>Terminate or mothball:</a:t>
            </a:r>
          </a:p>
          <a:p>
            <a:pPr lvl="1">
              <a:lnSpc>
                <a:spcPct val="90000"/>
              </a:lnSpc>
            </a:pPr>
            <a:r>
              <a:rPr lang="en-US" sz="2000" dirty="0">
                <a:latin typeface="Arial" pitchFamily="34" charset="0"/>
                <a:cs typeface="Arial" pitchFamily="34" charset="0"/>
              </a:rPr>
              <a:t>9 planned nuclear plants</a:t>
            </a:r>
          </a:p>
          <a:p>
            <a:pPr lvl="1">
              <a:lnSpc>
                <a:spcPct val="90000"/>
              </a:lnSpc>
            </a:pPr>
            <a:r>
              <a:rPr lang="en-US" sz="2000" dirty="0">
                <a:latin typeface="Arial" pitchFamily="34" charset="0"/>
                <a:cs typeface="Arial" pitchFamily="34" charset="0"/>
              </a:rPr>
              <a:t>5 planned coal plants </a:t>
            </a:r>
          </a:p>
          <a:p>
            <a:pPr lvl="1">
              <a:lnSpc>
                <a:spcPct val="90000"/>
              </a:lnSpc>
            </a:pPr>
            <a:r>
              <a:rPr lang="en-US" sz="2000" dirty="0">
                <a:latin typeface="Arial" pitchFamily="34" charset="0"/>
                <a:cs typeface="Arial" pitchFamily="34" charset="0"/>
              </a:rPr>
              <a:t>$7 billion wasted**</a:t>
            </a:r>
            <a:endParaRPr lang="en-US" sz="1600" dirty="0">
              <a:latin typeface="Arial" pitchFamily="34" charset="0"/>
              <a:cs typeface="Arial" pitchFamily="34" charset="0"/>
            </a:endParaRPr>
          </a:p>
          <a:p>
            <a:pPr>
              <a:lnSpc>
                <a:spcPct val="90000"/>
              </a:lnSpc>
            </a:pPr>
            <a:endParaRPr lang="en-US" sz="2400" dirty="0">
              <a:latin typeface="Arial" pitchFamily="34" charset="0"/>
              <a:cs typeface="Arial" pitchFamily="34" charset="0"/>
            </a:endParaRPr>
          </a:p>
          <a:p>
            <a:pPr>
              <a:lnSpc>
                <a:spcPct val="90000"/>
              </a:lnSpc>
            </a:pPr>
            <a:r>
              <a:rPr lang="en-US" sz="2400" dirty="0">
                <a:latin typeface="Arial" pitchFamily="34" charset="0"/>
                <a:cs typeface="Arial" pitchFamily="34" charset="0"/>
              </a:rPr>
              <a:t>Fish &amp; Wildlife:  </a:t>
            </a:r>
          </a:p>
          <a:p>
            <a:pPr lvl="1">
              <a:lnSpc>
                <a:spcPct val="90000"/>
              </a:lnSpc>
            </a:pPr>
            <a:r>
              <a:rPr lang="en-US" sz="2000" dirty="0">
                <a:latin typeface="Arial" pitchFamily="34" charset="0"/>
                <a:cs typeface="Arial" pitchFamily="34" charset="0"/>
              </a:rPr>
              <a:t>Dams block fish passage</a:t>
            </a:r>
          </a:p>
          <a:p>
            <a:pPr lvl="1">
              <a:lnSpc>
                <a:spcPct val="90000"/>
              </a:lnSpc>
            </a:pPr>
            <a:r>
              <a:rPr lang="en-US" sz="2000" dirty="0">
                <a:latin typeface="Arial" pitchFamily="34" charset="0"/>
                <a:cs typeface="Arial" pitchFamily="34" charset="0"/>
              </a:rPr>
              <a:t>Habitat degradation</a:t>
            </a:r>
          </a:p>
          <a:p>
            <a:pPr lvl="1">
              <a:lnSpc>
                <a:spcPct val="90000"/>
              </a:lnSpc>
            </a:pPr>
            <a:endParaRPr lang="en-US" sz="2000" dirty="0">
              <a:latin typeface="Arial" pitchFamily="34" charset="0"/>
              <a:cs typeface="Arial" pitchFamily="34" charset="0"/>
            </a:endParaRPr>
          </a:p>
          <a:p>
            <a:pPr>
              <a:lnSpc>
                <a:spcPct val="90000"/>
              </a:lnSpc>
              <a:buFont typeface="Wingdings" pitchFamily="2" charset="2"/>
              <a:buNone/>
            </a:pPr>
            <a:endParaRPr lang="en-US" sz="1200" dirty="0">
              <a:latin typeface="Arial" charset="0"/>
            </a:endParaRPr>
          </a:p>
          <a:p>
            <a:pPr>
              <a:lnSpc>
                <a:spcPct val="90000"/>
              </a:lnSpc>
              <a:buFont typeface="Wingdings" pitchFamily="2" charset="2"/>
              <a:buNone/>
            </a:pPr>
            <a:endParaRPr lang="en-US" sz="1200" dirty="0"/>
          </a:p>
        </p:txBody>
      </p:sp>
      <p:graphicFrame>
        <p:nvGraphicFramePr>
          <p:cNvPr id="101380" name="Object 4"/>
          <p:cNvGraphicFramePr>
            <a:graphicFrameLocks noGrp="1" noChangeAspect="1"/>
          </p:cNvGraphicFramePr>
          <p:nvPr>
            <p:ph type="clipArt" sz="half" idx="1"/>
          </p:nvPr>
        </p:nvGraphicFramePr>
        <p:xfrm>
          <a:off x="1773944" y="1143000"/>
          <a:ext cx="3798182" cy="4648200"/>
        </p:xfrm>
        <a:graphic>
          <a:graphicData uri="http://schemas.openxmlformats.org/presentationml/2006/ole">
            <mc:AlternateContent xmlns:mc="http://schemas.openxmlformats.org/markup-compatibility/2006">
              <mc:Choice xmlns:v="urn:schemas-microsoft-com:vml" Requires="v">
                <p:oleObj spid="_x0000_s5125" name="Bitmap Image" r:id="rId4" imgW="8573697" imgH="10495238" progId="PBrush">
                  <p:embed/>
                </p:oleObj>
              </mc:Choice>
              <mc:Fallback>
                <p:oleObj name="Bitmap Image" r:id="rId4" imgW="8573697" imgH="10495238" progId="PBrush">
                  <p:embed/>
                  <p:pic>
                    <p:nvPicPr>
                      <p:cNvPr id="10138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944" y="1143000"/>
                        <a:ext cx="3798182" cy="4648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C8AC0153-11B5-46B6-A8D4-5CA76869FC7D}"/>
              </a:ext>
            </a:extLst>
          </p:cNvPr>
          <p:cNvSpPr txBox="1"/>
          <p:nvPr/>
        </p:nvSpPr>
        <p:spPr>
          <a:xfrm>
            <a:off x="5669671" y="4876800"/>
            <a:ext cx="5684129" cy="1255728"/>
          </a:xfrm>
          <a:prstGeom prst="rect">
            <a:avLst/>
          </a:prstGeom>
          <a:noFill/>
        </p:spPr>
        <p:txBody>
          <a:bodyPr wrap="square" rtlCol="0">
            <a:spAutoFit/>
          </a:bodyPr>
          <a:lstStyle/>
          <a:p>
            <a:pPr algn="ctr">
              <a:lnSpc>
                <a:spcPct val="90000"/>
              </a:lnSpc>
            </a:pPr>
            <a:r>
              <a:rPr lang="en-US" sz="2800" dirty="0">
                <a:latin typeface="Arial" pitchFamily="34" charset="0"/>
                <a:cs typeface="Arial" pitchFamily="34" charset="0"/>
              </a:rPr>
              <a:t>**The financial bailout initiates Northwest Power Planning and Conservation Act of 1980</a:t>
            </a:r>
          </a:p>
        </p:txBody>
      </p:sp>
    </p:spTree>
    <p:extLst>
      <p:ext uri="{BB962C8B-B14F-4D97-AF65-F5344CB8AC3E}">
        <p14:creationId xmlns:p14="http://schemas.microsoft.com/office/powerpoint/2010/main" val="70036332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013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37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37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37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137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137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137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0137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13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bldLvl="3"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NW SEM Collaborative Leadership Team</a:t>
            </a:r>
          </a:p>
        </p:txBody>
      </p:sp>
      <p:sp>
        <p:nvSpPr>
          <p:cNvPr id="3" name="Content Placeholder 2"/>
          <p:cNvSpPr>
            <a:spLocks noGrp="1"/>
          </p:cNvSpPr>
          <p:nvPr>
            <p:ph idx="1"/>
          </p:nvPr>
        </p:nvSpPr>
        <p:spPr>
          <a:xfrm>
            <a:off x="1143000" y="1447800"/>
            <a:ext cx="10439400" cy="4678363"/>
          </a:xfrm>
        </p:spPr>
        <p:txBody>
          <a:bodyPr>
            <a:normAutofit fontScale="92500" lnSpcReduction="20000"/>
          </a:bodyPr>
          <a:lstStyle/>
          <a:p>
            <a:pPr marL="0" lvl="0" indent="0">
              <a:buNone/>
            </a:pPr>
            <a:r>
              <a:rPr lang="en-US" dirty="0"/>
              <a:t>Warren Fish* 		NEEA</a:t>
            </a:r>
          </a:p>
          <a:p>
            <a:pPr marL="0" lvl="0" indent="0">
              <a:buNone/>
            </a:pPr>
            <a:r>
              <a:rPr lang="en-US" dirty="0">
                <a:solidFill>
                  <a:srgbClr val="003399"/>
                </a:solidFill>
              </a:rPr>
              <a:t>Debbie Driscoll		NEEA</a:t>
            </a:r>
          </a:p>
          <a:p>
            <a:pPr marL="0" lvl="0" indent="0">
              <a:buNone/>
            </a:pPr>
            <a:r>
              <a:rPr lang="en-US" dirty="0"/>
              <a:t>Nick Leritz			NEEA</a:t>
            </a:r>
          </a:p>
          <a:p>
            <a:pPr marL="0" lvl="0" indent="0">
              <a:buNone/>
            </a:pPr>
            <a:r>
              <a:rPr lang="en-US" dirty="0">
                <a:solidFill>
                  <a:srgbClr val="003399"/>
                </a:solidFill>
              </a:rPr>
              <a:t>Kati Harper 		Energy Trust of Oregon</a:t>
            </a:r>
          </a:p>
          <a:p>
            <a:pPr marL="0" lvl="0" indent="0">
              <a:buNone/>
            </a:pPr>
            <a:r>
              <a:rPr lang="en-US" dirty="0"/>
              <a:t>Kevin Wallace		BC Hydro</a:t>
            </a:r>
          </a:p>
          <a:p>
            <a:pPr marL="0" lvl="0" indent="0">
              <a:buNone/>
            </a:pPr>
            <a:r>
              <a:rPr lang="en-US" dirty="0">
                <a:solidFill>
                  <a:srgbClr val="003399"/>
                </a:solidFill>
              </a:rPr>
              <a:t>Jim Stewart 		Cadmus</a:t>
            </a:r>
          </a:p>
          <a:p>
            <a:pPr marL="0" lvl="0" indent="0">
              <a:buNone/>
            </a:pPr>
            <a:r>
              <a:rPr lang="en-US" dirty="0"/>
              <a:t>Chad Gilles		Stillwater Energy</a:t>
            </a:r>
          </a:p>
          <a:p>
            <a:pPr marL="0" lvl="0" indent="0">
              <a:buNone/>
            </a:pPr>
            <a:r>
              <a:rPr lang="en-US" dirty="0">
                <a:solidFill>
                  <a:srgbClr val="003399"/>
                </a:solidFill>
              </a:rPr>
              <a:t>Todd Amundson		BPA</a:t>
            </a:r>
          </a:p>
          <a:p>
            <a:pPr marL="0" lvl="0" indent="0">
              <a:buNone/>
            </a:pPr>
            <a:r>
              <a:rPr lang="en-US" dirty="0"/>
              <a:t>Jessica Raker		Puget Sound Energy</a:t>
            </a:r>
          </a:p>
          <a:p>
            <a:pPr marL="0" lvl="0" indent="0">
              <a:buNone/>
            </a:pPr>
            <a:r>
              <a:rPr lang="en-US" dirty="0">
                <a:solidFill>
                  <a:srgbClr val="003399"/>
                </a:solidFill>
              </a:rPr>
              <a:t>Erik Holman		Cascade Energy</a:t>
            </a:r>
          </a:p>
          <a:p>
            <a:pPr lvl="0"/>
            <a:endParaRPr lang="en-US" dirty="0"/>
          </a:p>
          <a:p>
            <a:endParaRPr lang="en-US" dirty="0"/>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0477270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The Tenants 1980 Regional Act</a:t>
            </a:r>
          </a:p>
        </p:txBody>
      </p:sp>
      <p:sp>
        <p:nvSpPr>
          <p:cNvPr id="4" name="Content Placeholder 3"/>
          <p:cNvSpPr>
            <a:spLocks noGrp="1"/>
          </p:cNvSpPr>
          <p:nvPr>
            <p:ph idx="1"/>
          </p:nvPr>
        </p:nvSpPr>
        <p:spPr>
          <a:xfrm>
            <a:off x="1828800" y="1371601"/>
            <a:ext cx="8534400" cy="4419599"/>
          </a:xfrm>
        </p:spPr>
        <p:txBody>
          <a:bodyPr>
            <a:normAutofit lnSpcReduction="10000"/>
          </a:bodyPr>
          <a:lstStyle/>
          <a:p>
            <a:r>
              <a:rPr lang="en-US" dirty="0"/>
              <a:t>Adequate, Efficient, Reliable Power System</a:t>
            </a:r>
          </a:p>
          <a:p>
            <a:pPr lvl="1"/>
            <a:r>
              <a:rPr lang="en-US" sz="2400" dirty="0"/>
              <a:t>Least-Cost – considering all costs &amp; environment</a:t>
            </a:r>
          </a:p>
          <a:p>
            <a:pPr lvl="1"/>
            <a:r>
              <a:rPr lang="en-US" sz="2400" dirty="0"/>
              <a:t>Conservation considered a resource (10% advantage)</a:t>
            </a:r>
          </a:p>
          <a:p>
            <a:endParaRPr lang="en-US" dirty="0"/>
          </a:p>
          <a:p>
            <a:r>
              <a:rPr lang="en-US" dirty="0"/>
              <a:t>Protect, mitigate &amp; enhance fish &amp; wildlife</a:t>
            </a:r>
          </a:p>
          <a:p>
            <a:pPr lvl="1"/>
            <a:r>
              <a:rPr lang="en-US" sz="2400" dirty="0"/>
              <a:t>Affected by hydro in the Columbia River Basin</a:t>
            </a:r>
          </a:p>
          <a:p>
            <a:pPr lvl="1"/>
            <a:endParaRPr lang="en-US" dirty="0"/>
          </a:p>
          <a:p>
            <a:r>
              <a:rPr lang="en-US" dirty="0"/>
              <a:t> Open Public Process</a:t>
            </a:r>
          </a:p>
          <a:p>
            <a:pPr lvl="1"/>
            <a:r>
              <a:rPr lang="en-US" sz="2400" dirty="0"/>
              <a:t>Giving the people a voice</a:t>
            </a:r>
          </a:p>
          <a:p>
            <a:endParaRPr lang="en-US" dirty="0"/>
          </a:p>
        </p:txBody>
      </p:sp>
      <p:pic>
        <p:nvPicPr>
          <p:cNvPr id="5" name="Picture 2" descr="fs_09"/>
          <p:cNvPicPr>
            <a:picLocks noChangeAspect="1" noChangeArrowheads="1"/>
          </p:cNvPicPr>
          <p:nvPr/>
        </p:nvPicPr>
        <p:blipFill>
          <a:blip r:embed="rId3" cstate="print"/>
          <a:srcRect/>
          <a:stretch>
            <a:fillRect/>
          </a:stretch>
        </p:blipFill>
        <p:spPr bwMode="auto">
          <a:xfrm>
            <a:off x="6553201" y="4495801"/>
            <a:ext cx="2619375" cy="1845807"/>
          </a:xfrm>
          <a:prstGeom prst="rect">
            <a:avLst/>
          </a:prstGeom>
          <a:noFill/>
          <a:ln w="76200">
            <a:solidFill>
              <a:srgbClr val="808080"/>
            </a:solidFill>
            <a:miter lim="800000"/>
            <a:headEnd/>
            <a:tailEnd/>
          </a:ln>
        </p:spPr>
      </p:pic>
      <p:sp>
        <p:nvSpPr>
          <p:cNvPr id="6" name="Slide Number Placeholder 5"/>
          <p:cNvSpPr>
            <a:spLocks noGrp="1"/>
          </p:cNvSpPr>
          <p:nvPr>
            <p:ph type="sldNum" sz="quarter" idx="12"/>
          </p:nvPr>
        </p:nvSpPr>
        <p:spPr/>
        <p:txBody>
          <a:bodyPr/>
          <a:lstStyle/>
          <a:p>
            <a:fld id="{AA410EB8-A01E-483B-9F37-9B9DDCDD7179}" type="slidenum">
              <a:rPr lang="en-US" smtClean="0">
                <a:solidFill>
                  <a:prstClr val="black">
                    <a:tint val="75000"/>
                  </a:prstClr>
                </a:solidFill>
              </a:rPr>
              <a:pPr/>
              <a:t>80</a:t>
            </a:fld>
            <a:endParaRPr lang="en-US" dirty="0">
              <a:solidFill>
                <a:prstClr val="black">
                  <a:tint val="75000"/>
                </a:prstClr>
              </a:solidFill>
            </a:endParaRPr>
          </a:p>
        </p:txBody>
      </p:sp>
      <p:sp>
        <p:nvSpPr>
          <p:cNvPr id="2" name="Rounded Rectangle 1"/>
          <p:cNvSpPr/>
          <p:nvPr/>
        </p:nvSpPr>
        <p:spPr>
          <a:xfrm>
            <a:off x="1981200" y="2247900"/>
            <a:ext cx="8077200" cy="533400"/>
          </a:xfrm>
          <a:prstGeom prst="roundRect">
            <a:avLst/>
          </a:pr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2553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500"/>
                                        <p:tgtEl>
                                          <p:spTgt spid="4">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Effect transition="in" filter="fade">
                                      <p:cBhvr>
                                        <p:cTn id="29" dur="500"/>
                                        <p:tgtEl>
                                          <p:spTgt spid="4">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 y="117440"/>
            <a:ext cx="10972800" cy="1143000"/>
          </a:xfrm>
        </p:spPr>
        <p:txBody>
          <a:bodyPr/>
          <a:lstStyle/>
          <a:p>
            <a:r>
              <a:rPr lang="en-US" dirty="0"/>
              <a:t>PNW Power System</a:t>
            </a:r>
          </a:p>
        </p:txBody>
      </p:sp>
      <p:sp>
        <p:nvSpPr>
          <p:cNvPr id="3" name="Content Placeholder 2"/>
          <p:cNvSpPr>
            <a:spLocks noGrp="1"/>
          </p:cNvSpPr>
          <p:nvPr>
            <p:ph idx="1"/>
          </p:nvPr>
        </p:nvSpPr>
        <p:spPr>
          <a:xfrm>
            <a:off x="7092778" y="3924300"/>
            <a:ext cx="4756323" cy="2190751"/>
          </a:xfrm>
        </p:spPr>
        <p:txBody>
          <a:bodyPr>
            <a:normAutofit fontScale="92500"/>
          </a:bodyPr>
          <a:lstStyle/>
          <a:p>
            <a:pPr marL="0" indent="0">
              <a:buNone/>
            </a:pPr>
            <a:r>
              <a:rPr lang="en-US" sz="2400" dirty="0">
                <a:latin typeface="+mn-lt"/>
              </a:rPr>
              <a:t>PNW Loads</a:t>
            </a:r>
          </a:p>
          <a:p>
            <a:r>
              <a:rPr lang="en-US" sz="2400" dirty="0">
                <a:latin typeface="+mn-lt"/>
              </a:rPr>
              <a:t>28,000 MW Summer Peak Hot Year</a:t>
            </a:r>
          </a:p>
          <a:p>
            <a:r>
              <a:rPr lang="en-US" sz="2400" dirty="0">
                <a:latin typeface="+mn-lt"/>
              </a:rPr>
              <a:t>36,000 MW Winter Peak Cold Winter</a:t>
            </a:r>
          </a:p>
          <a:p>
            <a:r>
              <a:rPr lang="en-US" sz="2400" dirty="0">
                <a:latin typeface="+mn-lt"/>
              </a:rPr>
              <a:t>20,000 </a:t>
            </a:r>
            <a:r>
              <a:rPr lang="en-US" sz="2400" dirty="0" err="1">
                <a:latin typeface="+mn-lt"/>
              </a:rPr>
              <a:t>aMW</a:t>
            </a:r>
            <a:r>
              <a:rPr lang="en-US" sz="2400" dirty="0">
                <a:latin typeface="+mn-lt"/>
              </a:rPr>
              <a:t> Energy</a:t>
            </a:r>
          </a:p>
          <a:p>
            <a:r>
              <a:rPr lang="en-US" sz="2400" dirty="0">
                <a:latin typeface="+mn-lt"/>
              </a:rPr>
              <a:t>$14 Billion Annual Bill</a:t>
            </a:r>
          </a:p>
        </p:txBody>
      </p:sp>
      <p:pic>
        <p:nvPicPr>
          <p:cNvPr id="4" name="Picture 3"/>
          <p:cNvPicPr>
            <a:picLocks noChangeAspect="1"/>
          </p:cNvPicPr>
          <p:nvPr/>
        </p:nvPicPr>
        <p:blipFill>
          <a:blip r:embed="rId3"/>
          <a:stretch>
            <a:fillRect/>
          </a:stretch>
        </p:blipFill>
        <p:spPr>
          <a:xfrm>
            <a:off x="609600" y="1260440"/>
            <a:ext cx="6258242" cy="5011809"/>
          </a:xfrm>
          <a:prstGeom prst="rect">
            <a:avLst/>
          </a:prstGeom>
        </p:spPr>
      </p:pic>
      <p:sp>
        <p:nvSpPr>
          <p:cNvPr id="5" name="Title 6"/>
          <p:cNvSpPr txBox="1">
            <a:spLocks/>
          </p:cNvSpPr>
          <p:nvPr/>
        </p:nvSpPr>
        <p:spPr>
          <a:xfrm>
            <a:off x="7305676" y="1488115"/>
            <a:ext cx="4543425" cy="1969460"/>
          </a:xfrm>
          <a:prstGeom prst="rect">
            <a:avLst/>
          </a:prstGeom>
          <a:ln>
            <a:solidFill>
              <a:schemeClr val="accent1"/>
            </a:solidFill>
          </a:ln>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Century Gothic" pitchFamily="34" charset="0"/>
                <a:ea typeface="+mj-ea"/>
                <a:cs typeface="+mj-cs"/>
              </a:defRPr>
            </a:lvl1pPr>
          </a:lstStyle>
          <a:p>
            <a:r>
              <a:rPr lang="en-US" dirty="0"/>
              <a:t>PNW </a:t>
            </a:r>
            <a:r>
              <a:rPr lang="en-US" u="sng" dirty="0"/>
              <a:t>Energy</a:t>
            </a:r>
            <a:r>
              <a:rPr lang="en-US" dirty="0"/>
              <a:t> Production </a:t>
            </a:r>
            <a:br>
              <a:rPr lang="en-US" dirty="0"/>
            </a:br>
            <a:br>
              <a:rPr lang="en-US" dirty="0"/>
            </a:br>
            <a:r>
              <a:rPr lang="en-US" sz="3200" dirty="0"/>
              <a:t>(Average Hydro &amp; Wind)</a:t>
            </a:r>
          </a:p>
        </p:txBody>
      </p:sp>
      <p:sp>
        <p:nvSpPr>
          <p:cNvPr id="6" name="Curved Up Arrow 5"/>
          <p:cNvSpPr/>
          <p:nvPr/>
        </p:nvSpPr>
        <p:spPr>
          <a:xfrm rot="10800000">
            <a:off x="5968314" y="2026508"/>
            <a:ext cx="1729945" cy="37693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3795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32330-992E-40E8-B683-F50D9FC6A3EA}"/>
              </a:ext>
            </a:extLst>
          </p:cNvPr>
          <p:cNvSpPr>
            <a:spLocks noGrp="1"/>
          </p:cNvSpPr>
          <p:nvPr>
            <p:ph type="title"/>
          </p:nvPr>
        </p:nvSpPr>
        <p:spPr>
          <a:xfrm>
            <a:off x="9677400" y="274638"/>
            <a:ext cx="1904999" cy="5287962"/>
          </a:xfrm>
        </p:spPr>
        <p:txBody>
          <a:bodyPr>
            <a:noAutofit/>
          </a:bodyPr>
          <a:lstStyle/>
          <a:p>
            <a:r>
              <a:rPr lang="en-US" sz="2400" dirty="0"/>
              <a:t>Energy Efficiency</a:t>
            </a:r>
            <a:br>
              <a:rPr lang="en-US" sz="2400" dirty="0"/>
            </a:br>
            <a:br>
              <a:rPr lang="en-US" sz="2400" dirty="0"/>
            </a:br>
            <a:r>
              <a:rPr lang="en-US" sz="2400" dirty="0"/>
              <a:t> Second Largest Resource After Hydro</a:t>
            </a:r>
            <a:br>
              <a:rPr lang="en-US" sz="2400" dirty="0"/>
            </a:br>
            <a:br>
              <a:rPr lang="en-US" sz="2400" dirty="0"/>
            </a:br>
            <a:r>
              <a:rPr lang="en-US" sz="2400" dirty="0"/>
              <a:t> Twice Size of Coal</a:t>
            </a:r>
          </a:p>
        </p:txBody>
      </p:sp>
      <p:sp>
        <p:nvSpPr>
          <p:cNvPr id="4" name="Slide Number Placeholder 3">
            <a:extLst>
              <a:ext uri="{FF2B5EF4-FFF2-40B4-BE49-F238E27FC236}">
                <a16:creationId xmlns:a16="http://schemas.microsoft.com/office/drawing/2014/main" id="{A79E9645-B249-4D17-9EDA-8F5FFEAA4A85}"/>
              </a:ext>
            </a:extLst>
          </p:cNvPr>
          <p:cNvSpPr>
            <a:spLocks noGrp="1"/>
          </p:cNvSpPr>
          <p:nvPr>
            <p:ph type="sldNum" sz="quarter" idx="12"/>
          </p:nvPr>
        </p:nvSpPr>
        <p:spPr/>
        <p:txBody>
          <a:bodyPr/>
          <a:lstStyle/>
          <a:p>
            <a:fld id="{AA410EB8-A01E-483B-9F37-9B9DDCDD7179}" type="slidenum">
              <a:rPr lang="en-US" smtClean="0"/>
              <a:pPr/>
              <a:t>82</a:t>
            </a:fld>
            <a:endParaRPr lang="en-US" dirty="0"/>
          </a:p>
        </p:txBody>
      </p:sp>
      <p:graphicFrame>
        <p:nvGraphicFramePr>
          <p:cNvPr id="6" name="Chart 5">
            <a:extLst>
              <a:ext uri="{FF2B5EF4-FFF2-40B4-BE49-F238E27FC236}">
                <a16:creationId xmlns:a16="http://schemas.microsoft.com/office/drawing/2014/main" id="{00000000-0008-0000-0900-000002000000}"/>
              </a:ext>
            </a:extLst>
          </p:cNvPr>
          <p:cNvGraphicFramePr>
            <a:graphicFrameLocks/>
          </p:cNvGraphicFramePr>
          <p:nvPr>
            <p:extLst/>
          </p:nvPr>
        </p:nvGraphicFramePr>
        <p:xfrm>
          <a:off x="533400" y="457200"/>
          <a:ext cx="9020175" cy="5715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176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chart seriesIdx="3" categoryIdx="-4" bldStep="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chart seriesIdx="4" categoryIdx="-4" bldStep="series"/>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Sub>
          <a:bldChart bld="series"/>
        </p:bldSub>
      </p:bldGraphic>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84DD-05D3-4F87-ACFF-1230CCD6FEDF}"/>
              </a:ext>
            </a:extLst>
          </p:cNvPr>
          <p:cNvSpPr>
            <a:spLocks noGrp="1"/>
          </p:cNvSpPr>
          <p:nvPr>
            <p:ph type="title"/>
          </p:nvPr>
        </p:nvSpPr>
        <p:spPr>
          <a:xfrm>
            <a:off x="9067800" y="274638"/>
            <a:ext cx="2514600" cy="5135562"/>
          </a:xfrm>
        </p:spPr>
        <p:txBody>
          <a:bodyPr>
            <a:normAutofit fontScale="90000"/>
          </a:bodyPr>
          <a:lstStyle/>
          <a:p>
            <a:r>
              <a:rPr lang="en-US" sz="2800" dirty="0"/>
              <a:t>Industrial Energy Productivity Improves:</a:t>
            </a:r>
            <a:br>
              <a:rPr lang="en-US" sz="2800" dirty="0"/>
            </a:br>
            <a:br>
              <a:rPr lang="en-US" sz="2800" dirty="0"/>
            </a:br>
            <a:r>
              <a:rPr lang="en-US" sz="2800" dirty="0"/>
              <a:t>Both:</a:t>
            </a:r>
            <a:br>
              <a:rPr lang="en-US" sz="2800" dirty="0"/>
            </a:br>
            <a:r>
              <a:rPr lang="en-US" sz="2800" dirty="0"/>
              <a:t>1) Efficiency</a:t>
            </a:r>
            <a:br>
              <a:rPr lang="en-US" sz="2800" dirty="0"/>
            </a:br>
            <a:r>
              <a:rPr lang="en-US" sz="2800" dirty="0"/>
              <a:t>2) Shift to Less Intensive Industrial Base</a:t>
            </a:r>
            <a:br>
              <a:rPr lang="en-US" sz="2800" dirty="0"/>
            </a:br>
            <a:br>
              <a:rPr lang="en-US" sz="2800" dirty="0"/>
            </a:br>
            <a:endParaRPr lang="en-US" sz="2800" dirty="0"/>
          </a:p>
        </p:txBody>
      </p:sp>
      <p:sp>
        <p:nvSpPr>
          <p:cNvPr id="3" name="Slide Number Placeholder 2">
            <a:extLst>
              <a:ext uri="{FF2B5EF4-FFF2-40B4-BE49-F238E27FC236}">
                <a16:creationId xmlns:a16="http://schemas.microsoft.com/office/drawing/2014/main" id="{51EDA963-4B01-492D-ADEC-37972905D1A4}"/>
              </a:ext>
            </a:extLst>
          </p:cNvPr>
          <p:cNvSpPr>
            <a:spLocks noGrp="1"/>
          </p:cNvSpPr>
          <p:nvPr>
            <p:ph type="sldNum" sz="quarter" idx="12"/>
          </p:nvPr>
        </p:nvSpPr>
        <p:spPr/>
        <p:txBody>
          <a:bodyPr/>
          <a:lstStyle/>
          <a:p>
            <a:fld id="{AA410EB8-A01E-483B-9F37-9B9DDCDD7179}" type="slidenum">
              <a:rPr lang="en-US" smtClean="0"/>
              <a:pPr/>
              <a:t>83</a:t>
            </a:fld>
            <a:endParaRPr lang="en-US" dirty="0"/>
          </a:p>
        </p:txBody>
      </p:sp>
      <p:graphicFrame>
        <p:nvGraphicFramePr>
          <p:cNvPr id="5" name="Chart 4">
            <a:extLst>
              <a:ext uri="{FF2B5EF4-FFF2-40B4-BE49-F238E27FC236}">
                <a16:creationId xmlns:a16="http://schemas.microsoft.com/office/drawing/2014/main" id="{02395F64-2355-45E7-BD5F-494DE5B99097}"/>
              </a:ext>
            </a:extLst>
          </p:cNvPr>
          <p:cNvGraphicFramePr/>
          <p:nvPr>
            <p:extLst/>
          </p:nvPr>
        </p:nvGraphicFramePr>
        <p:xfrm>
          <a:off x="381000" y="274638"/>
          <a:ext cx="8610600" cy="5973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581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left)">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12" dur="500"/>
                                        <p:tgtEl>
                                          <p:spTgt spid="5">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left)">
                                      <p:cBhvr>
                                        <p:cTn id="17" dur="500"/>
                                        <p:tgtEl>
                                          <p:spTgt spid="5">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Sub>
          <a:bldChart bld="series"/>
        </p:bldSub>
      </p:bldGraphic>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28600"/>
            <a:ext cx="8839200" cy="1219200"/>
          </a:xfrm>
        </p:spPr>
        <p:txBody>
          <a:bodyPr>
            <a:normAutofit/>
          </a:bodyPr>
          <a:lstStyle/>
          <a:p>
            <a:r>
              <a:rPr lang="en-US" sz="4000" dirty="0">
                <a:effectLst/>
              </a:rPr>
              <a:t>The Resource Planner’s Problem</a:t>
            </a:r>
          </a:p>
        </p:txBody>
      </p:sp>
      <p:sp>
        <p:nvSpPr>
          <p:cNvPr id="4" name="Text Placeholder 3"/>
          <p:cNvSpPr>
            <a:spLocks noGrp="1"/>
          </p:cNvSpPr>
          <p:nvPr>
            <p:ph type="body" sz="half" idx="1"/>
          </p:nvPr>
        </p:nvSpPr>
        <p:spPr>
          <a:xfrm>
            <a:off x="954932" y="1447800"/>
            <a:ext cx="4191000" cy="4454525"/>
          </a:xfrm>
        </p:spPr>
        <p:txBody>
          <a:bodyPr>
            <a:noAutofit/>
          </a:bodyPr>
          <a:lstStyle/>
          <a:p>
            <a:r>
              <a:rPr lang="en-US" sz="2800" dirty="0">
                <a:effectLst/>
                <a:latin typeface="Calibri Light" panose="020F0302020204030204" pitchFamily="34" charset="0"/>
              </a:rPr>
              <a:t>Don’t have too many resources</a:t>
            </a:r>
          </a:p>
          <a:p>
            <a:r>
              <a:rPr lang="en-US" sz="2800" dirty="0">
                <a:effectLst/>
                <a:latin typeface="Calibri Light" panose="020F0302020204030204" pitchFamily="34" charset="0"/>
              </a:rPr>
              <a:t>Don’t have too few resources</a:t>
            </a:r>
          </a:p>
          <a:p>
            <a:r>
              <a:rPr lang="en-US" sz="2800" dirty="0">
                <a:effectLst/>
                <a:latin typeface="Calibri Light" panose="020F0302020204030204" pitchFamily="34" charset="0"/>
              </a:rPr>
              <a:t>Have “just the right amount” of resources*</a:t>
            </a:r>
          </a:p>
        </p:txBody>
      </p:sp>
      <p:sp>
        <p:nvSpPr>
          <p:cNvPr id="5" name="TextBox 4"/>
          <p:cNvSpPr txBox="1"/>
          <p:nvPr/>
        </p:nvSpPr>
        <p:spPr>
          <a:xfrm>
            <a:off x="2013527" y="4648201"/>
            <a:ext cx="9183009" cy="169277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a:effectLst>
                  <a:outerShdw blurRad="38100" dist="38100" dir="2700000" algn="tl">
                    <a:srgbClr val="000000">
                      <a:alpha val="43137"/>
                    </a:srgbClr>
                  </a:outerShdw>
                </a:effectLst>
              </a:rPr>
              <a:t>*Resources include energy, capacity, flexibility &amp; other ancillary services needed for system reliability.</a:t>
            </a:r>
          </a:p>
          <a:p>
            <a:endParaRPr lang="en-US" sz="2400" dirty="0">
              <a:effectLst>
                <a:outerShdw blurRad="38100" dist="38100" dir="2700000" algn="tl">
                  <a:srgbClr val="000000">
                    <a:alpha val="43137"/>
                  </a:srgbClr>
                </a:outerShdw>
              </a:effectLst>
            </a:endParaRPr>
          </a:p>
          <a:p>
            <a:r>
              <a:rPr lang="en-US" sz="3200" dirty="0">
                <a:effectLst>
                  <a:outerShdw blurRad="38100" dist="38100" dir="2700000" algn="tl">
                    <a:srgbClr val="000000">
                      <a:alpha val="43137"/>
                    </a:srgbClr>
                  </a:outerShdw>
                </a:effectLst>
              </a:rPr>
              <a:t>Resource </a:t>
            </a:r>
            <a:r>
              <a:rPr lang="en-US" sz="3200" u="sng" dirty="0">
                <a:effectLst>
                  <a:outerShdw blurRad="38100" dist="38100" dir="2700000" algn="tl">
                    <a:srgbClr val="000000">
                      <a:alpha val="43137"/>
                    </a:srgbClr>
                  </a:outerShdw>
                </a:effectLst>
              </a:rPr>
              <a:t>Cost</a:t>
            </a:r>
            <a:r>
              <a:rPr lang="en-US" sz="3200" dirty="0">
                <a:effectLst>
                  <a:outerShdw blurRad="38100" dist="38100" dir="2700000" algn="tl">
                    <a:srgbClr val="000000">
                      <a:alpha val="43137"/>
                    </a:srgbClr>
                  </a:outerShdw>
                </a:effectLst>
              </a:rPr>
              <a:t> and </a:t>
            </a:r>
            <a:r>
              <a:rPr lang="en-US" sz="3200" u="sng" dirty="0">
                <a:effectLst>
                  <a:outerShdw blurRad="38100" dist="38100" dir="2700000" algn="tl">
                    <a:srgbClr val="000000">
                      <a:alpha val="43137"/>
                    </a:srgbClr>
                  </a:outerShdw>
                </a:effectLst>
              </a:rPr>
              <a:t>Risk Profile</a:t>
            </a:r>
            <a:r>
              <a:rPr lang="en-US" sz="3200" dirty="0">
                <a:effectLst>
                  <a:outerShdw blurRad="38100" dist="38100" dir="2700000" algn="tl">
                    <a:srgbClr val="000000">
                      <a:alpha val="43137"/>
                    </a:srgbClr>
                  </a:outerShdw>
                </a:effectLst>
              </a:rPr>
              <a:t> are the big drivers</a:t>
            </a:r>
          </a:p>
        </p:txBody>
      </p:sp>
      <p:pic>
        <p:nvPicPr>
          <p:cNvPr id="3" name="Picture 2"/>
          <p:cNvPicPr>
            <a:picLocks noChangeAspect="1"/>
          </p:cNvPicPr>
          <p:nvPr/>
        </p:nvPicPr>
        <p:blipFill>
          <a:blip r:embed="rId3"/>
          <a:stretch>
            <a:fillRect/>
          </a:stretch>
        </p:blipFill>
        <p:spPr>
          <a:xfrm>
            <a:off x="5715000" y="1589467"/>
            <a:ext cx="4381500" cy="2743200"/>
          </a:xfrm>
          <a:prstGeom prst="rect">
            <a:avLst/>
          </a:prstGeom>
        </p:spPr>
      </p:pic>
    </p:spTree>
    <p:extLst>
      <p:ext uri="{BB962C8B-B14F-4D97-AF65-F5344CB8AC3E}">
        <p14:creationId xmlns:p14="http://schemas.microsoft.com/office/powerpoint/2010/main" val="194431950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150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446" y="152399"/>
            <a:ext cx="10532962" cy="1294435"/>
          </a:xfrm>
        </p:spPr>
        <p:txBody>
          <a:bodyPr>
            <a:noAutofit/>
          </a:bodyPr>
          <a:lstStyle/>
          <a:p>
            <a:r>
              <a:rPr lang="en-US" sz="3200" dirty="0"/>
              <a:t>Forecast Load Growth Over The Next Two Decades</a:t>
            </a:r>
            <a:br>
              <a:rPr lang="en-US" sz="3200" dirty="0"/>
            </a:br>
            <a:r>
              <a:rPr lang="en-US" sz="2800" dirty="0"/>
              <a:t>(Average Over 800 Futures)</a:t>
            </a:r>
          </a:p>
        </p:txBody>
      </p:sp>
      <p:graphicFrame>
        <p:nvGraphicFramePr>
          <p:cNvPr id="5" name="Content Placeholder 4"/>
          <p:cNvGraphicFramePr>
            <a:graphicFrameLocks noGrp="1"/>
          </p:cNvGraphicFramePr>
          <p:nvPr>
            <p:ph idx="1"/>
            <p:extLst/>
          </p:nvPr>
        </p:nvGraphicFramePr>
        <p:xfrm>
          <a:off x="1600200" y="1446835"/>
          <a:ext cx="8839200" cy="476876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AA410EB8-A01E-483B-9F37-9B9DDCDD7179}" type="slidenum">
              <a:rPr lang="en-US" smtClean="0">
                <a:solidFill>
                  <a:prstClr val="black">
                    <a:tint val="75000"/>
                  </a:prstClr>
                </a:solidFill>
              </a:rPr>
              <a:pPr/>
              <a:t>85</a:t>
            </a:fld>
            <a:endParaRPr lang="en-US" dirty="0">
              <a:solidFill>
                <a:prstClr val="black">
                  <a:tint val="75000"/>
                </a:prstClr>
              </a:solidFill>
            </a:endParaRPr>
          </a:p>
        </p:txBody>
      </p:sp>
    </p:spTree>
    <p:extLst>
      <p:ext uri="{BB962C8B-B14F-4D97-AF65-F5344CB8AC3E}">
        <p14:creationId xmlns:p14="http://schemas.microsoft.com/office/powerpoint/2010/main" val="169553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left)">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12" dur="500"/>
                                        <p:tgtEl>
                                          <p:spTgt spid="5">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left)">
                                      <p:cBhvr>
                                        <p:cTn id="17" dur="500"/>
                                        <p:tgtEl>
                                          <p:spTgt spid="5">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7362"/>
          </a:xfrm>
        </p:spPr>
        <p:txBody>
          <a:bodyPr>
            <a:normAutofit fontScale="90000"/>
          </a:bodyPr>
          <a:lstStyle/>
          <a:p>
            <a:r>
              <a:rPr lang="en-US" dirty="0"/>
              <a:t>All Resource Cost – Energy </a:t>
            </a:r>
          </a:p>
        </p:txBody>
      </p:sp>
      <p:graphicFrame>
        <p:nvGraphicFramePr>
          <p:cNvPr id="5" name="Content Placeholder 4"/>
          <p:cNvGraphicFramePr>
            <a:graphicFrameLocks noGrp="1"/>
          </p:cNvGraphicFramePr>
          <p:nvPr>
            <p:ph idx="1"/>
            <p:extLst/>
          </p:nvPr>
        </p:nvGraphicFramePr>
        <p:xfrm>
          <a:off x="514865" y="762000"/>
          <a:ext cx="88392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AA410EB8-A01E-483B-9F37-9B9DDCDD7179}" type="slidenum">
              <a:rPr lang="en-US" smtClean="0"/>
              <a:pPr/>
              <a:t>86</a:t>
            </a:fld>
            <a:endParaRPr lang="en-US" dirty="0"/>
          </a:p>
        </p:txBody>
      </p:sp>
      <p:sp>
        <p:nvSpPr>
          <p:cNvPr id="7" name="Rounded Rectangle 6"/>
          <p:cNvSpPr/>
          <p:nvPr/>
        </p:nvSpPr>
        <p:spPr>
          <a:xfrm>
            <a:off x="1470454" y="4495800"/>
            <a:ext cx="2360142" cy="685800"/>
          </a:xfrm>
          <a:prstGeom prst="roundRect">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786185" y="3933815"/>
            <a:ext cx="2837936" cy="636608"/>
          </a:xfrm>
          <a:prstGeom prst="roundRect">
            <a:avLst/>
          </a:prstGeom>
          <a:solidFill>
            <a:schemeClr val="accent5">
              <a:lumMod val="90000"/>
              <a:lumOff val="10000"/>
              <a:alpha val="47000"/>
            </a:schemeClr>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354065" y="1025611"/>
            <a:ext cx="2458994" cy="3785652"/>
          </a:xfrm>
          <a:prstGeom prst="rect">
            <a:avLst/>
          </a:prstGeom>
          <a:noFill/>
          <a:ln>
            <a:solidFill>
              <a:schemeClr val="accent1">
                <a:lumMod val="75000"/>
              </a:schemeClr>
            </a:solidFill>
          </a:ln>
        </p:spPr>
        <p:txBody>
          <a:bodyPr wrap="square" rtlCol="0">
            <a:spAutoFit/>
          </a:bodyPr>
          <a:lstStyle/>
          <a:p>
            <a:r>
              <a:rPr lang="en-US" sz="2400" dirty="0"/>
              <a:t>Characteristics</a:t>
            </a:r>
          </a:p>
          <a:p>
            <a:pPr marL="342900" indent="-342900">
              <a:buFont typeface="Arial" panose="020B0604020202020204" pitchFamily="34" charset="0"/>
              <a:buChar char="•"/>
            </a:pPr>
            <a:r>
              <a:rPr lang="en-US" sz="2400" dirty="0"/>
              <a:t>Cost Energy</a:t>
            </a:r>
          </a:p>
          <a:p>
            <a:pPr marL="342900" indent="-342900">
              <a:buFont typeface="Arial" panose="020B0604020202020204" pitchFamily="34" charset="0"/>
              <a:buChar char="•"/>
            </a:pPr>
            <a:r>
              <a:rPr lang="en-US" sz="2400" dirty="0"/>
              <a:t>Cost Capacity</a:t>
            </a:r>
          </a:p>
          <a:p>
            <a:pPr marL="342900" indent="-342900">
              <a:buFont typeface="Arial" panose="020B0604020202020204" pitchFamily="34" charset="0"/>
              <a:buChar char="•"/>
            </a:pPr>
            <a:r>
              <a:rPr lang="en-US" sz="2400" dirty="0"/>
              <a:t>Flexibility</a:t>
            </a:r>
          </a:p>
          <a:p>
            <a:endParaRPr lang="en-US" sz="2400" dirty="0"/>
          </a:p>
          <a:p>
            <a:r>
              <a:rPr lang="en-US" sz="2400" dirty="0"/>
              <a:t>Planner Dilemma</a:t>
            </a:r>
          </a:p>
          <a:p>
            <a:pPr marL="342900" indent="-342900">
              <a:buFont typeface="Arial" panose="020B0604020202020204" pitchFamily="34" charset="0"/>
              <a:buChar char="•"/>
            </a:pPr>
            <a:r>
              <a:rPr lang="en-US" sz="2400" dirty="0"/>
              <a:t>How Much?</a:t>
            </a:r>
          </a:p>
          <a:p>
            <a:pPr marL="342900" indent="-342900">
              <a:buFont typeface="Arial" panose="020B0604020202020204" pitchFamily="34" charset="0"/>
              <a:buChar char="•"/>
            </a:pPr>
            <a:r>
              <a:rPr lang="en-US" sz="2400" dirty="0"/>
              <a:t>When?</a:t>
            </a:r>
          </a:p>
          <a:p>
            <a:pPr marL="342900" indent="-342900">
              <a:buFont typeface="Arial" panose="020B0604020202020204" pitchFamily="34" charset="0"/>
              <a:buChar char="•"/>
            </a:pPr>
            <a:r>
              <a:rPr lang="en-US" sz="2400" dirty="0"/>
              <a:t>What Risk?</a:t>
            </a:r>
          </a:p>
          <a:p>
            <a:endParaRPr lang="en-US" sz="2400" dirty="0"/>
          </a:p>
        </p:txBody>
      </p:sp>
      <p:sp>
        <p:nvSpPr>
          <p:cNvPr id="9" name="Up Arrow 8"/>
          <p:cNvSpPr/>
          <p:nvPr/>
        </p:nvSpPr>
        <p:spPr>
          <a:xfrm>
            <a:off x="4545226" y="4872616"/>
            <a:ext cx="431219" cy="877553"/>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Ave EE</a:t>
            </a:r>
          </a:p>
        </p:txBody>
      </p:sp>
    </p:spTree>
    <p:extLst>
      <p:ext uri="{BB962C8B-B14F-4D97-AF65-F5344CB8AC3E}">
        <p14:creationId xmlns:p14="http://schemas.microsoft.com/office/powerpoint/2010/main" val="224147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animBg="1"/>
      <p:bldP spid="6" grpId="0" animBg="1"/>
      <p:bldP spid="3" grpId="0" animBg="1"/>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763" y="152400"/>
            <a:ext cx="10750378" cy="1066800"/>
          </a:xfrm>
        </p:spPr>
        <p:txBody>
          <a:bodyPr>
            <a:noAutofit/>
          </a:bodyPr>
          <a:lstStyle/>
          <a:p>
            <a:r>
              <a:rPr lang="en-US" sz="2800" dirty="0"/>
              <a:t>Seventh Power Plan Least Cost Resource Strategies for Meeting Forecast Energy and Capacity Needs</a:t>
            </a:r>
          </a:p>
        </p:txBody>
      </p:sp>
      <p:graphicFrame>
        <p:nvGraphicFramePr>
          <p:cNvPr id="5" name="Content Placeholder 4"/>
          <p:cNvGraphicFramePr>
            <a:graphicFrameLocks noGrp="1"/>
          </p:cNvGraphicFramePr>
          <p:nvPr>
            <p:ph idx="1"/>
            <p:extLst/>
          </p:nvPr>
        </p:nvGraphicFramePr>
        <p:xfrm>
          <a:off x="1353127" y="1371600"/>
          <a:ext cx="4783015"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AA410EB8-A01E-483B-9F37-9B9DDCDD7179}" type="slidenum">
              <a:rPr lang="en-US" smtClean="0">
                <a:solidFill>
                  <a:prstClr val="black">
                    <a:tint val="75000"/>
                  </a:prstClr>
                </a:solidFill>
              </a:rPr>
              <a:pPr/>
              <a:t>87</a:t>
            </a:fld>
            <a:endParaRPr lang="en-US" dirty="0">
              <a:solidFill>
                <a:prstClr val="black">
                  <a:tint val="75000"/>
                </a:prstClr>
              </a:solidFill>
            </a:endParaRPr>
          </a:p>
        </p:txBody>
      </p:sp>
      <p:graphicFrame>
        <p:nvGraphicFramePr>
          <p:cNvPr id="6" name="Content Placeholder 4"/>
          <p:cNvGraphicFramePr>
            <a:graphicFrameLocks/>
          </p:cNvGraphicFramePr>
          <p:nvPr>
            <p:extLst/>
          </p:nvPr>
        </p:nvGraphicFramePr>
        <p:xfrm>
          <a:off x="6364742" y="1371600"/>
          <a:ext cx="4648200" cy="4876800"/>
        </p:xfrm>
        <a:graphic>
          <a:graphicData uri="http://schemas.openxmlformats.org/drawingml/2006/chart">
            <c:chart xmlns:c="http://schemas.openxmlformats.org/drawingml/2006/chart" xmlns:r="http://schemas.openxmlformats.org/officeDocument/2006/relationships" r:id="rId4"/>
          </a:graphicData>
        </a:graphic>
      </p:graphicFrame>
      <p:sp>
        <p:nvSpPr>
          <p:cNvPr id="3" name="Rounded Rectangular Callout 2"/>
          <p:cNvSpPr/>
          <p:nvPr/>
        </p:nvSpPr>
        <p:spPr>
          <a:xfrm>
            <a:off x="95765" y="2449815"/>
            <a:ext cx="1143062" cy="2307535"/>
          </a:xfrm>
          <a:prstGeom prst="wedgeRoundRectCallout">
            <a:avLst>
              <a:gd name="adj1" fmla="val 294551"/>
              <a:gd name="adj2" fmla="val 69773"/>
              <a:gd name="adj3" fmla="val 16667"/>
            </a:avLst>
          </a:prstGeom>
          <a:solidFill>
            <a:srgbClr val="92D050">
              <a:alpha val="6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About 7% from SEM</a:t>
            </a:r>
          </a:p>
        </p:txBody>
      </p:sp>
    </p:spTree>
    <p:extLst>
      <p:ext uri="{BB962C8B-B14F-4D97-AF65-F5344CB8AC3E}">
        <p14:creationId xmlns:p14="http://schemas.microsoft.com/office/powerpoint/2010/main" val="330442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left)">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12" dur="500"/>
                                        <p:tgtEl>
                                          <p:spTgt spid="5">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left)">
                                      <p:cBhvr>
                                        <p:cTn id="17" dur="500"/>
                                        <p:tgtEl>
                                          <p:spTgt spid="5">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wipe(left)">
                                      <p:cBhvr>
                                        <p:cTn id="22" dur="500"/>
                                        <p:tgtEl>
                                          <p:spTgt spid="5">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graphicEl>
                                              <a:chart seriesIdx="3" categoryIdx="-4" bldStep="series"/>
                                            </p:graphicEl>
                                          </p:spTgt>
                                        </p:tgtEl>
                                        <p:attrNameLst>
                                          <p:attrName>style.visibility</p:attrName>
                                        </p:attrNameLst>
                                      </p:cBhvr>
                                      <p:to>
                                        <p:strVal val="visible"/>
                                      </p:to>
                                    </p:set>
                                    <p:animEffect transition="in" filter="wipe(left)">
                                      <p:cBhvr>
                                        <p:cTn id="27" dur="500"/>
                                        <p:tgtEl>
                                          <p:spTgt spid="5">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graphicEl>
                                              <a:chart seriesIdx="4" categoryIdx="-4" bldStep="series"/>
                                            </p:graphicEl>
                                          </p:spTgt>
                                        </p:tgtEl>
                                        <p:attrNameLst>
                                          <p:attrName>style.visibility</p:attrName>
                                        </p:attrNameLst>
                                      </p:cBhvr>
                                      <p:to>
                                        <p:strVal val="visible"/>
                                      </p:to>
                                    </p:set>
                                    <p:animEffect transition="in" filter="wipe(left)">
                                      <p:cBhvr>
                                        <p:cTn id="32" dur="500"/>
                                        <p:tgtEl>
                                          <p:spTgt spid="5">
                                            <p:graphicEl>
                                              <a:chart seriesIdx="4"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left)">
                                      <p:cBhvr>
                                        <p:cTn id="37" dur="500"/>
                                        <p:tgtEl>
                                          <p:spTgt spid="6">
                                            <p:graphicEl>
                                              <a:chart seriesIdx="-3" categoryIdx="-3" bldStep="gridLegend"/>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left)">
                                      <p:cBhvr>
                                        <p:cTn id="42" dur="500"/>
                                        <p:tgtEl>
                                          <p:spTgt spid="6">
                                            <p:graphicEl>
                                              <a:chart seriesIdx="0" categoryIdx="-4" bldStep="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left)">
                                      <p:cBhvr>
                                        <p:cTn id="47" dur="500"/>
                                        <p:tgtEl>
                                          <p:spTgt spid="6">
                                            <p:graphicEl>
                                              <a:chart seriesIdx="1" categoryIdx="-4" bldStep="series"/>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left)">
                                      <p:cBhvr>
                                        <p:cTn id="52" dur="500"/>
                                        <p:tgtEl>
                                          <p:spTgt spid="6">
                                            <p:graphicEl>
                                              <a:chart seriesIdx="2" categoryIdx="-4" bldStep="series"/>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left)">
                                      <p:cBhvr>
                                        <p:cTn id="57" dur="500"/>
                                        <p:tgtEl>
                                          <p:spTgt spid="6">
                                            <p:graphicEl>
                                              <a:chart seriesIdx="3" categoryIdx="-4" bldStep="series"/>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wipe(left)">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Graphic spid="6" grpId="0">
        <p:bldSub>
          <a:bldChart bld="series"/>
        </p:bldSub>
      </p:bldGraphic>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446" y="152400"/>
            <a:ext cx="10532962" cy="990600"/>
          </a:xfrm>
        </p:spPr>
        <p:txBody>
          <a:bodyPr>
            <a:noAutofit/>
          </a:bodyPr>
          <a:lstStyle/>
          <a:p>
            <a:r>
              <a:rPr lang="en-US" sz="2800" dirty="0"/>
              <a:t>Forecast Load Growth Over The Next Two Decades</a:t>
            </a:r>
            <a:br>
              <a:rPr lang="en-US" sz="2800" dirty="0"/>
            </a:br>
            <a:r>
              <a:rPr lang="en-US" sz="2400" dirty="0"/>
              <a:t>(Average Over 800 Futures)</a:t>
            </a:r>
          </a:p>
        </p:txBody>
      </p:sp>
      <p:graphicFrame>
        <p:nvGraphicFramePr>
          <p:cNvPr id="5" name="Content Placeholder 4"/>
          <p:cNvGraphicFramePr>
            <a:graphicFrameLocks noGrp="1"/>
          </p:cNvGraphicFramePr>
          <p:nvPr>
            <p:ph idx="1"/>
            <p:extLst/>
          </p:nvPr>
        </p:nvGraphicFramePr>
        <p:xfrm>
          <a:off x="1600200" y="1446835"/>
          <a:ext cx="8839200" cy="476876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AA410EB8-A01E-483B-9F37-9B9DDCDD7179}" type="slidenum">
              <a:rPr lang="en-US" smtClean="0">
                <a:solidFill>
                  <a:prstClr val="black">
                    <a:tint val="75000"/>
                  </a:prstClr>
                </a:solidFill>
              </a:rPr>
              <a:pPr/>
              <a:t>88</a:t>
            </a:fld>
            <a:endParaRPr lang="en-US" dirty="0">
              <a:solidFill>
                <a:prstClr val="black">
                  <a:tint val="75000"/>
                </a:prstClr>
              </a:solidFill>
            </a:endParaRPr>
          </a:p>
        </p:txBody>
      </p:sp>
    </p:spTree>
    <p:extLst>
      <p:ext uri="{BB962C8B-B14F-4D97-AF65-F5344CB8AC3E}">
        <p14:creationId xmlns:p14="http://schemas.microsoft.com/office/powerpoint/2010/main" val="286634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left)">
                                      <p:cBhvr>
                                        <p:cTn id="7" dur="500"/>
                                        <p:tgtEl>
                                          <p:spTgt spid="5">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chart seriesIdx="0" categoryIdx="-4" bldStep="series"/>
                                            </p:graphicEl>
                                          </p:spTgt>
                                        </p:tgtEl>
                                        <p:attrNameLst>
                                          <p:attrName>style.visibility</p:attrName>
                                        </p:attrNameLst>
                                      </p:cBhvr>
                                      <p:to>
                                        <p:strVal val="visible"/>
                                      </p:to>
                                    </p:set>
                                    <p:animEffect transition="in" filter="wipe(left)">
                                      <p:cBhvr>
                                        <p:cTn id="12" dur="500"/>
                                        <p:tgtEl>
                                          <p:spTgt spid="5">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Effect transition="in" filter="wipe(left)">
                                      <p:cBhvr>
                                        <p:cTn id="17" dur="500"/>
                                        <p:tgtEl>
                                          <p:spTgt spid="5">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graphicEl>
                                              <a:chart seriesIdx="2" categoryIdx="-4" bldStep="series"/>
                                            </p:graphicEl>
                                          </p:spTgt>
                                        </p:tgtEl>
                                        <p:attrNameLst>
                                          <p:attrName>style.visibility</p:attrName>
                                        </p:attrNameLst>
                                      </p:cBhvr>
                                      <p:to>
                                        <p:strVal val="visible"/>
                                      </p:to>
                                    </p:set>
                                    <p:animEffect transition="in" filter="wipe(left)">
                                      <p:cBhvr>
                                        <p:cTn id="22" dur="500"/>
                                        <p:tgtEl>
                                          <p:spTgt spid="5">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5791C42-6776-4A2F-AF2B-3D8FA7782C84}"/>
              </a:ext>
            </a:extLst>
          </p:cNvPr>
          <p:cNvSpPr>
            <a:spLocks noGrp="1"/>
          </p:cNvSpPr>
          <p:nvPr>
            <p:ph sz="half" idx="1"/>
          </p:nvPr>
        </p:nvSpPr>
        <p:spPr>
          <a:xfrm>
            <a:off x="3581399" y="1522596"/>
            <a:ext cx="8001000" cy="1942190"/>
          </a:xfrm>
        </p:spPr>
        <p:txBody>
          <a:bodyPr>
            <a:normAutofit/>
          </a:bodyPr>
          <a:lstStyle/>
          <a:p>
            <a:r>
              <a:rPr lang="en-US" sz="2400" dirty="0"/>
              <a:t>Plan released 2010</a:t>
            </a:r>
          </a:p>
          <a:p>
            <a:r>
              <a:rPr lang="en-US" sz="2400" dirty="0"/>
              <a:t>SEM debut – huge potential </a:t>
            </a:r>
          </a:p>
          <a:p>
            <a:r>
              <a:rPr lang="en-US" sz="2400" dirty="0"/>
              <a:t>Based in </a:t>
            </a:r>
            <a:r>
              <a:rPr lang="en-US" sz="2400" dirty="0" err="1"/>
              <a:t>Envinta</a:t>
            </a:r>
            <a:r>
              <a:rPr lang="en-US" sz="2400" dirty="0"/>
              <a:t> One to Five &amp; strong case studies</a:t>
            </a:r>
          </a:p>
          <a:p>
            <a:r>
              <a:rPr lang="en-US" sz="2400" dirty="0"/>
              <a:t>Regional skepticism</a:t>
            </a:r>
          </a:p>
          <a:p>
            <a:endParaRPr lang="en-US" sz="2400" dirty="0"/>
          </a:p>
          <a:p>
            <a:endParaRPr lang="en-US" sz="2400" dirty="0"/>
          </a:p>
          <a:p>
            <a:endParaRPr lang="en-US" sz="2400" dirty="0"/>
          </a:p>
          <a:p>
            <a:endParaRPr lang="en-US" sz="2400" dirty="0"/>
          </a:p>
        </p:txBody>
      </p:sp>
      <p:sp>
        <p:nvSpPr>
          <p:cNvPr id="11" name="Speech Bubble: Rectangle with Corners Rounded 10">
            <a:extLst>
              <a:ext uri="{FF2B5EF4-FFF2-40B4-BE49-F238E27FC236}">
                <a16:creationId xmlns:a16="http://schemas.microsoft.com/office/drawing/2014/main" id="{EFF0C990-AC00-4BEA-9B74-41851FD73B1E}"/>
              </a:ext>
            </a:extLst>
          </p:cNvPr>
          <p:cNvSpPr/>
          <p:nvPr/>
        </p:nvSpPr>
        <p:spPr>
          <a:xfrm>
            <a:off x="7315200" y="3570481"/>
            <a:ext cx="3048000" cy="723899"/>
          </a:xfrm>
          <a:prstGeom prst="wedgeRoundRectCallout">
            <a:avLst>
              <a:gd name="adj1" fmla="val -65316"/>
              <a:gd name="adj2" fmla="val -1117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have no idea how to do this as a program”</a:t>
            </a:r>
          </a:p>
        </p:txBody>
      </p:sp>
      <p:sp>
        <p:nvSpPr>
          <p:cNvPr id="2" name="Title 1">
            <a:extLst>
              <a:ext uri="{FF2B5EF4-FFF2-40B4-BE49-F238E27FC236}">
                <a16:creationId xmlns:a16="http://schemas.microsoft.com/office/drawing/2014/main" id="{BEB94A83-A34A-4C2E-BA18-C071B9604B28}"/>
              </a:ext>
            </a:extLst>
          </p:cNvPr>
          <p:cNvSpPr>
            <a:spLocks noGrp="1"/>
          </p:cNvSpPr>
          <p:nvPr>
            <p:ph type="title"/>
          </p:nvPr>
        </p:nvSpPr>
        <p:spPr/>
        <p:txBody>
          <a:bodyPr/>
          <a:lstStyle/>
          <a:p>
            <a:r>
              <a:rPr lang="en-US" dirty="0"/>
              <a:t>SEM in Power Plans</a:t>
            </a:r>
          </a:p>
        </p:txBody>
      </p:sp>
      <p:sp>
        <p:nvSpPr>
          <p:cNvPr id="3" name="Slide Number Placeholder 2">
            <a:extLst>
              <a:ext uri="{FF2B5EF4-FFF2-40B4-BE49-F238E27FC236}">
                <a16:creationId xmlns:a16="http://schemas.microsoft.com/office/drawing/2014/main" id="{5090ECE6-CF3F-430D-A690-3636C5813ACE}"/>
              </a:ext>
            </a:extLst>
          </p:cNvPr>
          <p:cNvSpPr>
            <a:spLocks noGrp="1"/>
          </p:cNvSpPr>
          <p:nvPr>
            <p:ph type="sldNum" sz="quarter" idx="12"/>
          </p:nvPr>
        </p:nvSpPr>
        <p:spPr/>
        <p:txBody>
          <a:bodyPr/>
          <a:lstStyle/>
          <a:p>
            <a:fld id="{AA410EB8-A01E-483B-9F37-9B9DDCDD7179}" type="slidenum">
              <a:rPr lang="en-US" smtClean="0"/>
              <a:pPr/>
              <a:t>89</a:t>
            </a:fld>
            <a:endParaRPr lang="en-US" dirty="0"/>
          </a:p>
        </p:txBody>
      </p:sp>
      <p:pic>
        <p:nvPicPr>
          <p:cNvPr id="4" name="Picture 3">
            <a:extLst>
              <a:ext uri="{FF2B5EF4-FFF2-40B4-BE49-F238E27FC236}">
                <a16:creationId xmlns:a16="http://schemas.microsoft.com/office/drawing/2014/main" id="{211CCDFA-EC8F-407A-B2AC-323E4CBCE2F2}"/>
              </a:ext>
            </a:extLst>
          </p:cNvPr>
          <p:cNvPicPr>
            <a:picLocks noChangeAspect="1"/>
          </p:cNvPicPr>
          <p:nvPr/>
        </p:nvPicPr>
        <p:blipFill>
          <a:blip r:embed="rId2"/>
          <a:stretch>
            <a:fillRect/>
          </a:stretch>
        </p:blipFill>
        <p:spPr>
          <a:xfrm>
            <a:off x="1064172" y="1509457"/>
            <a:ext cx="1295400" cy="1885384"/>
          </a:xfrm>
          <a:prstGeom prst="rect">
            <a:avLst/>
          </a:prstGeom>
        </p:spPr>
      </p:pic>
      <p:sp>
        <p:nvSpPr>
          <p:cNvPr id="9" name="Thought Bubble: Cloud 8">
            <a:extLst>
              <a:ext uri="{FF2B5EF4-FFF2-40B4-BE49-F238E27FC236}">
                <a16:creationId xmlns:a16="http://schemas.microsoft.com/office/drawing/2014/main" id="{D49BFCC6-9D2A-4371-806F-F4E0A7F5BFC2}"/>
              </a:ext>
            </a:extLst>
          </p:cNvPr>
          <p:cNvSpPr/>
          <p:nvPr/>
        </p:nvSpPr>
        <p:spPr>
          <a:xfrm>
            <a:off x="2359572" y="3605806"/>
            <a:ext cx="1757856" cy="762000"/>
          </a:xfrm>
          <a:prstGeom prst="cloudCallout">
            <a:avLst>
              <a:gd name="adj1" fmla="val 54399"/>
              <a:gd name="adj2" fmla="val -945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“It’s soft”</a:t>
            </a:r>
          </a:p>
        </p:txBody>
      </p:sp>
      <p:sp>
        <p:nvSpPr>
          <p:cNvPr id="10" name="Speech Bubble: Oval 9">
            <a:extLst>
              <a:ext uri="{FF2B5EF4-FFF2-40B4-BE49-F238E27FC236}">
                <a16:creationId xmlns:a16="http://schemas.microsoft.com/office/drawing/2014/main" id="{9B73D8C6-7A36-4A06-92AF-00BAE1BD8F71}"/>
              </a:ext>
            </a:extLst>
          </p:cNvPr>
          <p:cNvSpPr/>
          <p:nvPr/>
        </p:nvSpPr>
        <p:spPr>
          <a:xfrm>
            <a:off x="4241801" y="3605806"/>
            <a:ext cx="2616200" cy="762000"/>
          </a:xfrm>
          <a:prstGeom prst="wedgeEllipseCallout">
            <a:avLst>
              <a:gd name="adj1" fmla="val 22024"/>
              <a:gd name="adj2" fmla="val -913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“Management is not a measure”</a:t>
            </a:r>
          </a:p>
        </p:txBody>
      </p:sp>
      <p:sp>
        <p:nvSpPr>
          <p:cNvPr id="12" name="Content Placeholder 5">
            <a:extLst>
              <a:ext uri="{FF2B5EF4-FFF2-40B4-BE49-F238E27FC236}">
                <a16:creationId xmlns:a16="http://schemas.microsoft.com/office/drawing/2014/main" id="{35902DFF-B29F-4019-A29A-341A05AFA48F}"/>
              </a:ext>
            </a:extLst>
          </p:cNvPr>
          <p:cNvSpPr txBox="1">
            <a:spLocks/>
          </p:cNvSpPr>
          <p:nvPr/>
        </p:nvSpPr>
        <p:spPr>
          <a:xfrm>
            <a:off x="3581399" y="4626972"/>
            <a:ext cx="8001000" cy="10522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0070C0"/>
              </a:buClr>
              <a:buFont typeface="Wingdings" pitchFamily="2" charset="2"/>
              <a:buChar char="§"/>
              <a:defRPr sz="2800" kern="1200">
                <a:solidFill>
                  <a:schemeClr val="tx1"/>
                </a:solidFill>
                <a:latin typeface="Georgia" pitchFamily="18" charset="0"/>
                <a:ea typeface="+mn-ea"/>
                <a:cs typeface="+mn-cs"/>
              </a:defRPr>
            </a:lvl1pPr>
            <a:lvl2pPr marL="742950" indent="-285750" algn="l" defTabSz="914400" rtl="0" eaLnBrk="1" latinLnBrk="0" hangingPunct="1">
              <a:spcBef>
                <a:spcPct val="20000"/>
              </a:spcBef>
              <a:buClr>
                <a:srgbClr val="0070C0"/>
              </a:buClr>
              <a:buFont typeface="Wingdings" pitchFamily="2" charset="2"/>
              <a:buChar char="§"/>
              <a:defRPr sz="2400" kern="1200">
                <a:solidFill>
                  <a:schemeClr val="tx1"/>
                </a:solidFill>
                <a:latin typeface="Georgia" pitchFamily="18" charset="0"/>
                <a:ea typeface="+mn-ea"/>
                <a:cs typeface="+mn-cs"/>
              </a:defRPr>
            </a:lvl2pPr>
            <a:lvl3pPr marL="1143000" indent="-228600" algn="l" defTabSz="914400" rtl="0" eaLnBrk="1" latinLnBrk="0" hangingPunct="1">
              <a:spcBef>
                <a:spcPct val="20000"/>
              </a:spcBef>
              <a:buClr>
                <a:srgbClr val="0070C0"/>
              </a:buClr>
              <a:buFont typeface="Wingdings" pitchFamily="2" charset="2"/>
              <a:buChar char="§"/>
              <a:defRPr sz="2000" kern="1200">
                <a:solidFill>
                  <a:schemeClr val="tx1"/>
                </a:solidFill>
                <a:latin typeface="Georgia" pitchFamily="18" charset="0"/>
                <a:ea typeface="+mn-ea"/>
                <a:cs typeface="+mn-cs"/>
              </a:defRPr>
            </a:lvl3pPr>
            <a:lvl4pPr marL="1600200" indent="-228600" algn="l" defTabSz="914400" rtl="0" eaLnBrk="1" latinLnBrk="0" hangingPunct="1">
              <a:spcBef>
                <a:spcPct val="20000"/>
              </a:spcBef>
              <a:buClr>
                <a:srgbClr val="0070C0"/>
              </a:buClr>
              <a:buFont typeface="Wingdings" pitchFamily="2" charset="2"/>
              <a:buChar char="§"/>
              <a:defRPr sz="1800" kern="1200">
                <a:solidFill>
                  <a:schemeClr val="tx1"/>
                </a:solidFill>
                <a:latin typeface="Georgia" pitchFamily="18" charset="0"/>
                <a:ea typeface="+mn-ea"/>
                <a:cs typeface="+mn-cs"/>
              </a:defRPr>
            </a:lvl4pPr>
            <a:lvl5pPr marL="2057400" indent="-228600" algn="l" defTabSz="914400" rtl="0" eaLnBrk="1" latinLnBrk="0" hangingPunct="1">
              <a:spcBef>
                <a:spcPct val="20000"/>
              </a:spcBef>
              <a:buClr>
                <a:srgbClr val="0070C0"/>
              </a:buClr>
              <a:buFont typeface="Wingdings" pitchFamily="2" charset="2"/>
              <a:buChar char="§"/>
              <a:defRPr sz="1800" kern="1200">
                <a:solidFill>
                  <a:schemeClr val="tx1"/>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2400" dirty="0"/>
              <a:t>Some key players were swayed</a:t>
            </a:r>
          </a:p>
          <a:p>
            <a:r>
              <a:rPr lang="en-US" sz="2400" dirty="0"/>
              <a:t>Program emergence:  SEM, HPEM, Energy Managers</a:t>
            </a:r>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320415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1" grpId="0" animBg="1"/>
      <p:bldP spid="9" grpId="0" animBg="1"/>
      <p:bldP spid="10"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219041" y="1143000"/>
            <a:ext cx="1747837" cy="1848917"/>
          </a:xfrm>
          <a:prstGeom prst="rect">
            <a:avLst/>
          </a:prstGeom>
        </p:spPr>
      </p:pic>
      <p:sp>
        <p:nvSpPr>
          <p:cNvPr id="2" name="Title 1"/>
          <p:cNvSpPr>
            <a:spLocks noGrp="1"/>
          </p:cNvSpPr>
          <p:nvPr>
            <p:ph type="title"/>
          </p:nvPr>
        </p:nvSpPr>
        <p:spPr/>
        <p:txBody>
          <a:bodyPr/>
          <a:lstStyle/>
          <a:p>
            <a:r>
              <a:rPr lang="en-US" dirty="0"/>
              <a:t>Handlers and Magicians</a:t>
            </a:r>
          </a:p>
        </p:txBody>
      </p:sp>
      <p:sp>
        <p:nvSpPr>
          <p:cNvPr id="3" name="Content Placeholder 2"/>
          <p:cNvSpPr>
            <a:spLocks noGrp="1"/>
          </p:cNvSpPr>
          <p:nvPr>
            <p:ph idx="1"/>
          </p:nvPr>
        </p:nvSpPr>
        <p:spPr/>
        <p:txBody>
          <a:bodyPr>
            <a:normAutofit/>
          </a:bodyPr>
          <a:lstStyle/>
          <a:p>
            <a:pPr marL="0" lvl="0" indent="0">
              <a:buNone/>
            </a:pPr>
            <a:r>
              <a:rPr lang="en-US" dirty="0"/>
              <a:t>Julie Hayes		Milepost </a:t>
            </a:r>
          </a:p>
          <a:p>
            <a:pPr marL="0" lvl="0" indent="0">
              <a:buNone/>
            </a:pPr>
            <a:r>
              <a:rPr lang="en-US" dirty="0"/>
              <a:t>Tashina Jirikovic	Milepost </a:t>
            </a:r>
          </a:p>
          <a:p>
            <a:pPr marL="0" lvl="0" indent="0">
              <a:buNone/>
            </a:pPr>
            <a:endParaRPr lang="en-US" dirty="0"/>
          </a:p>
          <a:p>
            <a:pPr marL="0" lvl="0" indent="0">
              <a:buNone/>
            </a:pPr>
            <a:r>
              <a:rPr lang="en-US" dirty="0"/>
              <a:t>Warren Fish* </a:t>
            </a:r>
            <a:r>
              <a:rPr lang="en-US" sz="1600" dirty="0">
                <a:solidFill>
                  <a:srgbClr val="0000FF"/>
                </a:solidFill>
              </a:rPr>
              <a:t>(again!)</a:t>
            </a:r>
            <a:r>
              <a:rPr lang="en-US" dirty="0"/>
              <a:t>	NEEA</a:t>
            </a:r>
          </a:p>
          <a:p>
            <a:pPr marL="0" lvl="0" indent="0">
              <a:buNone/>
            </a:pPr>
            <a:r>
              <a:rPr lang="en-US" dirty="0"/>
              <a:t>Megan Lynch 		Cascade Energy</a:t>
            </a:r>
          </a:p>
          <a:p>
            <a:pPr marL="0" lvl="0" indent="0">
              <a:buNone/>
            </a:pPr>
            <a:endParaRPr lang="en-US" dirty="0"/>
          </a:p>
          <a:p>
            <a:pPr marL="0" lvl="0" indent="0">
              <a:buNone/>
            </a:pPr>
            <a:r>
              <a:rPr lang="en-US" b="1" i="1" dirty="0">
                <a:solidFill>
                  <a:srgbClr val="0000FF"/>
                </a:solidFill>
              </a:rPr>
              <a:t>YOU!</a:t>
            </a:r>
            <a:r>
              <a:rPr lang="en-US" dirty="0"/>
              <a:t> – Our Collaborative Members</a:t>
            </a:r>
          </a:p>
          <a:p>
            <a:pPr lvl="1"/>
            <a:r>
              <a:rPr lang="en-US" dirty="0"/>
              <a:t>Smarts, creativity, advancement, collaboration</a:t>
            </a:r>
          </a:p>
        </p:txBody>
      </p:sp>
      <p:sp>
        <p:nvSpPr>
          <p:cNvPr id="4" name="Slide Number Placeholder 3"/>
          <p:cNvSpPr>
            <a:spLocks noGrp="1"/>
          </p:cNvSpPr>
          <p:nvPr>
            <p:ph type="sldNum" sz="quarter" idx="12"/>
          </p:nvPr>
        </p:nvSpPr>
        <p:spPr/>
        <p:txBody>
          <a:bodyPr/>
          <a:lstStyle/>
          <a:p>
            <a:fld id="{BC93ED70-0F68-47AB-A40C-7742FCBF8915}" type="slidenum">
              <a:rPr lang="en-US" smtClean="0">
                <a:solidFill>
                  <a:prstClr val="black"/>
                </a:solidFill>
              </a:rPr>
              <a:pPr/>
              <a:t>9</a:t>
            </a:fld>
            <a:endParaRPr lang="en-US" dirty="0">
              <a:solidFill>
                <a:prstClr val="black"/>
              </a:solidFill>
            </a:endParaRPr>
          </a:p>
        </p:txBody>
      </p:sp>
      <p:pic>
        <p:nvPicPr>
          <p:cNvPr id="6" name="Picture 5"/>
          <p:cNvPicPr>
            <a:picLocks noChangeAspect="1"/>
          </p:cNvPicPr>
          <p:nvPr/>
        </p:nvPicPr>
        <p:blipFill>
          <a:blip r:embed="rId3"/>
          <a:stretch>
            <a:fillRect/>
          </a:stretch>
        </p:blipFill>
        <p:spPr>
          <a:xfrm>
            <a:off x="8966878" y="2991917"/>
            <a:ext cx="1568683" cy="1843088"/>
          </a:xfrm>
          <a:prstGeom prst="rect">
            <a:avLst/>
          </a:prstGeom>
        </p:spPr>
      </p:pic>
    </p:spTree>
    <p:extLst>
      <p:ext uri="{BB962C8B-B14F-4D97-AF65-F5344CB8AC3E}">
        <p14:creationId xmlns:p14="http://schemas.microsoft.com/office/powerpoint/2010/main" val="230109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209800" y="914400"/>
            <a:ext cx="7772400" cy="1981200"/>
          </a:xfrm>
        </p:spPr>
        <p:txBody>
          <a:bodyPr>
            <a:normAutofit fontScale="90000"/>
          </a:bodyPr>
          <a:lstStyle/>
          <a:p>
            <a:r>
              <a:rPr lang="en-US" dirty="0"/>
              <a:t>Seventh Power Plan: </a:t>
            </a:r>
            <a:br>
              <a:rPr lang="en-US" dirty="0"/>
            </a:br>
            <a:r>
              <a:rPr lang="en-US" dirty="0"/>
              <a:t>Industrial </a:t>
            </a:r>
            <a:r>
              <a:rPr lang="en-US" b="1" i="1" u="sng" dirty="0"/>
              <a:t>AND</a:t>
            </a:r>
            <a:r>
              <a:rPr lang="en-US" dirty="0"/>
              <a:t> Commercial Energy Management Potential</a:t>
            </a:r>
          </a:p>
        </p:txBody>
      </p:sp>
      <p:pic>
        <p:nvPicPr>
          <p:cNvPr id="6" name="Picture 5" descr="7th Plan Logo.JPG"/>
          <p:cNvPicPr>
            <a:picLocks noChangeAspect="1"/>
          </p:cNvPicPr>
          <p:nvPr/>
        </p:nvPicPr>
        <p:blipFill>
          <a:blip r:embed="rId2" cstate="print"/>
          <a:stretch>
            <a:fillRect/>
          </a:stretch>
        </p:blipFill>
        <p:spPr>
          <a:xfrm>
            <a:off x="5181600" y="2971801"/>
            <a:ext cx="1600200" cy="2362599"/>
          </a:xfrm>
          <a:prstGeom prst="rect">
            <a:avLst/>
          </a:prstGeom>
        </p:spPr>
      </p:pic>
      <p:pic>
        <p:nvPicPr>
          <p:cNvPr id="7" name="Picture 6" descr="Industrial.jpg"/>
          <p:cNvPicPr>
            <a:picLocks noChangeAspect="1"/>
          </p:cNvPicPr>
          <p:nvPr/>
        </p:nvPicPr>
        <p:blipFill>
          <a:blip r:embed="rId3" cstate="print"/>
          <a:stretch>
            <a:fillRect/>
          </a:stretch>
        </p:blipFill>
        <p:spPr>
          <a:xfrm>
            <a:off x="2209800" y="4114800"/>
            <a:ext cx="2743200" cy="1828800"/>
          </a:xfrm>
          <a:prstGeom prst="rect">
            <a:avLst/>
          </a:prstGeom>
        </p:spPr>
      </p:pic>
      <p:pic>
        <p:nvPicPr>
          <p:cNvPr id="80898" name="Picture 2" descr="Image result for commercial building"/>
          <p:cNvPicPr>
            <a:picLocks noChangeAspect="1" noChangeArrowheads="1"/>
          </p:cNvPicPr>
          <p:nvPr/>
        </p:nvPicPr>
        <p:blipFill>
          <a:blip r:embed="rId4" cstate="print"/>
          <a:srcRect/>
          <a:stretch>
            <a:fillRect/>
          </a:stretch>
        </p:blipFill>
        <p:spPr bwMode="auto">
          <a:xfrm>
            <a:off x="7162801" y="4114800"/>
            <a:ext cx="2828925" cy="1906675"/>
          </a:xfrm>
          <a:prstGeom prst="rect">
            <a:avLst/>
          </a:prstGeom>
          <a:noFill/>
        </p:spPr>
      </p:pic>
    </p:spTree>
    <p:extLst>
      <p:ext uri="{BB962C8B-B14F-4D97-AF65-F5344CB8AC3E}">
        <p14:creationId xmlns:p14="http://schemas.microsoft.com/office/powerpoint/2010/main" val="267398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08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7P EE by Sector</a:t>
            </a:r>
            <a:endParaRPr lang="en-US" sz="2700" dirty="0">
              <a:solidFill>
                <a:srgbClr val="FF0000"/>
              </a:solidFill>
            </a:endParaRPr>
          </a:p>
        </p:txBody>
      </p:sp>
      <p:sp>
        <p:nvSpPr>
          <p:cNvPr id="4" name="Slide Number Placeholder 3"/>
          <p:cNvSpPr>
            <a:spLocks noGrp="1"/>
          </p:cNvSpPr>
          <p:nvPr>
            <p:ph type="sldNum" sz="quarter" idx="12"/>
          </p:nvPr>
        </p:nvSpPr>
        <p:spPr/>
        <p:txBody>
          <a:bodyPr/>
          <a:lstStyle/>
          <a:p>
            <a:fld id="{AA410EB8-A01E-483B-9F37-9B9DDCDD7179}" type="slidenum">
              <a:rPr lang="en-US" smtClean="0"/>
              <a:pPr/>
              <a:t>91</a:t>
            </a:fld>
            <a:endParaRPr lang="en-US"/>
          </a:p>
        </p:txBody>
      </p:sp>
      <p:graphicFrame>
        <p:nvGraphicFramePr>
          <p:cNvPr id="7" name="Content Placeholder 6"/>
          <p:cNvGraphicFramePr>
            <a:graphicFrameLocks noGrp="1"/>
          </p:cNvGraphicFramePr>
          <p:nvPr>
            <p:ph idx="1"/>
            <p:extLst/>
          </p:nvPr>
        </p:nvGraphicFramePr>
        <p:xfrm>
          <a:off x="2286001" y="1524000"/>
          <a:ext cx="7848601" cy="4180120"/>
        </p:xfrm>
        <a:graphic>
          <a:graphicData uri="http://schemas.openxmlformats.org/drawingml/2006/table">
            <a:tbl>
              <a:tblPr/>
              <a:tblGrid>
                <a:gridCol w="3256583">
                  <a:extLst>
                    <a:ext uri="{9D8B030D-6E8A-4147-A177-3AD203B41FA5}">
                      <a16:colId xmlns:a16="http://schemas.microsoft.com/office/drawing/2014/main" val="20000"/>
                    </a:ext>
                  </a:extLst>
                </a:gridCol>
                <a:gridCol w="1476006">
                  <a:extLst>
                    <a:ext uri="{9D8B030D-6E8A-4147-A177-3AD203B41FA5}">
                      <a16:colId xmlns:a16="http://schemas.microsoft.com/office/drawing/2014/main" val="20001"/>
                    </a:ext>
                  </a:extLst>
                </a:gridCol>
                <a:gridCol w="1476006">
                  <a:extLst>
                    <a:ext uri="{9D8B030D-6E8A-4147-A177-3AD203B41FA5}">
                      <a16:colId xmlns:a16="http://schemas.microsoft.com/office/drawing/2014/main" val="20002"/>
                    </a:ext>
                  </a:extLst>
                </a:gridCol>
                <a:gridCol w="1640006">
                  <a:extLst>
                    <a:ext uri="{9D8B030D-6E8A-4147-A177-3AD203B41FA5}">
                      <a16:colId xmlns:a16="http://schemas.microsoft.com/office/drawing/2014/main" val="20003"/>
                    </a:ext>
                  </a:extLst>
                </a:gridCol>
              </a:tblGrid>
              <a:tr h="522515">
                <a:tc gridSpan="4">
                  <a:txBody>
                    <a:bodyPr/>
                    <a:lstStyle/>
                    <a:p>
                      <a:pPr algn="ctr" fontAlgn="b"/>
                      <a:r>
                        <a:rPr lang="en-US" sz="2000" b="1" i="0" u="none" strike="noStrike" dirty="0">
                          <a:solidFill>
                            <a:srgbClr val="000000"/>
                          </a:solidFill>
                          <a:latin typeface="Arial"/>
                        </a:rPr>
                        <a:t>Cost-Effective</a:t>
                      </a:r>
                      <a:r>
                        <a:rPr lang="en-US" sz="2000" b="1" i="0" u="none" strike="noStrike" baseline="0" dirty="0">
                          <a:solidFill>
                            <a:srgbClr val="000000"/>
                          </a:solidFill>
                          <a:latin typeface="Arial"/>
                        </a:rPr>
                        <a:t> Energy Efficiency Potential (aMW)</a:t>
                      </a:r>
                      <a:endParaRPr lang="en-US" sz="2000" b="1" i="0" u="none" strike="noStrike" dirty="0">
                        <a:solidFill>
                          <a:srgbClr val="000000"/>
                        </a:solidFill>
                        <a:latin typeface="Arial"/>
                      </a:endParaRPr>
                    </a:p>
                  </a:txBody>
                  <a:tcPr marL="0" marR="0" marT="0" marB="0" anchor="ctr">
                    <a:lnL>
                      <a:noFill/>
                    </a:lnL>
                    <a:lnR>
                      <a:noFill/>
                    </a:lnR>
                    <a:lnT>
                      <a:noFill/>
                    </a:lnT>
                    <a:lnB w="6350" cap="flat" cmpd="sng" algn="ctr">
                      <a:solidFill>
                        <a:srgbClr val="95B3D7"/>
                      </a:solidFill>
                      <a:prstDash val="solid"/>
                      <a:round/>
                      <a:headEnd type="none" w="med" len="med"/>
                      <a:tailEnd type="none" w="med" len="med"/>
                    </a:lnB>
                    <a:solidFill>
                      <a:srgbClr val="DBE5F1"/>
                    </a:solidFill>
                  </a:tcPr>
                </a:tc>
                <a:tc hMerge="1">
                  <a:txBody>
                    <a:bodyPr/>
                    <a:lstStyle/>
                    <a:p>
                      <a:pPr algn="ctr" fontAlgn="b"/>
                      <a:endParaRPr lang="en-US" sz="2000" b="1" i="0" u="none" strike="noStrike" dirty="0">
                        <a:solidFill>
                          <a:srgbClr val="000000"/>
                        </a:solidFill>
                        <a:latin typeface="Arial"/>
                      </a:endParaRPr>
                    </a:p>
                  </a:txBody>
                  <a:tcPr marL="0" marR="0" marT="0" marB="0" anchor="b">
                    <a:lnL>
                      <a:noFill/>
                    </a:lnL>
                    <a:lnR>
                      <a:noFill/>
                    </a:lnR>
                    <a:lnT>
                      <a:noFill/>
                    </a:lnT>
                    <a:lnB w="6350" cap="flat" cmpd="sng" algn="ctr">
                      <a:solidFill>
                        <a:srgbClr val="95B3D7"/>
                      </a:solidFill>
                      <a:prstDash val="solid"/>
                      <a:round/>
                      <a:headEnd type="none" w="med" len="med"/>
                      <a:tailEnd type="none" w="med" len="med"/>
                    </a:lnB>
                    <a:solidFill>
                      <a:srgbClr val="DBE5F1"/>
                    </a:solidFill>
                  </a:tcPr>
                </a:tc>
                <a:tc hMerge="1">
                  <a:txBody>
                    <a:bodyPr/>
                    <a:lstStyle/>
                    <a:p>
                      <a:pPr algn="ctr" fontAlgn="b"/>
                      <a:endParaRPr lang="en-US" sz="2000" b="1" i="0" u="none" strike="noStrike" dirty="0">
                        <a:solidFill>
                          <a:srgbClr val="000000"/>
                        </a:solidFill>
                        <a:latin typeface="Arial"/>
                      </a:endParaRPr>
                    </a:p>
                  </a:txBody>
                  <a:tcPr marL="0" marR="0" marT="0" marB="0" anchor="b">
                    <a:lnL>
                      <a:noFill/>
                    </a:lnL>
                    <a:lnR>
                      <a:noFill/>
                    </a:lnR>
                    <a:lnT>
                      <a:noFill/>
                    </a:lnT>
                    <a:lnB w="6350" cap="flat" cmpd="sng" algn="ctr">
                      <a:solidFill>
                        <a:srgbClr val="95B3D7"/>
                      </a:solidFill>
                      <a:prstDash val="solid"/>
                      <a:round/>
                      <a:headEnd type="none" w="med" len="med"/>
                      <a:tailEnd type="none" w="med" len="med"/>
                    </a:lnB>
                    <a:solidFill>
                      <a:srgbClr val="DBE5F1"/>
                    </a:solidFill>
                  </a:tcPr>
                </a:tc>
                <a:tc hMerge="1">
                  <a:txBody>
                    <a:bodyPr/>
                    <a:lstStyle/>
                    <a:p>
                      <a:pPr algn="ctr" fontAlgn="b"/>
                      <a:endParaRPr lang="en-US" sz="2000" b="1" i="0" u="none" strike="noStrike" dirty="0">
                        <a:solidFill>
                          <a:srgbClr val="000000"/>
                        </a:solidFill>
                        <a:latin typeface="Arial"/>
                      </a:endParaRPr>
                    </a:p>
                  </a:txBody>
                  <a:tcPr marL="0" marR="0" marT="0" marB="0" anchor="b">
                    <a:lnL>
                      <a:noFill/>
                    </a:lnL>
                    <a:lnR>
                      <a:noFill/>
                    </a:lnR>
                    <a:lnT>
                      <a:noFill/>
                    </a:lnT>
                    <a:lnB w="635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522515">
                <a:tc>
                  <a:txBody>
                    <a:bodyPr/>
                    <a:lstStyle/>
                    <a:p>
                      <a:pPr algn="ctr" fontAlgn="b"/>
                      <a:r>
                        <a:rPr lang="en-US" sz="2000" b="1" i="0" u="none" strike="noStrike" dirty="0">
                          <a:solidFill>
                            <a:srgbClr val="000000"/>
                          </a:solidFill>
                          <a:latin typeface="Arial"/>
                        </a:rPr>
                        <a:t>Sector</a:t>
                      </a:r>
                    </a:p>
                  </a:txBody>
                  <a:tcPr marL="0" marR="0" marT="0"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BE5F1"/>
                    </a:solidFill>
                  </a:tcPr>
                </a:tc>
                <a:tc>
                  <a:txBody>
                    <a:bodyPr/>
                    <a:lstStyle/>
                    <a:p>
                      <a:pPr algn="ctr" fontAlgn="b"/>
                      <a:r>
                        <a:rPr lang="en-US" sz="2000" b="1" i="0" u="none" strike="noStrike" dirty="0">
                          <a:solidFill>
                            <a:srgbClr val="000000"/>
                          </a:solidFill>
                          <a:latin typeface="Arial"/>
                        </a:rPr>
                        <a:t>2021</a:t>
                      </a:r>
                    </a:p>
                  </a:txBody>
                  <a:tcPr marL="0" marR="0" marT="0"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BE5F1"/>
                    </a:solidFill>
                  </a:tcPr>
                </a:tc>
                <a:tc>
                  <a:txBody>
                    <a:bodyPr/>
                    <a:lstStyle/>
                    <a:p>
                      <a:pPr algn="ctr" fontAlgn="b"/>
                      <a:r>
                        <a:rPr lang="en-US" sz="2000" b="1" i="0" u="none" strike="noStrike" dirty="0">
                          <a:solidFill>
                            <a:srgbClr val="000000"/>
                          </a:solidFill>
                          <a:latin typeface="Arial"/>
                        </a:rPr>
                        <a:t>2026</a:t>
                      </a:r>
                    </a:p>
                  </a:txBody>
                  <a:tcPr marL="0" marR="0" marT="0"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BE5F1"/>
                    </a:solidFill>
                  </a:tcPr>
                </a:tc>
                <a:tc>
                  <a:txBody>
                    <a:bodyPr/>
                    <a:lstStyle/>
                    <a:p>
                      <a:pPr algn="ctr" fontAlgn="b"/>
                      <a:r>
                        <a:rPr lang="en-US" sz="2000" b="1" i="0" u="none" strike="noStrike" dirty="0">
                          <a:solidFill>
                            <a:srgbClr val="000000"/>
                          </a:solidFill>
                          <a:latin typeface="Arial"/>
                        </a:rPr>
                        <a:t>2035</a:t>
                      </a:r>
                    </a:p>
                  </a:txBody>
                  <a:tcPr marL="0" marR="0" marT="0"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522515">
                <a:tc>
                  <a:txBody>
                    <a:bodyPr/>
                    <a:lstStyle/>
                    <a:p>
                      <a:pPr algn="l" fontAlgn="b"/>
                      <a:r>
                        <a:rPr lang="en-US" sz="2000" b="0" i="0" u="none" strike="noStrike" dirty="0">
                          <a:solidFill>
                            <a:srgbClr val="000000"/>
                          </a:solidFill>
                          <a:latin typeface="Arial"/>
                        </a:rPr>
                        <a:t>Agriculture</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en-US" sz="2000" b="0" i="0" u="none" strike="noStrike" dirty="0">
                          <a:solidFill>
                            <a:srgbClr val="000000"/>
                          </a:solidFill>
                          <a:latin typeface="Arial"/>
                        </a:rPr>
                        <a:t>60 </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en-US" sz="2000" b="0" i="0" u="none" strike="noStrike" dirty="0">
                          <a:solidFill>
                            <a:srgbClr val="000000"/>
                          </a:solidFill>
                          <a:latin typeface="Arial"/>
                        </a:rPr>
                        <a:t>89 </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en-US" sz="2000" b="0" i="0" u="none" strike="noStrike" dirty="0">
                          <a:solidFill>
                            <a:srgbClr val="000000"/>
                          </a:solidFill>
                          <a:latin typeface="Arial"/>
                        </a:rPr>
                        <a:t>117 </a:t>
                      </a:r>
                    </a:p>
                  </a:txBody>
                  <a:tcPr marL="0" marR="0" marT="0" marB="0" anchor="ctr">
                    <a:lnL>
                      <a:noFill/>
                    </a:lnL>
                    <a:lnR>
                      <a:noFill/>
                    </a:lnR>
                    <a:lnT w="6350" cap="flat" cmpd="sng" algn="ctr">
                      <a:solidFill>
                        <a:srgbClr val="95B3D7"/>
                      </a:solidFill>
                      <a:prstDash val="solid"/>
                      <a:round/>
                      <a:headEnd type="none" w="med" len="med"/>
                      <a:tailEnd type="none" w="med" len="med"/>
                    </a:lnT>
                    <a:lnB>
                      <a:noFill/>
                    </a:lnB>
                  </a:tcPr>
                </a:tc>
                <a:extLst>
                  <a:ext uri="{0D108BD9-81ED-4DB2-BD59-A6C34878D82A}">
                    <a16:rowId xmlns:a16="http://schemas.microsoft.com/office/drawing/2014/main" val="10002"/>
                  </a:ext>
                </a:extLst>
              </a:tr>
              <a:tr h="522515">
                <a:tc>
                  <a:txBody>
                    <a:bodyPr/>
                    <a:lstStyle/>
                    <a:p>
                      <a:pPr algn="l" fontAlgn="b"/>
                      <a:r>
                        <a:rPr lang="en-US" sz="2000" b="0" i="0" u="none" strike="noStrike" dirty="0">
                          <a:solidFill>
                            <a:srgbClr val="000000"/>
                          </a:solidFill>
                          <a:latin typeface="Arial"/>
                        </a:rPr>
                        <a:t>Commercial</a:t>
                      </a:r>
                    </a:p>
                  </a:txBody>
                  <a:tcPr marL="0" marR="0" marT="0" marB="0" anchor="ctr">
                    <a:lnL>
                      <a:noFill/>
                    </a:lnL>
                    <a:lnR>
                      <a:noFill/>
                    </a:lnR>
                    <a:lnT>
                      <a:noFill/>
                    </a:lnT>
                    <a:lnB>
                      <a:noFill/>
                    </a:lnB>
                  </a:tcPr>
                </a:tc>
                <a:tc>
                  <a:txBody>
                    <a:bodyPr/>
                    <a:lstStyle/>
                    <a:p>
                      <a:pPr algn="ctr" fontAlgn="b"/>
                      <a:r>
                        <a:rPr lang="en-US" sz="2000" b="0" i="0" u="none" strike="noStrike" dirty="0">
                          <a:solidFill>
                            <a:srgbClr val="000000"/>
                          </a:solidFill>
                          <a:latin typeface="Arial"/>
                        </a:rPr>
                        <a:t>554 </a:t>
                      </a:r>
                    </a:p>
                  </a:txBody>
                  <a:tcPr marL="0" marR="0" marT="0" marB="0" anchor="ctr">
                    <a:lnL>
                      <a:noFill/>
                    </a:lnL>
                    <a:lnR>
                      <a:noFill/>
                    </a:lnR>
                    <a:lnT>
                      <a:noFill/>
                    </a:lnT>
                    <a:lnB>
                      <a:noFill/>
                    </a:lnB>
                  </a:tcPr>
                </a:tc>
                <a:tc>
                  <a:txBody>
                    <a:bodyPr/>
                    <a:lstStyle/>
                    <a:p>
                      <a:pPr algn="ctr" fontAlgn="b"/>
                      <a:r>
                        <a:rPr lang="en-US" sz="2000" b="0" i="0" u="none" strike="noStrike" dirty="0">
                          <a:solidFill>
                            <a:srgbClr val="000000"/>
                          </a:solidFill>
                          <a:latin typeface="Arial"/>
                        </a:rPr>
                        <a:t>1,242 </a:t>
                      </a:r>
                    </a:p>
                  </a:txBody>
                  <a:tcPr marL="0" marR="0" marT="0" marB="0" anchor="ctr">
                    <a:lnL>
                      <a:noFill/>
                    </a:lnL>
                    <a:lnR>
                      <a:noFill/>
                    </a:lnR>
                    <a:lnT>
                      <a:noFill/>
                    </a:lnT>
                    <a:lnB>
                      <a:noFill/>
                    </a:lnB>
                  </a:tcPr>
                </a:tc>
                <a:tc>
                  <a:txBody>
                    <a:bodyPr/>
                    <a:lstStyle/>
                    <a:p>
                      <a:pPr algn="ctr" fontAlgn="b"/>
                      <a:r>
                        <a:rPr lang="en-US" sz="2000" b="0" i="0" u="none" strike="noStrike" dirty="0">
                          <a:solidFill>
                            <a:srgbClr val="000000"/>
                          </a:solidFill>
                          <a:latin typeface="Arial"/>
                        </a:rPr>
                        <a:t>1,762 </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522515">
                <a:tc>
                  <a:txBody>
                    <a:bodyPr/>
                    <a:lstStyle/>
                    <a:p>
                      <a:pPr algn="l" fontAlgn="b"/>
                      <a:r>
                        <a:rPr lang="en-US" sz="2000" b="0" i="0" u="none" strike="noStrike" dirty="0">
                          <a:solidFill>
                            <a:srgbClr val="000000"/>
                          </a:solidFill>
                          <a:latin typeface="Arial"/>
                        </a:rPr>
                        <a:t>Industrial</a:t>
                      </a:r>
                    </a:p>
                  </a:txBody>
                  <a:tcPr marL="0" marR="0" marT="0" marB="0" anchor="ctr">
                    <a:lnL>
                      <a:noFill/>
                    </a:lnL>
                    <a:lnR>
                      <a:noFill/>
                    </a:lnR>
                    <a:lnT>
                      <a:noFill/>
                    </a:lnT>
                    <a:lnB>
                      <a:noFill/>
                    </a:lnB>
                  </a:tcPr>
                </a:tc>
                <a:tc>
                  <a:txBody>
                    <a:bodyPr/>
                    <a:lstStyle/>
                    <a:p>
                      <a:pPr algn="ctr" fontAlgn="b"/>
                      <a:r>
                        <a:rPr lang="en-US" sz="2000" b="0" i="0" u="none" strike="noStrike" dirty="0">
                          <a:solidFill>
                            <a:srgbClr val="000000"/>
                          </a:solidFill>
                          <a:latin typeface="Arial"/>
                        </a:rPr>
                        <a:t>284 </a:t>
                      </a:r>
                    </a:p>
                  </a:txBody>
                  <a:tcPr marL="0" marR="0" marT="0" marB="0" anchor="ctr">
                    <a:lnL>
                      <a:noFill/>
                    </a:lnL>
                    <a:lnR>
                      <a:noFill/>
                    </a:lnR>
                    <a:lnT>
                      <a:noFill/>
                    </a:lnT>
                    <a:lnB>
                      <a:noFill/>
                    </a:lnB>
                  </a:tcPr>
                </a:tc>
                <a:tc>
                  <a:txBody>
                    <a:bodyPr/>
                    <a:lstStyle/>
                    <a:p>
                      <a:pPr algn="ctr" fontAlgn="b"/>
                      <a:r>
                        <a:rPr lang="en-US" sz="2000" b="0" i="0" u="none" strike="noStrike" dirty="0">
                          <a:solidFill>
                            <a:srgbClr val="000000"/>
                          </a:solidFill>
                          <a:latin typeface="Arial"/>
                        </a:rPr>
                        <a:t>485 </a:t>
                      </a:r>
                    </a:p>
                  </a:txBody>
                  <a:tcPr marL="0" marR="0" marT="0" marB="0" anchor="ctr">
                    <a:lnL>
                      <a:noFill/>
                    </a:lnL>
                    <a:lnR>
                      <a:noFill/>
                    </a:lnR>
                    <a:lnT>
                      <a:noFill/>
                    </a:lnT>
                    <a:lnB>
                      <a:noFill/>
                    </a:lnB>
                  </a:tcPr>
                </a:tc>
                <a:tc>
                  <a:txBody>
                    <a:bodyPr/>
                    <a:lstStyle/>
                    <a:p>
                      <a:pPr algn="ctr" fontAlgn="b"/>
                      <a:r>
                        <a:rPr lang="en-US" sz="2000" b="0" i="0" u="none" strike="noStrike" dirty="0">
                          <a:solidFill>
                            <a:srgbClr val="000000"/>
                          </a:solidFill>
                          <a:latin typeface="Arial"/>
                        </a:rPr>
                        <a:t>571 </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522515">
                <a:tc>
                  <a:txBody>
                    <a:bodyPr/>
                    <a:lstStyle/>
                    <a:p>
                      <a:pPr algn="l" fontAlgn="b"/>
                      <a:r>
                        <a:rPr lang="en-US" sz="2000" b="0" i="0" u="none" strike="noStrike" dirty="0">
                          <a:solidFill>
                            <a:srgbClr val="000000"/>
                          </a:solidFill>
                          <a:latin typeface="Arial"/>
                        </a:rPr>
                        <a:t>Residential</a:t>
                      </a:r>
                    </a:p>
                  </a:txBody>
                  <a:tcPr marL="0" marR="0" marT="0" marB="0" anchor="ctr">
                    <a:lnL>
                      <a:noFill/>
                    </a:lnL>
                    <a:lnR>
                      <a:noFill/>
                    </a:lnR>
                    <a:lnT>
                      <a:noFill/>
                    </a:lnT>
                    <a:lnB>
                      <a:noFill/>
                    </a:lnB>
                  </a:tcPr>
                </a:tc>
                <a:tc>
                  <a:txBody>
                    <a:bodyPr/>
                    <a:lstStyle/>
                    <a:p>
                      <a:pPr algn="ctr" fontAlgn="b"/>
                      <a:r>
                        <a:rPr lang="en-US" sz="2000" b="0" i="0" u="none" strike="noStrike" dirty="0">
                          <a:solidFill>
                            <a:srgbClr val="000000"/>
                          </a:solidFill>
                          <a:latin typeface="Arial"/>
                        </a:rPr>
                        <a:t>530 </a:t>
                      </a:r>
                    </a:p>
                  </a:txBody>
                  <a:tcPr marL="0" marR="0" marT="0" marB="0" anchor="ctr">
                    <a:lnL>
                      <a:noFill/>
                    </a:lnL>
                    <a:lnR>
                      <a:noFill/>
                    </a:lnR>
                    <a:lnT>
                      <a:noFill/>
                    </a:lnT>
                    <a:lnB>
                      <a:noFill/>
                    </a:lnB>
                  </a:tcPr>
                </a:tc>
                <a:tc>
                  <a:txBody>
                    <a:bodyPr/>
                    <a:lstStyle/>
                    <a:p>
                      <a:pPr algn="ctr" fontAlgn="b"/>
                      <a:r>
                        <a:rPr lang="en-US" sz="2000" b="0" i="0" u="none" strike="noStrike" dirty="0">
                          <a:solidFill>
                            <a:srgbClr val="000000"/>
                          </a:solidFill>
                          <a:latin typeface="Arial"/>
                        </a:rPr>
                        <a:t>1,104 </a:t>
                      </a:r>
                    </a:p>
                  </a:txBody>
                  <a:tcPr marL="0" marR="0" marT="0" marB="0" anchor="ctr">
                    <a:lnL>
                      <a:noFill/>
                    </a:lnL>
                    <a:lnR>
                      <a:noFill/>
                    </a:lnR>
                    <a:lnT>
                      <a:noFill/>
                    </a:lnT>
                    <a:lnB>
                      <a:noFill/>
                    </a:lnB>
                  </a:tcPr>
                </a:tc>
                <a:tc>
                  <a:txBody>
                    <a:bodyPr/>
                    <a:lstStyle/>
                    <a:p>
                      <a:pPr algn="ctr" fontAlgn="b"/>
                      <a:r>
                        <a:rPr lang="en-US" sz="2000" b="0" i="0" u="none" strike="noStrike" dirty="0">
                          <a:solidFill>
                            <a:srgbClr val="000000"/>
                          </a:solidFill>
                          <a:latin typeface="Arial"/>
                        </a:rPr>
                        <a:t>1,735 </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522515">
                <a:tc>
                  <a:txBody>
                    <a:bodyPr/>
                    <a:lstStyle/>
                    <a:p>
                      <a:pPr algn="l" fontAlgn="b"/>
                      <a:r>
                        <a:rPr lang="en-US" sz="2000" b="0" i="0" u="none" strike="noStrike">
                          <a:solidFill>
                            <a:srgbClr val="000000"/>
                          </a:solidFill>
                          <a:latin typeface="Arial"/>
                        </a:rPr>
                        <a:t>Utility</a:t>
                      </a:r>
                    </a:p>
                  </a:txBody>
                  <a:tcPr marL="0" marR="0" marT="0" marB="0" anchor="ctr">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Arial"/>
                        </a:rPr>
                        <a:t>28 </a:t>
                      </a:r>
                    </a:p>
                  </a:txBody>
                  <a:tcPr marL="0" marR="0" marT="0" marB="0" anchor="ctr">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Arial"/>
                        </a:rPr>
                        <a:t>77 </a:t>
                      </a:r>
                    </a:p>
                  </a:txBody>
                  <a:tcPr marL="0" marR="0" marT="0" marB="0" anchor="ctr">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en-US" sz="2000" b="0" i="0" u="none" strike="noStrike" dirty="0">
                          <a:solidFill>
                            <a:srgbClr val="000000"/>
                          </a:solidFill>
                          <a:latin typeface="Arial"/>
                        </a:rPr>
                        <a:t>187 </a:t>
                      </a:r>
                    </a:p>
                  </a:txBody>
                  <a:tcPr marL="0" marR="0" marT="0" marB="0" anchor="ctr">
                    <a:lnL>
                      <a:noFill/>
                    </a:lnL>
                    <a:lnR>
                      <a:noFill/>
                    </a:lnR>
                    <a:lnT>
                      <a:noFill/>
                    </a:lnT>
                    <a:lnB w="635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522515">
                <a:tc>
                  <a:txBody>
                    <a:bodyPr/>
                    <a:lstStyle/>
                    <a:p>
                      <a:pPr algn="l" fontAlgn="b"/>
                      <a:r>
                        <a:rPr lang="en-US" sz="2000" b="1" i="0" u="none" strike="noStrike" dirty="0">
                          <a:solidFill>
                            <a:srgbClr val="000000"/>
                          </a:solidFill>
                          <a:latin typeface="Arial"/>
                        </a:rPr>
                        <a:t>Grand Total</a:t>
                      </a:r>
                    </a:p>
                  </a:txBody>
                  <a:tcPr marL="0" marR="0" marT="0" marB="0" anchor="ctr">
                    <a:lnL>
                      <a:noFill/>
                    </a:lnL>
                    <a:lnR>
                      <a:noFill/>
                    </a:lnR>
                    <a:lnT w="6350" cap="flat" cmpd="sng" algn="ctr">
                      <a:solidFill>
                        <a:srgbClr val="95B3D7"/>
                      </a:solidFill>
                      <a:prstDash val="solid"/>
                      <a:round/>
                      <a:headEnd type="none" w="med" len="med"/>
                      <a:tailEnd type="none" w="med" len="med"/>
                    </a:lnT>
                    <a:lnB>
                      <a:noFill/>
                    </a:lnB>
                    <a:solidFill>
                      <a:srgbClr val="DBE5F1"/>
                    </a:solidFill>
                  </a:tcPr>
                </a:tc>
                <a:tc>
                  <a:txBody>
                    <a:bodyPr/>
                    <a:lstStyle/>
                    <a:p>
                      <a:pPr algn="ctr" fontAlgn="b"/>
                      <a:r>
                        <a:rPr lang="en-US" sz="2000" b="1" i="0" u="none" strike="noStrike" dirty="0">
                          <a:solidFill>
                            <a:srgbClr val="000000"/>
                          </a:solidFill>
                          <a:latin typeface="Arial"/>
                        </a:rPr>
                        <a:t>1,457 </a:t>
                      </a:r>
                    </a:p>
                  </a:txBody>
                  <a:tcPr marL="0" marR="0" marT="0" marB="0" anchor="ctr">
                    <a:lnL>
                      <a:noFill/>
                    </a:lnL>
                    <a:lnR>
                      <a:noFill/>
                    </a:lnR>
                    <a:lnT w="6350" cap="flat" cmpd="sng" algn="ctr">
                      <a:solidFill>
                        <a:srgbClr val="95B3D7"/>
                      </a:solidFill>
                      <a:prstDash val="solid"/>
                      <a:round/>
                      <a:headEnd type="none" w="med" len="med"/>
                      <a:tailEnd type="none" w="med" len="med"/>
                    </a:lnT>
                    <a:lnB>
                      <a:noFill/>
                    </a:lnB>
                    <a:solidFill>
                      <a:srgbClr val="DBE5F1"/>
                    </a:solidFill>
                  </a:tcPr>
                </a:tc>
                <a:tc>
                  <a:txBody>
                    <a:bodyPr/>
                    <a:lstStyle/>
                    <a:p>
                      <a:pPr algn="ctr" fontAlgn="b"/>
                      <a:r>
                        <a:rPr lang="en-US" sz="2000" b="1" i="0" u="none" strike="noStrike" dirty="0">
                          <a:solidFill>
                            <a:srgbClr val="000000"/>
                          </a:solidFill>
                          <a:latin typeface="Arial"/>
                        </a:rPr>
                        <a:t>2,998 </a:t>
                      </a:r>
                    </a:p>
                  </a:txBody>
                  <a:tcPr marL="0" marR="0" marT="0" marB="0" anchor="ctr">
                    <a:lnL>
                      <a:noFill/>
                    </a:lnL>
                    <a:lnR>
                      <a:noFill/>
                    </a:lnR>
                    <a:lnT w="6350" cap="flat" cmpd="sng" algn="ctr">
                      <a:solidFill>
                        <a:srgbClr val="95B3D7"/>
                      </a:solidFill>
                      <a:prstDash val="solid"/>
                      <a:round/>
                      <a:headEnd type="none" w="med" len="med"/>
                      <a:tailEnd type="none" w="med" len="med"/>
                    </a:lnT>
                    <a:lnB>
                      <a:noFill/>
                    </a:lnB>
                    <a:solidFill>
                      <a:srgbClr val="DBE5F1"/>
                    </a:solidFill>
                  </a:tcPr>
                </a:tc>
                <a:tc>
                  <a:txBody>
                    <a:bodyPr/>
                    <a:lstStyle/>
                    <a:p>
                      <a:pPr algn="ctr" fontAlgn="b"/>
                      <a:r>
                        <a:rPr lang="en-US" sz="2000" b="1" i="0" u="none" strike="noStrike" dirty="0">
                          <a:solidFill>
                            <a:srgbClr val="000000"/>
                          </a:solidFill>
                          <a:latin typeface="Arial"/>
                        </a:rPr>
                        <a:t>4,371 </a:t>
                      </a:r>
                    </a:p>
                  </a:txBody>
                  <a:tcPr marL="0" marR="0" marT="0" marB="0" anchor="ctr">
                    <a:lnL>
                      <a:noFill/>
                    </a:lnL>
                    <a:lnR>
                      <a:noFill/>
                    </a:lnR>
                    <a:lnT w="6350" cap="flat" cmpd="sng" algn="ctr">
                      <a:solidFill>
                        <a:srgbClr val="95B3D7"/>
                      </a:solidFill>
                      <a:prstDash val="solid"/>
                      <a:round/>
                      <a:headEnd type="none" w="med" len="med"/>
                      <a:tailEnd type="none" w="med" len="med"/>
                    </a:lnT>
                    <a:lnB>
                      <a:noFill/>
                    </a:lnB>
                    <a:solidFill>
                      <a:srgbClr val="DBE5F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13378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020762"/>
          </a:xfrm>
        </p:spPr>
        <p:txBody>
          <a:bodyPr>
            <a:normAutofit fontScale="90000"/>
          </a:bodyPr>
          <a:lstStyle/>
          <a:p>
            <a:r>
              <a:rPr lang="en-US" dirty="0"/>
              <a:t>Commercial Measures</a:t>
            </a:r>
            <a:br>
              <a:rPr lang="en-US" dirty="0"/>
            </a:br>
            <a:r>
              <a:rPr lang="en-US" sz="3600" dirty="0"/>
              <a:t> </a:t>
            </a:r>
            <a:r>
              <a:rPr lang="en-US" sz="2700" dirty="0"/>
              <a:t>Cost-Effective Potential (aMW)</a:t>
            </a:r>
            <a:endParaRPr lang="en-US" dirty="0"/>
          </a:p>
        </p:txBody>
      </p:sp>
      <p:pic>
        <p:nvPicPr>
          <p:cNvPr id="4100" name="Picture 4" descr="http://www.darlingtonwi.org/darlington_mainstreet_op_800x441.jpg"/>
          <p:cNvPicPr>
            <a:picLocks noChangeAspect="1" noChangeArrowheads="1"/>
          </p:cNvPicPr>
          <p:nvPr/>
        </p:nvPicPr>
        <p:blipFill>
          <a:blip r:embed="rId2" cstate="print"/>
          <a:srcRect/>
          <a:stretch>
            <a:fillRect/>
          </a:stretch>
        </p:blipFill>
        <p:spPr bwMode="auto">
          <a:xfrm>
            <a:off x="4780974" y="1568915"/>
            <a:ext cx="1952517" cy="1076325"/>
          </a:xfrm>
          <a:prstGeom prst="rect">
            <a:avLst/>
          </a:prstGeom>
          <a:noFill/>
        </p:spPr>
      </p:pic>
      <p:graphicFrame>
        <p:nvGraphicFramePr>
          <p:cNvPr id="6" name="Table 5"/>
          <p:cNvGraphicFramePr>
            <a:graphicFrameLocks noGrp="1"/>
          </p:cNvGraphicFramePr>
          <p:nvPr>
            <p:extLst/>
          </p:nvPr>
        </p:nvGraphicFramePr>
        <p:xfrm>
          <a:off x="7086600" y="5943600"/>
          <a:ext cx="4343401" cy="213360"/>
        </p:xfrm>
        <a:graphic>
          <a:graphicData uri="http://schemas.openxmlformats.org/drawingml/2006/table">
            <a:tbl>
              <a:tblPr/>
              <a:tblGrid>
                <a:gridCol w="1781908">
                  <a:extLst>
                    <a:ext uri="{9D8B030D-6E8A-4147-A177-3AD203B41FA5}">
                      <a16:colId xmlns:a16="http://schemas.microsoft.com/office/drawing/2014/main" val="20000"/>
                    </a:ext>
                  </a:extLst>
                </a:gridCol>
                <a:gridCol w="1570892">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457201">
                  <a:extLst>
                    <a:ext uri="{9D8B030D-6E8A-4147-A177-3AD203B41FA5}">
                      <a16:colId xmlns:a16="http://schemas.microsoft.com/office/drawing/2014/main" val="20003"/>
                    </a:ext>
                  </a:extLst>
                </a:gridCol>
              </a:tblGrid>
              <a:tr h="161925">
                <a:tc>
                  <a:txBody>
                    <a:bodyPr/>
                    <a:lstStyle/>
                    <a:p>
                      <a:pPr algn="l" fontAlgn="b"/>
                      <a:r>
                        <a:rPr lang="en-US" sz="1400" b="1" i="0" u="none" strike="noStrike" dirty="0">
                          <a:solidFill>
                            <a:srgbClr val="000000"/>
                          </a:solidFill>
                          <a:latin typeface="Arial"/>
                        </a:rPr>
                        <a:t>Total </a:t>
                      </a:r>
                    </a:p>
                  </a:txBody>
                  <a:tcPr marL="0" marR="0" marT="0" marB="0" anchor="b">
                    <a:lnL>
                      <a:noFill/>
                    </a:lnL>
                    <a:lnR>
                      <a:noFill/>
                    </a:lnR>
                    <a:lnT>
                      <a:noFill/>
                    </a:lnT>
                    <a:lnB>
                      <a:noFill/>
                    </a:lnB>
                  </a:tcPr>
                </a:tc>
                <a:tc>
                  <a:txBody>
                    <a:bodyPr/>
                    <a:lstStyle/>
                    <a:p>
                      <a:pPr algn="r" fontAlgn="b"/>
                      <a:r>
                        <a:rPr lang="en-US" sz="1400" b="1" i="0" u="none" strike="noStrike" dirty="0">
                          <a:solidFill>
                            <a:srgbClr val="000000"/>
                          </a:solidFill>
                          <a:effectLst/>
                          <a:latin typeface="Arial" panose="020B0604020202020204" pitchFamily="34" charset="0"/>
                        </a:rPr>
                        <a:t>554.1</a:t>
                      </a:r>
                    </a:p>
                  </a:txBody>
                  <a:tcPr marL="0" marR="0" marT="0" marB="0" anchor="b">
                    <a:lnL>
                      <a:noFill/>
                    </a:lnL>
                    <a:lnR>
                      <a:noFill/>
                    </a:lnR>
                    <a:lnT>
                      <a:noFill/>
                    </a:lnT>
                    <a:lnB>
                      <a:noFill/>
                    </a:lnB>
                  </a:tcPr>
                </a:tc>
                <a:tc>
                  <a:txBody>
                    <a:bodyPr/>
                    <a:lstStyle/>
                    <a:p>
                      <a:pPr algn="r" fontAlgn="b"/>
                      <a:r>
                        <a:rPr lang="en-US" sz="1400" b="1" i="0" u="none" strike="noStrike">
                          <a:solidFill>
                            <a:srgbClr val="000000"/>
                          </a:solidFill>
                          <a:effectLst/>
                          <a:latin typeface="Arial" panose="020B0604020202020204" pitchFamily="34" charset="0"/>
                        </a:rPr>
                        <a:t>1242</a:t>
                      </a:r>
                    </a:p>
                  </a:txBody>
                  <a:tcPr marL="0" marR="0" marT="0" marB="0" anchor="b">
                    <a:lnL>
                      <a:noFill/>
                    </a:lnL>
                    <a:lnR>
                      <a:noFill/>
                    </a:lnR>
                    <a:lnT>
                      <a:noFill/>
                    </a:lnT>
                    <a:lnB>
                      <a:noFill/>
                    </a:lnB>
                  </a:tcPr>
                </a:tc>
                <a:tc>
                  <a:txBody>
                    <a:bodyPr/>
                    <a:lstStyle/>
                    <a:p>
                      <a:pPr algn="r" fontAlgn="b"/>
                      <a:r>
                        <a:rPr lang="en-US" sz="1400" b="1" i="0" u="none" strike="noStrike" dirty="0">
                          <a:solidFill>
                            <a:srgbClr val="000000"/>
                          </a:solidFill>
                          <a:effectLst/>
                          <a:latin typeface="Arial" panose="020B0604020202020204" pitchFamily="34" charset="0"/>
                        </a:rPr>
                        <a:t>1762</a:t>
                      </a:r>
                    </a:p>
                  </a:txBody>
                  <a:tcPr marL="0" marR="0" marT="0" marB="0" anchor="b">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3" name="Table 2">
            <a:extLst>
              <a:ext uri="{FF2B5EF4-FFF2-40B4-BE49-F238E27FC236}">
                <a16:creationId xmlns:a16="http://schemas.microsoft.com/office/drawing/2014/main" id="{20E3385D-A040-4FBF-8C07-5B5933D3EA6F}"/>
              </a:ext>
            </a:extLst>
          </p:cNvPr>
          <p:cNvGraphicFramePr>
            <a:graphicFrameLocks noGrp="1"/>
          </p:cNvGraphicFramePr>
          <p:nvPr>
            <p:extLst/>
          </p:nvPr>
        </p:nvGraphicFramePr>
        <p:xfrm>
          <a:off x="381000" y="1553528"/>
          <a:ext cx="4029281" cy="445008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670291993"/>
                    </a:ext>
                  </a:extLst>
                </a:gridCol>
                <a:gridCol w="457200">
                  <a:extLst>
                    <a:ext uri="{9D8B030D-6E8A-4147-A177-3AD203B41FA5}">
                      <a16:colId xmlns:a16="http://schemas.microsoft.com/office/drawing/2014/main" val="730200094"/>
                    </a:ext>
                  </a:extLst>
                </a:gridCol>
                <a:gridCol w="685800">
                  <a:extLst>
                    <a:ext uri="{9D8B030D-6E8A-4147-A177-3AD203B41FA5}">
                      <a16:colId xmlns:a16="http://schemas.microsoft.com/office/drawing/2014/main" val="3158695357"/>
                    </a:ext>
                  </a:extLst>
                </a:gridCol>
                <a:gridCol w="600281">
                  <a:extLst>
                    <a:ext uri="{9D8B030D-6E8A-4147-A177-3AD203B41FA5}">
                      <a16:colId xmlns:a16="http://schemas.microsoft.com/office/drawing/2014/main" val="4000323043"/>
                    </a:ext>
                  </a:extLst>
                </a:gridCol>
              </a:tblGrid>
              <a:tr h="175260">
                <a:tc>
                  <a:txBody>
                    <a:bodyPr/>
                    <a:lstStyle/>
                    <a:p>
                      <a:pPr algn="l" fontAlgn="b"/>
                      <a:r>
                        <a:rPr lang="en-US" sz="1400" b="1" i="0" u="none" strike="noStrike" dirty="0">
                          <a:solidFill>
                            <a:srgbClr val="000000"/>
                          </a:solidFill>
                          <a:effectLst/>
                          <a:latin typeface="Arial" panose="020B0604020202020204" pitchFamily="34" charset="0"/>
                        </a:rPr>
                        <a:t>End-Use</a:t>
                      </a:r>
                      <a:r>
                        <a:rPr lang="en-US" sz="1200" b="1" i="0" u="none" strike="noStrike" dirty="0">
                          <a:solidFill>
                            <a:srgbClr val="000000"/>
                          </a:solidFill>
                          <a:effectLst/>
                          <a:latin typeface="Arial" panose="020B0604020202020204" pitchFamily="34" charset="0"/>
                        </a:rPr>
                        <a:t> and Measure</a:t>
                      </a:r>
                    </a:p>
                  </a:txBody>
                  <a:tcPr marL="114300" marR="0" marT="0" marB="0" anchor="b">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rPr>
                        <a:t>2021</a:t>
                      </a:r>
                    </a:p>
                  </a:txBody>
                  <a:tcPr marL="0" marR="0" marT="0" marB="0" anchor="b">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rPr>
                        <a:t>2026</a:t>
                      </a:r>
                    </a:p>
                  </a:txBody>
                  <a:tcPr marL="0" marR="0" marT="0" marB="0" anchor="b">
                    <a:lnB w="12700" cap="flat" cmpd="sng" algn="ctr">
                      <a:solidFill>
                        <a:schemeClr val="tx1"/>
                      </a:solidFill>
                      <a:prstDash val="solid"/>
                      <a:round/>
                      <a:headEnd type="none" w="med" len="med"/>
                      <a:tailEnd type="none" w="med" len="med"/>
                    </a:lnB>
                  </a:tcPr>
                </a:tc>
                <a:tc>
                  <a:txBody>
                    <a:bodyPr/>
                    <a:lstStyle/>
                    <a:p>
                      <a:pPr algn="r" fontAlgn="b"/>
                      <a:r>
                        <a:rPr lang="en-US" sz="1200" b="1" i="0" u="none" strike="noStrike" dirty="0">
                          <a:solidFill>
                            <a:srgbClr val="000000"/>
                          </a:solidFill>
                          <a:effectLst/>
                          <a:latin typeface="Arial" panose="020B0604020202020204" pitchFamily="34" charset="0"/>
                        </a:rPr>
                        <a:t>2035</a:t>
                      </a:r>
                    </a:p>
                  </a:txBody>
                  <a:tcPr marL="0" marR="0"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609095"/>
                  </a:ext>
                </a:extLst>
              </a:tr>
              <a:tr h="175260">
                <a:tc>
                  <a:txBody>
                    <a:bodyPr/>
                    <a:lstStyle/>
                    <a:p>
                      <a:pPr algn="l" fontAlgn="b"/>
                      <a:r>
                        <a:rPr lang="en-US" sz="1200" b="1" u="none" strike="noStrike" dirty="0">
                          <a:effectLst/>
                        </a:rPr>
                        <a:t>Compressed Air</a:t>
                      </a:r>
                      <a:endParaRPr lang="en-US" sz="1200" b="1" i="0" u="none" strike="noStrike" dirty="0">
                        <a:solidFill>
                          <a:srgbClr val="000000"/>
                        </a:solidFill>
                        <a:effectLst/>
                        <a:latin typeface="Arial" panose="020B0604020202020204" pitchFamily="34" charset="0"/>
                      </a:endParaRPr>
                    </a:p>
                  </a:txBody>
                  <a:tcPr marL="11430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5</a:t>
                      </a:r>
                      <a:endParaRPr lang="en-US" sz="1200" b="1"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9</a:t>
                      </a:r>
                      <a:endParaRPr lang="en-US" sz="1200" b="1"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17</a:t>
                      </a:r>
                      <a:endParaRPr lang="en-US" sz="1200" b="1"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3899382"/>
                  </a:ext>
                </a:extLst>
              </a:tr>
              <a:tr h="175260">
                <a:tc>
                  <a:txBody>
                    <a:bodyPr/>
                    <a:lstStyle/>
                    <a:p>
                      <a:pPr algn="l" fontAlgn="b"/>
                      <a:r>
                        <a:rPr lang="en-US" sz="1200" u="none" strike="noStrike" dirty="0">
                          <a:effectLst/>
                        </a:rPr>
                        <a:t>Compressed Air</a:t>
                      </a:r>
                      <a:endParaRPr lang="en-US" sz="1200" b="0" i="0" u="none" strike="noStrike" dirty="0">
                        <a:solidFill>
                          <a:srgbClr val="000000"/>
                        </a:solidFill>
                        <a:effectLst/>
                        <a:latin typeface="Arial" panose="020B0604020202020204" pitchFamily="34" charset="0"/>
                      </a:endParaRPr>
                    </a:p>
                  </a:txBody>
                  <a:tcPr marL="22860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dirty="0">
                          <a:effectLst/>
                        </a:rPr>
                        <a:t>5</a:t>
                      </a:r>
                      <a:endParaRPr lang="en-US" sz="12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dirty="0">
                          <a:effectLst/>
                        </a:rPr>
                        <a:t>9</a:t>
                      </a:r>
                      <a:endParaRPr lang="en-US" sz="12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dirty="0">
                          <a:effectLst/>
                        </a:rPr>
                        <a:t>17</a:t>
                      </a:r>
                      <a:endParaRPr lang="en-US" sz="12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924526949"/>
                  </a:ext>
                </a:extLst>
              </a:tr>
              <a:tr h="175260">
                <a:tc>
                  <a:txBody>
                    <a:bodyPr/>
                    <a:lstStyle/>
                    <a:p>
                      <a:pPr algn="l" fontAlgn="b"/>
                      <a:r>
                        <a:rPr lang="en-US" sz="1200" b="1" u="none" strike="noStrike" dirty="0">
                          <a:effectLst/>
                        </a:rPr>
                        <a:t>Electronics</a:t>
                      </a:r>
                      <a:endParaRPr lang="en-US" sz="1200" b="1" i="0" u="none" strike="noStrike" dirty="0">
                        <a:solidFill>
                          <a:srgbClr val="000000"/>
                        </a:solidFill>
                        <a:effectLst/>
                        <a:latin typeface="Arial" panose="020B0604020202020204" pitchFamily="34" charset="0"/>
                      </a:endParaRPr>
                    </a:p>
                  </a:txBody>
                  <a:tcPr marL="11430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104</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314</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392</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6682802"/>
                  </a:ext>
                </a:extLst>
              </a:tr>
              <a:tr h="175260">
                <a:tc>
                  <a:txBody>
                    <a:bodyPr/>
                    <a:lstStyle/>
                    <a:p>
                      <a:pPr algn="l" fontAlgn="b"/>
                      <a:r>
                        <a:rPr lang="en-US" sz="1200" u="none" strike="noStrike" dirty="0">
                          <a:effectLst/>
                        </a:rPr>
                        <a:t>Data Centers</a:t>
                      </a:r>
                      <a:endParaRPr lang="en-US" sz="1200" b="0" i="0" u="none" strike="noStrike" dirty="0">
                        <a:solidFill>
                          <a:srgbClr val="000000"/>
                        </a:solidFill>
                        <a:effectLst/>
                        <a:latin typeface="Arial" panose="020B0604020202020204" pitchFamily="34" charset="0"/>
                      </a:endParaRPr>
                    </a:p>
                  </a:txBody>
                  <a:tcPr marL="22860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a:effectLst/>
                        </a:rPr>
                        <a:t>55</a:t>
                      </a:r>
                      <a:endParaRPr lang="en-US" sz="1200" b="0" i="0" u="none" strike="noStrike">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dirty="0">
                          <a:effectLst/>
                        </a:rPr>
                        <a:t>230</a:t>
                      </a:r>
                      <a:endParaRPr lang="en-US" sz="12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dirty="0">
                          <a:effectLst/>
                        </a:rPr>
                        <a:t>261</a:t>
                      </a:r>
                      <a:endParaRPr lang="en-US" sz="12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833286130"/>
                  </a:ext>
                </a:extLst>
              </a:tr>
              <a:tr h="175260">
                <a:tc>
                  <a:txBody>
                    <a:bodyPr/>
                    <a:lstStyle/>
                    <a:p>
                      <a:pPr algn="l" fontAlgn="b"/>
                      <a:r>
                        <a:rPr lang="en-US" sz="1200" u="none" strike="noStrike" dirty="0">
                          <a:effectLst/>
                        </a:rPr>
                        <a:t>Desktop</a:t>
                      </a:r>
                      <a:endParaRPr lang="en-US" sz="1200" b="0" i="0" u="none" strike="noStrike" dirty="0">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a:effectLst/>
                        </a:rPr>
                        <a:t>13</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28</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56</a:t>
                      </a:r>
                      <a:endParaRPr lang="en-US" sz="1200" b="0" i="0" u="none" strike="noStrike">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2866050321"/>
                  </a:ext>
                </a:extLst>
              </a:tr>
              <a:tr h="175260">
                <a:tc>
                  <a:txBody>
                    <a:bodyPr/>
                    <a:lstStyle/>
                    <a:p>
                      <a:pPr algn="l" fontAlgn="b"/>
                      <a:r>
                        <a:rPr lang="en-US" sz="1200" u="none" strike="noStrike" dirty="0">
                          <a:effectLst/>
                        </a:rPr>
                        <a:t>Laptop</a:t>
                      </a:r>
                      <a:endParaRPr lang="en-US" sz="1200" b="0" i="0" u="none" strike="noStrike" dirty="0">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a:effectLst/>
                        </a:rPr>
                        <a:t>0</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1</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4</a:t>
                      </a:r>
                      <a:endParaRPr lang="en-US" sz="1200" b="0" i="0" u="none" strike="noStrike">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80948656"/>
                  </a:ext>
                </a:extLst>
              </a:tr>
              <a:tr h="175260">
                <a:tc>
                  <a:txBody>
                    <a:bodyPr/>
                    <a:lstStyle/>
                    <a:p>
                      <a:pPr algn="l" fontAlgn="b"/>
                      <a:r>
                        <a:rPr lang="en-US" sz="1200" u="none" strike="noStrike" dirty="0">
                          <a:effectLst/>
                        </a:rPr>
                        <a:t>Monitor</a:t>
                      </a:r>
                      <a:endParaRPr lang="en-US" sz="1200" b="0" i="0" u="none" strike="noStrike" dirty="0">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a:effectLst/>
                        </a:rPr>
                        <a:t>6</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12</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24</a:t>
                      </a:r>
                      <a:endParaRPr lang="en-US" sz="1200" b="0" i="0" u="none" strike="noStrike">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144402224"/>
                  </a:ext>
                </a:extLst>
              </a:tr>
              <a:tr h="175260">
                <a:tc>
                  <a:txBody>
                    <a:bodyPr/>
                    <a:lstStyle/>
                    <a:p>
                      <a:pPr algn="l" fontAlgn="b"/>
                      <a:r>
                        <a:rPr lang="en-US" sz="1200" u="none" strike="noStrike" dirty="0">
                          <a:effectLst/>
                        </a:rPr>
                        <a:t>Smart Plug Power Strips</a:t>
                      </a:r>
                      <a:endParaRPr lang="en-US" sz="1200" b="0" i="0" u="none" strike="noStrike" dirty="0">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dirty="0">
                          <a:effectLst/>
                        </a:rPr>
                        <a:t>30</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42</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47</a:t>
                      </a:r>
                      <a:endParaRPr lang="en-US" sz="1200" b="0" i="0" u="none" strike="noStrike">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2514392077"/>
                  </a:ext>
                </a:extLst>
              </a:tr>
              <a:tr h="175260">
                <a:tc>
                  <a:txBody>
                    <a:bodyPr/>
                    <a:lstStyle/>
                    <a:p>
                      <a:pPr algn="l" fontAlgn="b"/>
                      <a:r>
                        <a:rPr lang="en-US" sz="1200" b="1" u="none" strike="noStrike" dirty="0">
                          <a:effectLst/>
                        </a:rPr>
                        <a:t>Food Preparation</a:t>
                      </a:r>
                      <a:endParaRPr lang="en-US" sz="1200" b="1" i="0" u="none" strike="noStrike" dirty="0">
                        <a:solidFill>
                          <a:srgbClr val="000000"/>
                        </a:solidFill>
                        <a:effectLst/>
                        <a:latin typeface="Arial" panose="020B0604020202020204" pitchFamily="34" charset="0"/>
                      </a:endParaRPr>
                    </a:p>
                  </a:txBody>
                  <a:tcPr marL="11430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6</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23</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64</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7524331"/>
                  </a:ext>
                </a:extLst>
              </a:tr>
              <a:tr h="175260">
                <a:tc>
                  <a:txBody>
                    <a:bodyPr/>
                    <a:lstStyle/>
                    <a:p>
                      <a:pPr algn="l" fontAlgn="b"/>
                      <a:r>
                        <a:rPr lang="en-US" sz="1200" u="none" strike="noStrike" dirty="0">
                          <a:effectLst/>
                        </a:rPr>
                        <a:t>Cooking Equipment</a:t>
                      </a:r>
                      <a:endParaRPr lang="en-US" sz="1200" b="0" i="0" u="none" strike="noStrike" dirty="0">
                        <a:solidFill>
                          <a:srgbClr val="000000"/>
                        </a:solidFill>
                        <a:effectLst/>
                        <a:latin typeface="Arial" panose="020B0604020202020204" pitchFamily="34" charset="0"/>
                      </a:endParaRPr>
                    </a:p>
                  </a:txBody>
                  <a:tcPr marL="22860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a:effectLst/>
                        </a:rPr>
                        <a:t>6</a:t>
                      </a:r>
                      <a:endParaRPr lang="en-US" sz="1200" b="0" i="0" u="none" strike="noStrike">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dirty="0">
                          <a:effectLst/>
                        </a:rPr>
                        <a:t>23</a:t>
                      </a:r>
                      <a:endParaRPr lang="en-US" sz="12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dirty="0">
                          <a:effectLst/>
                        </a:rPr>
                        <a:t>63</a:t>
                      </a:r>
                      <a:endParaRPr lang="en-US" sz="12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853322741"/>
                  </a:ext>
                </a:extLst>
              </a:tr>
              <a:tr h="175260">
                <a:tc>
                  <a:txBody>
                    <a:bodyPr/>
                    <a:lstStyle/>
                    <a:p>
                      <a:pPr algn="l" fontAlgn="b"/>
                      <a:r>
                        <a:rPr lang="en-US" sz="1200" u="none" strike="noStrike" dirty="0">
                          <a:effectLst/>
                        </a:rPr>
                        <a:t>Pre-Rinse Spray Valve</a:t>
                      </a:r>
                      <a:endParaRPr lang="en-US" sz="1200" b="0" i="0" u="none" strike="noStrike" dirty="0">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a:effectLst/>
                        </a:rPr>
                        <a:t>1</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1</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1</a:t>
                      </a:r>
                      <a:endParaRPr lang="en-US" sz="1200" b="0" i="0" u="none" strike="noStrike" dirty="0">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1892653447"/>
                  </a:ext>
                </a:extLst>
              </a:tr>
              <a:tr h="175260">
                <a:tc>
                  <a:txBody>
                    <a:bodyPr/>
                    <a:lstStyle/>
                    <a:p>
                      <a:pPr algn="l" fontAlgn="b"/>
                      <a:r>
                        <a:rPr lang="en-US" sz="1200" b="1" u="none" strike="noStrike" dirty="0">
                          <a:effectLst/>
                        </a:rPr>
                        <a:t>HVAC</a:t>
                      </a:r>
                      <a:endParaRPr lang="en-US" sz="1200" b="1" i="0" u="none" strike="noStrike" dirty="0">
                        <a:solidFill>
                          <a:srgbClr val="000000"/>
                        </a:solidFill>
                        <a:effectLst/>
                        <a:latin typeface="Arial" panose="020B0604020202020204" pitchFamily="34" charset="0"/>
                      </a:endParaRPr>
                    </a:p>
                  </a:txBody>
                  <a:tcPr marL="11430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130</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284</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407</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732552"/>
                  </a:ext>
                </a:extLst>
              </a:tr>
              <a:tr h="175260">
                <a:tc>
                  <a:txBody>
                    <a:bodyPr/>
                    <a:lstStyle/>
                    <a:p>
                      <a:pPr algn="l" fontAlgn="b"/>
                      <a:r>
                        <a:rPr lang="en-US" sz="1200" u="none" strike="noStrike" dirty="0">
                          <a:effectLst/>
                        </a:rPr>
                        <a:t>Advanced Rooftop Controller</a:t>
                      </a:r>
                      <a:endParaRPr lang="en-US" sz="1200" b="0" i="0" u="none" strike="noStrike" dirty="0">
                        <a:solidFill>
                          <a:srgbClr val="000000"/>
                        </a:solidFill>
                        <a:effectLst/>
                        <a:latin typeface="Arial" panose="020B0604020202020204" pitchFamily="34" charset="0"/>
                      </a:endParaRPr>
                    </a:p>
                  </a:txBody>
                  <a:tcPr marL="22860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dirty="0">
                          <a:effectLst/>
                        </a:rPr>
                        <a:t>22</a:t>
                      </a:r>
                      <a:endParaRPr lang="en-US" sz="12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dirty="0">
                          <a:effectLst/>
                        </a:rPr>
                        <a:t>83</a:t>
                      </a:r>
                      <a:endParaRPr lang="en-US" sz="12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dirty="0">
                          <a:effectLst/>
                        </a:rPr>
                        <a:t>117</a:t>
                      </a:r>
                      <a:endParaRPr lang="en-US" sz="12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796543156"/>
                  </a:ext>
                </a:extLst>
              </a:tr>
              <a:tr h="175260">
                <a:tc>
                  <a:txBody>
                    <a:bodyPr/>
                    <a:lstStyle/>
                    <a:p>
                      <a:pPr algn="l" fontAlgn="b"/>
                      <a:r>
                        <a:rPr lang="en-US" sz="1400" b="1" u="none" strike="noStrike" dirty="0">
                          <a:solidFill>
                            <a:srgbClr val="FF0000"/>
                          </a:solidFill>
                          <a:effectLst/>
                        </a:rPr>
                        <a:t>Commercial EM</a:t>
                      </a:r>
                      <a:endParaRPr lang="en-US" sz="1400" b="1" i="0" u="none" strike="noStrike" dirty="0">
                        <a:solidFill>
                          <a:srgbClr val="FF0000"/>
                        </a:solidFill>
                        <a:effectLst/>
                        <a:latin typeface="Arial" panose="020B0604020202020204" pitchFamily="34" charset="0"/>
                      </a:endParaRPr>
                    </a:p>
                  </a:txBody>
                  <a:tcPr marL="228600" marR="0" marT="0" marB="0" anchor="b">
                    <a:noFill/>
                  </a:tcPr>
                </a:tc>
                <a:tc>
                  <a:txBody>
                    <a:bodyPr/>
                    <a:lstStyle/>
                    <a:p>
                      <a:pPr algn="r" fontAlgn="b"/>
                      <a:r>
                        <a:rPr lang="en-US" sz="1400" b="1" u="none" strike="noStrike" dirty="0">
                          <a:solidFill>
                            <a:srgbClr val="FF0000"/>
                          </a:solidFill>
                          <a:effectLst/>
                        </a:rPr>
                        <a:t>41</a:t>
                      </a:r>
                      <a:endParaRPr lang="en-US" sz="1400" b="1" i="0" u="none" strike="noStrike" dirty="0">
                        <a:solidFill>
                          <a:srgbClr val="FF0000"/>
                        </a:solidFill>
                        <a:effectLst/>
                        <a:latin typeface="Arial" panose="020B0604020202020204" pitchFamily="34" charset="0"/>
                      </a:endParaRPr>
                    </a:p>
                  </a:txBody>
                  <a:tcPr marL="0" marR="0" marT="0" marB="0" anchor="b">
                    <a:noFill/>
                  </a:tcPr>
                </a:tc>
                <a:tc>
                  <a:txBody>
                    <a:bodyPr/>
                    <a:lstStyle/>
                    <a:p>
                      <a:pPr algn="r" fontAlgn="b"/>
                      <a:r>
                        <a:rPr lang="en-US" sz="1400" b="1" u="none" strike="noStrike" dirty="0">
                          <a:solidFill>
                            <a:srgbClr val="FF0000"/>
                          </a:solidFill>
                          <a:effectLst/>
                        </a:rPr>
                        <a:t>59</a:t>
                      </a:r>
                      <a:endParaRPr lang="en-US" sz="1400" b="1" i="0" u="none" strike="noStrike" dirty="0">
                        <a:solidFill>
                          <a:srgbClr val="FF0000"/>
                        </a:solidFill>
                        <a:effectLst/>
                        <a:latin typeface="Arial" panose="020B0604020202020204" pitchFamily="34" charset="0"/>
                      </a:endParaRPr>
                    </a:p>
                  </a:txBody>
                  <a:tcPr marL="0" marR="0" marT="0" marB="0" anchor="b">
                    <a:noFill/>
                  </a:tcPr>
                </a:tc>
                <a:tc>
                  <a:txBody>
                    <a:bodyPr/>
                    <a:lstStyle/>
                    <a:p>
                      <a:pPr algn="r" fontAlgn="b"/>
                      <a:r>
                        <a:rPr lang="en-US" sz="1400" b="1" u="none" strike="noStrike" dirty="0">
                          <a:solidFill>
                            <a:srgbClr val="FF0000"/>
                          </a:solidFill>
                          <a:effectLst/>
                        </a:rPr>
                        <a:t>65</a:t>
                      </a:r>
                      <a:endParaRPr lang="en-US" sz="1400" b="1" i="0" u="none" strike="noStrike" dirty="0">
                        <a:solidFill>
                          <a:srgbClr val="FF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3862455846"/>
                  </a:ext>
                </a:extLst>
              </a:tr>
              <a:tr h="175260">
                <a:tc>
                  <a:txBody>
                    <a:bodyPr/>
                    <a:lstStyle/>
                    <a:p>
                      <a:pPr algn="l" fontAlgn="b"/>
                      <a:r>
                        <a:rPr lang="en-US" sz="1200" u="none" strike="noStrike">
                          <a:effectLst/>
                        </a:rPr>
                        <a:t>DCV Parking Garage</a:t>
                      </a:r>
                      <a:endParaRPr lang="en-US" sz="1200" b="0" i="0" u="none" strike="noStrike">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a:effectLst/>
                        </a:rPr>
                        <a:t>8</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12</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13</a:t>
                      </a:r>
                      <a:endParaRPr lang="en-US" sz="1200" b="0" i="0" u="none" strike="noStrike" dirty="0">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694055189"/>
                  </a:ext>
                </a:extLst>
              </a:tr>
              <a:tr h="175260">
                <a:tc>
                  <a:txBody>
                    <a:bodyPr/>
                    <a:lstStyle/>
                    <a:p>
                      <a:pPr algn="l" fontAlgn="b"/>
                      <a:r>
                        <a:rPr lang="en-US" sz="1200" u="none" strike="noStrike" dirty="0">
                          <a:effectLst/>
                        </a:rPr>
                        <a:t>DCV Restaurant Hood</a:t>
                      </a:r>
                      <a:endParaRPr lang="en-US" sz="1200" b="0" i="0" u="none" strike="noStrike" dirty="0">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a:effectLst/>
                        </a:rPr>
                        <a:t>6</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8</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8</a:t>
                      </a:r>
                      <a:endParaRPr lang="en-US" sz="1200" b="0" i="0" u="none" strike="noStrike" dirty="0">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2584234196"/>
                  </a:ext>
                </a:extLst>
              </a:tr>
              <a:tr h="175260">
                <a:tc>
                  <a:txBody>
                    <a:bodyPr/>
                    <a:lstStyle/>
                    <a:p>
                      <a:pPr algn="l" fontAlgn="b"/>
                      <a:r>
                        <a:rPr lang="en-US" sz="1200" u="none" strike="noStrike">
                          <a:effectLst/>
                        </a:rPr>
                        <a:t>Demand Control Ventilation</a:t>
                      </a:r>
                      <a:endParaRPr lang="en-US" sz="1200" b="0" i="0" u="none" strike="noStrike">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dirty="0">
                          <a:effectLst/>
                        </a:rPr>
                        <a:t>12</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17</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18</a:t>
                      </a:r>
                      <a:endParaRPr lang="en-US" sz="1200" b="0" i="0" u="none" strike="noStrike" dirty="0">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1739853367"/>
                  </a:ext>
                </a:extLst>
              </a:tr>
              <a:tr h="175260">
                <a:tc>
                  <a:txBody>
                    <a:bodyPr/>
                    <a:lstStyle/>
                    <a:p>
                      <a:pPr algn="l" fontAlgn="b"/>
                      <a:r>
                        <a:rPr lang="en-US" sz="1200" u="none" strike="noStrike">
                          <a:effectLst/>
                        </a:rPr>
                        <a:t>DHP</a:t>
                      </a:r>
                      <a:endParaRPr lang="en-US" sz="1200" b="0" i="0" u="none" strike="noStrike">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a:effectLst/>
                        </a:rPr>
                        <a:t>12</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43</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60</a:t>
                      </a:r>
                      <a:endParaRPr lang="en-US" sz="1200" b="0" i="0" u="none" strike="noStrike" dirty="0">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335471420"/>
                  </a:ext>
                </a:extLst>
              </a:tr>
              <a:tr h="175260">
                <a:tc>
                  <a:txBody>
                    <a:bodyPr/>
                    <a:lstStyle/>
                    <a:p>
                      <a:pPr algn="l" fontAlgn="b"/>
                      <a:r>
                        <a:rPr lang="en-US" sz="1200" u="none" strike="noStrike">
                          <a:effectLst/>
                        </a:rPr>
                        <a:t>Economizer</a:t>
                      </a:r>
                      <a:endParaRPr lang="en-US" sz="1200" b="0" i="0" u="none" strike="noStrike">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dirty="0">
                          <a:effectLst/>
                        </a:rPr>
                        <a:t>18</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26</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26</a:t>
                      </a:r>
                      <a:endParaRPr lang="en-US" sz="1200" b="0" i="0" u="none" strike="noStrike" dirty="0">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988158186"/>
                  </a:ext>
                </a:extLst>
              </a:tr>
              <a:tr h="175260">
                <a:tc>
                  <a:txBody>
                    <a:bodyPr/>
                    <a:lstStyle/>
                    <a:p>
                      <a:pPr algn="l" fontAlgn="b"/>
                      <a:r>
                        <a:rPr lang="en-US" sz="1200" u="none" strike="noStrike">
                          <a:effectLst/>
                        </a:rPr>
                        <a:t>Premium Fume Hood</a:t>
                      </a:r>
                      <a:endParaRPr lang="en-US" sz="1200" b="0" i="0" u="none" strike="noStrike">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dirty="0">
                          <a:effectLst/>
                        </a:rPr>
                        <a:t>0</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1</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4</a:t>
                      </a:r>
                      <a:endParaRPr lang="en-US" sz="1200" b="0" i="0" u="none" strike="noStrike" dirty="0">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1461019146"/>
                  </a:ext>
                </a:extLst>
              </a:tr>
              <a:tr h="175260">
                <a:tc>
                  <a:txBody>
                    <a:bodyPr/>
                    <a:lstStyle/>
                    <a:p>
                      <a:pPr algn="l" fontAlgn="b"/>
                      <a:r>
                        <a:rPr lang="en-US" sz="1200" u="none" strike="noStrike">
                          <a:effectLst/>
                        </a:rPr>
                        <a:t>Secondary Glazing Systems</a:t>
                      </a:r>
                      <a:endParaRPr lang="en-US" sz="1200" b="0" i="0" u="none" strike="noStrike">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dirty="0">
                          <a:effectLst/>
                        </a:rPr>
                        <a:t>1</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5</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10</a:t>
                      </a:r>
                      <a:endParaRPr lang="en-US" sz="1200" b="0" i="0" u="none" strike="noStrike" dirty="0">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2453345269"/>
                  </a:ext>
                </a:extLst>
              </a:tr>
              <a:tr h="175260">
                <a:tc>
                  <a:txBody>
                    <a:bodyPr/>
                    <a:lstStyle/>
                    <a:p>
                      <a:pPr algn="l" fontAlgn="b"/>
                      <a:r>
                        <a:rPr lang="en-US" sz="1200" u="none" strike="noStrike">
                          <a:effectLst/>
                        </a:rPr>
                        <a:t>VRF</a:t>
                      </a:r>
                      <a:endParaRPr lang="en-US" sz="1200" b="0" i="0" u="none" strike="noStrike">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dirty="0">
                          <a:effectLst/>
                        </a:rPr>
                        <a:t>5</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25</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78</a:t>
                      </a:r>
                      <a:endParaRPr lang="en-US" sz="1200" b="0" i="0" u="none" strike="noStrike" dirty="0">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2609295506"/>
                  </a:ext>
                </a:extLst>
              </a:tr>
              <a:tr h="175260">
                <a:tc>
                  <a:txBody>
                    <a:bodyPr/>
                    <a:lstStyle/>
                    <a:p>
                      <a:pPr algn="l" fontAlgn="b"/>
                      <a:r>
                        <a:rPr lang="en-US" sz="1200" u="none" strike="noStrike">
                          <a:effectLst/>
                        </a:rPr>
                        <a:t>WEPT</a:t>
                      </a:r>
                      <a:endParaRPr lang="en-US" sz="1200" b="0" i="0" u="none" strike="noStrike">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dirty="0">
                          <a:effectLst/>
                        </a:rPr>
                        <a:t>3</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7</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7</a:t>
                      </a:r>
                      <a:endParaRPr lang="en-US" sz="1200" b="0" i="0" u="none" strike="noStrike" dirty="0">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3636481992"/>
                  </a:ext>
                </a:extLst>
              </a:tr>
            </a:tbl>
          </a:graphicData>
        </a:graphic>
      </p:graphicFrame>
      <p:graphicFrame>
        <p:nvGraphicFramePr>
          <p:cNvPr id="4" name="Table 3">
            <a:extLst>
              <a:ext uri="{FF2B5EF4-FFF2-40B4-BE49-F238E27FC236}">
                <a16:creationId xmlns:a16="http://schemas.microsoft.com/office/drawing/2014/main" id="{712990DE-1735-4923-A601-4AD51DC81980}"/>
              </a:ext>
            </a:extLst>
          </p:cNvPr>
          <p:cNvGraphicFramePr>
            <a:graphicFrameLocks noGrp="1"/>
          </p:cNvGraphicFramePr>
          <p:nvPr>
            <p:extLst/>
          </p:nvPr>
        </p:nvGraphicFramePr>
        <p:xfrm>
          <a:off x="6972300" y="1524000"/>
          <a:ext cx="4229100" cy="4258628"/>
        </p:xfrm>
        <a:graphic>
          <a:graphicData uri="http://schemas.openxmlformats.org/drawingml/2006/table">
            <a:tbl>
              <a:tblPr>
                <a:tableStyleId>{5C22544A-7EE6-4342-B048-85BDC9FD1C3A}</a:tableStyleId>
              </a:tblPr>
              <a:tblGrid>
                <a:gridCol w="2857500">
                  <a:extLst>
                    <a:ext uri="{9D8B030D-6E8A-4147-A177-3AD203B41FA5}">
                      <a16:colId xmlns:a16="http://schemas.microsoft.com/office/drawing/2014/main" val="3239744110"/>
                    </a:ext>
                  </a:extLst>
                </a:gridCol>
                <a:gridCol w="457200">
                  <a:extLst>
                    <a:ext uri="{9D8B030D-6E8A-4147-A177-3AD203B41FA5}">
                      <a16:colId xmlns:a16="http://schemas.microsoft.com/office/drawing/2014/main" val="3912369219"/>
                    </a:ext>
                  </a:extLst>
                </a:gridCol>
                <a:gridCol w="533400">
                  <a:extLst>
                    <a:ext uri="{9D8B030D-6E8A-4147-A177-3AD203B41FA5}">
                      <a16:colId xmlns:a16="http://schemas.microsoft.com/office/drawing/2014/main" val="2171868808"/>
                    </a:ext>
                  </a:extLst>
                </a:gridCol>
                <a:gridCol w="381000">
                  <a:extLst>
                    <a:ext uri="{9D8B030D-6E8A-4147-A177-3AD203B41FA5}">
                      <a16:colId xmlns:a16="http://schemas.microsoft.com/office/drawing/2014/main" val="819837802"/>
                    </a:ext>
                  </a:extLst>
                </a:gridCol>
              </a:tblGrid>
              <a:tr h="204788">
                <a:tc>
                  <a:txBody>
                    <a:bodyPr/>
                    <a:lstStyle/>
                    <a:p>
                      <a:pPr algn="l" fontAlgn="b"/>
                      <a:r>
                        <a:rPr lang="en-US" sz="1400" b="1" i="0" u="none" strike="noStrike" dirty="0">
                          <a:solidFill>
                            <a:srgbClr val="000000"/>
                          </a:solidFill>
                          <a:effectLst/>
                          <a:latin typeface="Arial" panose="020B0604020202020204" pitchFamily="34" charset="0"/>
                        </a:rPr>
                        <a:t>End-Use</a:t>
                      </a:r>
                      <a:r>
                        <a:rPr lang="en-US" sz="1200" b="1" i="0" u="none" strike="noStrike" dirty="0">
                          <a:solidFill>
                            <a:srgbClr val="000000"/>
                          </a:solidFill>
                          <a:effectLst/>
                          <a:latin typeface="Arial" panose="020B0604020202020204" pitchFamily="34" charset="0"/>
                        </a:rPr>
                        <a:t> and Measure</a:t>
                      </a:r>
                    </a:p>
                  </a:txBody>
                  <a:tcPr marL="114300" marR="0" marT="0" marB="0" anchor="b"/>
                </a:tc>
                <a:tc>
                  <a:txBody>
                    <a:bodyPr/>
                    <a:lstStyle/>
                    <a:p>
                      <a:pPr algn="r" fontAlgn="b"/>
                      <a:r>
                        <a:rPr lang="en-US" sz="1200" b="1" i="0" u="none" strike="noStrike" dirty="0">
                          <a:solidFill>
                            <a:srgbClr val="000000"/>
                          </a:solidFill>
                          <a:effectLst/>
                          <a:latin typeface="Arial" panose="020B0604020202020204" pitchFamily="34" charset="0"/>
                        </a:rPr>
                        <a:t>2021</a:t>
                      </a:r>
                    </a:p>
                  </a:txBody>
                  <a:tcPr marL="0" marR="0" marT="0" marB="0" anchor="b"/>
                </a:tc>
                <a:tc>
                  <a:txBody>
                    <a:bodyPr/>
                    <a:lstStyle/>
                    <a:p>
                      <a:pPr algn="r" fontAlgn="b"/>
                      <a:r>
                        <a:rPr lang="en-US" sz="1200" b="1" i="0" u="none" strike="noStrike" dirty="0">
                          <a:solidFill>
                            <a:srgbClr val="000000"/>
                          </a:solidFill>
                          <a:effectLst/>
                          <a:latin typeface="Arial" panose="020B0604020202020204" pitchFamily="34" charset="0"/>
                        </a:rPr>
                        <a:t>2026</a:t>
                      </a:r>
                    </a:p>
                  </a:txBody>
                  <a:tcPr marL="0" marR="0" marT="0" marB="0" anchor="b"/>
                </a:tc>
                <a:tc>
                  <a:txBody>
                    <a:bodyPr/>
                    <a:lstStyle/>
                    <a:p>
                      <a:pPr algn="r" fontAlgn="b"/>
                      <a:r>
                        <a:rPr lang="en-US" sz="1200" b="1" i="0" u="none" strike="noStrike" dirty="0">
                          <a:solidFill>
                            <a:srgbClr val="000000"/>
                          </a:solidFill>
                          <a:effectLst/>
                          <a:latin typeface="Arial" panose="020B0604020202020204" pitchFamily="34" charset="0"/>
                        </a:rPr>
                        <a:t>2035</a:t>
                      </a:r>
                    </a:p>
                  </a:txBody>
                  <a:tcPr marL="0" marR="0" marT="0" marB="0" anchor="b"/>
                </a:tc>
                <a:extLst>
                  <a:ext uri="{0D108BD9-81ED-4DB2-BD59-A6C34878D82A}">
                    <a16:rowId xmlns:a16="http://schemas.microsoft.com/office/drawing/2014/main" val="3924494438"/>
                  </a:ext>
                </a:extLst>
              </a:tr>
              <a:tr h="204788">
                <a:tc>
                  <a:txBody>
                    <a:bodyPr/>
                    <a:lstStyle/>
                    <a:p>
                      <a:pPr algn="l" fontAlgn="b"/>
                      <a:r>
                        <a:rPr lang="en-US" sz="1200" b="1" u="none" strike="noStrike" dirty="0">
                          <a:effectLst/>
                        </a:rPr>
                        <a:t>Lighting</a:t>
                      </a:r>
                      <a:endParaRPr lang="en-US" sz="1200" b="1" i="0" u="none" strike="noStrike" dirty="0">
                        <a:solidFill>
                          <a:srgbClr val="000000"/>
                        </a:solidFill>
                        <a:effectLst/>
                        <a:latin typeface="Arial" panose="020B0604020202020204" pitchFamily="34" charset="0"/>
                      </a:endParaRPr>
                    </a:p>
                  </a:txBody>
                  <a:tcPr marL="11430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240</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483</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721</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9098973"/>
                  </a:ext>
                </a:extLst>
              </a:tr>
              <a:tr h="175260">
                <a:tc>
                  <a:txBody>
                    <a:bodyPr/>
                    <a:lstStyle/>
                    <a:p>
                      <a:pPr algn="l" fontAlgn="b"/>
                      <a:r>
                        <a:rPr lang="en-US" sz="1200" u="none" strike="noStrike" dirty="0">
                          <a:effectLst/>
                        </a:rPr>
                        <a:t>Bi-Level Stairwell Lighting</a:t>
                      </a:r>
                      <a:endParaRPr lang="en-US" sz="1200" b="0" i="0" u="none" strike="noStrike" dirty="0">
                        <a:solidFill>
                          <a:srgbClr val="000000"/>
                        </a:solidFill>
                        <a:effectLst/>
                        <a:latin typeface="Arial" panose="020B0604020202020204" pitchFamily="34" charset="0"/>
                      </a:endParaRPr>
                    </a:p>
                  </a:txBody>
                  <a:tcPr marL="22860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a:effectLst/>
                        </a:rPr>
                        <a:t>1</a:t>
                      </a:r>
                      <a:endParaRPr lang="en-US" sz="1200" b="0" i="0" u="none" strike="noStrike">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a:effectLst/>
                        </a:rPr>
                        <a:t>4</a:t>
                      </a:r>
                      <a:endParaRPr lang="en-US" sz="1200" b="0" i="0" u="none" strike="noStrike">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a:effectLst/>
                        </a:rPr>
                        <a:t>9</a:t>
                      </a:r>
                      <a:endParaRPr lang="en-US" sz="1200" b="0" i="0" u="none" strike="noStrike">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545193575"/>
                  </a:ext>
                </a:extLst>
              </a:tr>
              <a:tr h="175260">
                <a:tc>
                  <a:txBody>
                    <a:bodyPr/>
                    <a:lstStyle/>
                    <a:p>
                      <a:pPr algn="l" fontAlgn="b"/>
                      <a:r>
                        <a:rPr lang="en-US" sz="1200" u="none" strike="noStrike" dirty="0">
                          <a:effectLst/>
                        </a:rPr>
                        <a:t>Exterior Building Lighting</a:t>
                      </a:r>
                      <a:endParaRPr lang="en-US" sz="1200" b="0" i="0" u="none" strike="noStrike" dirty="0">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a:effectLst/>
                        </a:rPr>
                        <a:t>59</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126</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142</a:t>
                      </a:r>
                      <a:endParaRPr lang="en-US" sz="1200" b="0" i="0" u="none" strike="noStrike">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1405895738"/>
                  </a:ext>
                </a:extLst>
              </a:tr>
              <a:tr h="175260">
                <a:tc>
                  <a:txBody>
                    <a:bodyPr/>
                    <a:lstStyle/>
                    <a:p>
                      <a:pPr algn="l" fontAlgn="b"/>
                      <a:r>
                        <a:rPr lang="en-US" sz="1200" u="none" strike="noStrike" dirty="0">
                          <a:effectLst/>
                        </a:rPr>
                        <a:t>LEC Exit Sign</a:t>
                      </a:r>
                      <a:endParaRPr lang="en-US" sz="1200" b="0" i="0" u="none" strike="noStrike" dirty="0">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a:effectLst/>
                        </a:rPr>
                        <a:t>4</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9</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19</a:t>
                      </a:r>
                      <a:endParaRPr lang="en-US" sz="1200" b="0" i="0" u="none" strike="noStrike">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1619863377"/>
                  </a:ext>
                </a:extLst>
              </a:tr>
              <a:tr h="175260">
                <a:tc>
                  <a:txBody>
                    <a:bodyPr/>
                    <a:lstStyle/>
                    <a:p>
                      <a:pPr algn="l" fontAlgn="b"/>
                      <a:r>
                        <a:rPr lang="en-US" sz="1200" u="none" strike="noStrike" dirty="0">
                          <a:effectLst/>
                        </a:rPr>
                        <a:t>Lighting Controls Interior</a:t>
                      </a:r>
                      <a:endParaRPr lang="en-US" sz="1200" b="0" i="0" u="none" strike="noStrike" dirty="0">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a:effectLst/>
                        </a:rPr>
                        <a:t>2</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6</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13</a:t>
                      </a:r>
                      <a:endParaRPr lang="en-US" sz="1200" b="0" i="0" u="none" strike="noStrike">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1066274807"/>
                  </a:ext>
                </a:extLst>
              </a:tr>
              <a:tr h="175260">
                <a:tc>
                  <a:txBody>
                    <a:bodyPr/>
                    <a:lstStyle/>
                    <a:p>
                      <a:pPr algn="l" fontAlgn="b"/>
                      <a:r>
                        <a:rPr lang="en-US" sz="1200" u="none" strike="noStrike" dirty="0">
                          <a:effectLst/>
                        </a:rPr>
                        <a:t>Low Power LF Lamps</a:t>
                      </a:r>
                      <a:endParaRPr lang="en-US" sz="1200" b="0" i="0" u="none" strike="noStrike" dirty="0">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a:effectLst/>
                        </a:rPr>
                        <a:t>14</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39</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39</a:t>
                      </a:r>
                      <a:endParaRPr lang="en-US" sz="1200" b="0" i="0" u="none" strike="noStrike">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1852179072"/>
                  </a:ext>
                </a:extLst>
              </a:tr>
              <a:tr h="175260">
                <a:tc>
                  <a:txBody>
                    <a:bodyPr/>
                    <a:lstStyle/>
                    <a:p>
                      <a:pPr algn="l" fontAlgn="b"/>
                      <a:r>
                        <a:rPr lang="en-US" sz="1200" u="none" strike="noStrike" dirty="0">
                          <a:effectLst/>
                        </a:rPr>
                        <a:t>LPD Package</a:t>
                      </a:r>
                      <a:endParaRPr lang="en-US" sz="1200" b="0" i="0" u="none" strike="noStrike" dirty="0">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a:effectLst/>
                        </a:rPr>
                        <a:t>123</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234</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428</a:t>
                      </a:r>
                      <a:endParaRPr lang="en-US" sz="1200" b="0" i="0" u="none" strike="noStrike">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2006333120"/>
                  </a:ext>
                </a:extLst>
              </a:tr>
              <a:tr h="175260">
                <a:tc>
                  <a:txBody>
                    <a:bodyPr/>
                    <a:lstStyle/>
                    <a:p>
                      <a:pPr algn="l" fontAlgn="b"/>
                      <a:r>
                        <a:rPr lang="en-US" sz="1200" u="none" strike="noStrike" dirty="0">
                          <a:effectLst/>
                        </a:rPr>
                        <a:t>Parking Lighting</a:t>
                      </a:r>
                      <a:endParaRPr lang="en-US" sz="1200" b="0" i="0" u="none" strike="noStrike" dirty="0">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a:effectLst/>
                        </a:rPr>
                        <a:t>6</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8</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8</a:t>
                      </a:r>
                      <a:endParaRPr lang="en-US" sz="1200" b="0" i="0" u="none" strike="noStrike">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1532660349"/>
                  </a:ext>
                </a:extLst>
              </a:tr>
              <a:tr h="175260">
                <a:tc>
                  <a:txBody>
                    <a:bodyPr/>
                    <a:lstStyle/>
                    <a:p>
                      <a:pPr algn="l" fontAlgn="b"/>
                      <a:r>
                        <a:rPr lang="en-US" sz="1200" u="none" strike="noStrike" dirty="0">
                          <a:effectLst/>
                        </a:rPr>
                        <a:t>Street and Roadway Lighting</a:t>
                      </a:r>
                      <a:endParaRPr lang="en-US" sz="1200" b="0" i="0" u="none" strike="noStrike" dirty="0">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a:effectLst/>
                        </a:rPr>
                        <a:t>30</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57</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61</a:t>
                      </a:r>
                      <a:endParaRPr lang="en-US" sz="1200" b="0" i="0" u="none" strike="noStrike">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1100193914"/>
                  </a:ext>
                </a:extLst>
              </a:tr>
              <a:tr h="175260">
                <a:tc>
                  <a:txBody>
                    <a:bodyPr/>
                    <a:lstStyle/>
                    <a:p>
                      <a:pPr algn="l" fontAlgn="b"/>
                      <a:r>
                        <a:rPr lang="en-US" sz="1200" b="1" u="none" strike="noStrike" dirty="0">
                          <a:effectLst/>
                        </a:rPr>
                        <a:t>Motors/Drives</a:t>
                      </a:r>
                      <a:endParaRPr lang="en-US" sz="1200" b="1" i="0" u="none" strike="noStrike" dirty="0">
                        <a:solidFill>
                          <a:srgbClr val="000000"/>
                        </a:solidFill>
                        <a:effectLst/>
                        <a:latin typeface="Arial" panose="020B0604020202020204" pitchFamily="34" charset="0"/>
                      </a:endParaRPr>
                    </a:p>
                  </a:txBody>
                  <a:tcPr marL="11430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6</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17</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35</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4661689"/>
                  </a:ext>
                </a:extLst>
              </a:tr>
              <a:tr h="175260">
                <a:tc>
                  <a:txBody>
                    <a:bodyPr/>
                    <a:lstStyle/>
                    <a:p>
                      <a:pPr algn="l" fontAlgn="b"/>
                      <a:r>
                        <a:rPr lang="en-US" sz="1200" u="none" strike="noStrike" dirty="0">
                          <a:effectLst/>
                        </a:rPr>
                        <a:t>ECM-VAV</a:t>
                      </a:r>
                      <a:endParaRPr lang="en-US" sz="1200" b="0" i="0" u="none" strike="noStrike" dirty="0">
                        <a:solidFill>
                          <a:srgbClr val="000000"/>
                        </a:solidFill>
                        <a:effectLst/>
                        <a:latin typeface="Arial" panose="020B0604020202020204" pitchFamily="34" charset="0"/>
                      </a:endParaRPr>
                    </a:p>
                  </a:txBody>
                  <a:tcPr marL="22860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dirty="0">
                          <a:effectLst/>
                        </a:rPr>
                        <a:t>4</a:t>
                      </a:r>
                      <a:endParaRPr lang="en-US" sz="12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a:effectLst/>
                        </a:rPr>
                        <a:t>12</a:t>
                      </a:r>
                      <a:endParaRPr lang="en-US" sz="1200" b="0" i="0" u="none" strike="noStrike">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a:effectLst/>
                        </a:rPr>
                        <a:t>30</a:t>
                      </a:r>
                      <a:endParaRPr lang="en-US" sz="1200" b="0" i="0" u="none" strike="noStrike">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254088261"/>
                  </a:ext>
                </a:extLst>
              </a:tr>
              <a:tr h="175260">
                <a:tc>
                  <a:txBody>
                    <a:bodyPr/>
                    <a:lstStyle/>
                    <a:p>
                      <a:pPr algn="l" fontAlgn="b"/>
                      <a:r>
                        <a:rPr lang="en-US" sz="1200" u="none" strike="noStrike" dirty="0" err="1">
                          <a:effectLst/>
                        </a:rPr>
                        <a:t>MotorsRewind</a:t>
                      </a:r>
                      <a:endParaRPr lang="en-US" sz="1200" b="0" i="0" u="none" strike="noStrike" dirty="0">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dirty="0">
                          <a:effectLst/>
                        </a:rPr>
                        <a:t>2</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4</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5</a:t>
                      </a:r>
                      <a:endParaRPr lang="en-US" sz="1200" b="0" i="0" u="none" strike="noStrike">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1584786948"/>
                  </a:ext>
                </a:extLst>
              </a:tr>
              <a:tr h="175260">
                <a:tc>
                  <a:txBody>
                    <a:bodyPr/>
                    <a:lstStyle/>
                    <a:p>
                      <a:pPr algn="l" fontAlgn="b"/>
                      <a:r>
                        <a:rPr lang="en-US" sz="1200" b="1" u="none" strike="noStrike" dirty="0">
                          <a:effectLst/>
                        </a:rPr>
                        <a:t>Process Loads</a:t>
                      </a:r>
                      <a:endParaRPr lang="en-US" sz="1200" b="1" i="0" u="none" strike="noStrike" dirty="0">
                        <a:solidFill>
                          <a:srgbClr val="000000"/>
                        </a:solidFill>
                        <a:effectLst/>
                        <a:latin typeface="Arial" panose="020B0604020202020204" pitchFamily="34" charset="0"/>
                      </a:endParaRPr>
                    </a:p>
                  </a:txBody>
                  <a:tcPr marL="11430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19</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42</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47</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065108"/>
                  </a:ext>
                </a:extLst>
              </a:tr>
              <a:tr h="175260">
                <a:tc>
                  <a:txBody>
                    <a:bodyPr/>
                    <a:lstStyle/>
                    <a:p>
                      <a:pPr algn="l" fontAlgn="b"/>
                      <a:r>
                        <a:rPr lang="en-US" sz="1200" u="none" strike="noStrike" dirty="0">
                          <a:effectLst/>
                        </a:rPr>
                        <a:t>Municipal Sewage Treatment</a:t>
                      </a:r>
                      <a:endParaRPr lang="en-US" sz="1200" b="0" i="0" u="none" strike="noStrike" dirty="0">
                        <a:solidFill>
                          <a:srgbClr val="000000"/>
                        </a:solidFill>
                        <a:effectLst/>
                        <a:latin typeface="Arial" panose="020B0604020202020204" pitchFamily="34" charset="0"/>
                      </a:endParaRPr>
                    </a:p>
                  </a:txBody>
                  <a:tcPr marL="22860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dirty="0">
                          <a:effectLst/>
                        </a:rPr>
                        <a:t>14</a:t>
                      </a:r>
                      <a:endParaRPr lang="en-US" sz="12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dirty="0">
                          <a:effectLst/>
                        </a:rPr>
                        <a:t>32</a:t>
                      </a:r>
                      <a:endParaRPr lang="en-US" sz="12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a:effectLst/>
                        </a:rPr>
                        <a:t>35</a:t>
                      </a:r>
                      <a:endParaRPr lang="en-US" sz="1200" b="0" i="0" u="none" strike="noStrike">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366647864"/>
                  </a:ext>
                </a:extLst>
              </a:tr>
              <a:tr h="175260">
                <a:tc>
                  <a:txBody>
                    <a:bodyPr/>
                    <a:lstStyle/>
                    <a:p>
                      <a:pPr algn="l" fontAlgn="b"/>
                      <a:r>
                        <a:rPr lang="en-US" sz="1200" u="none" strike="noStrike" dirty="0">
                          <a:effectLst/>
                        </a:rPr>
                        <a:t>Municipal Water Supply</a:t>
                      </a:r>
                      <a:endParaRPr lang="en-US" sz="1200" b="0" i="0" u="none" strike="noStrike" dirty="0">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a:effectLst/>
                        </a:rPr>
                        <a:t>5</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11</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a:effectLst/>
                        </a:rPr>
                        <a:t>12</a:t>
                      </a:r>
                      <a:endParaRPr lang="en-US" sz="1200" b="0" i="0" u="none" strike="noStrike">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1832942020"/>
                  </a:ext>
                </a:extLst>
              </a:tr>
              <a:tr h="167640">
                <a:tc>
                  <a:txBody>
                    <a:bodyPr/>
                    <a:lstStyle/>
                    <a:p>
                      <a:pPr algn="l" fontAlgn="b"/>
                      <a:r>
                        <a:rPr lang="en-US" sz="1200" b="1" u="none" strike="noStrike" dirty="0">
                          <a:effectLst/>
                        </a:rPr>
                        <a:t>Refrigeration</a:t>
                      </a:r>
                      <a:endParaRPr lang="en-US" sz="1200" b="1" i="0" u="none" strike="noStrike" dirty="0">
                        <a:solidFill>
                          <a:srgbClr val="000000"/>
                        </a:solidFill>
                        <a:effectLst/>
                        <a:latin typeface="Arial" panose="020B0604020202020204" pitchFamily="34" charset="0"/>
                      </a:endParaRPr>
                    </a:p>
                  </a:txBody>
                  <a:tcPr marL="11430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39</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63</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70</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3655620"/>
                  </a:ext>
                </a:extLst>
              </a:tr>
              <a:tr h="167640">
                <a:tc>
                  <a:txBody>
                    <a:bodyPr/>
                    <a:lstStyle/>
                    <a:p>
                      <a:pPr algn="l" fontAlgn="b"/>
                      <a:r>
                        <a:rPr lang="en-US" sz="1200" u="none" strike="noStrike">
                          <a:effectLst/>
                        </a:rPr>
                        <a:t>Grocery Refrigeration Bundle</a:t>
                      </a:r>
                      <a:endParaRPr lang="en-US" sz="1200" b="0" i="0" u="none" strike="noStrike">
                        <a:solidFill>
                          <a:srgbClr val="000000"/>
                        </a:solidFill>
                        <a:effectLst/>
                        <a:latin typeface="Arial" panose="020B0604020202020204" pitchFamily="34" charset="0"/>
                      </a:endParaRPr>
                    </a:p>
                  </a:txBody>
                  <a:tcPr marL="22860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dirty="0">
                          <a:effectLst/>
                        </a:rPr>
                        <a:t>37</a:t>
                      </a:r>
                      <a:endParaRPr lang="en-US" sz="12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dirty="0">
                          <a:effectLst/>
                        </a:rPr>
                        <a:t>52</a:t>
                      </a:r>
                      <a:endParaRPr lang="en-US" sz="12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dirty="0">
                          <a:effectLst/>
                        </a:rPr>
                        <a:t>57</a:t>
                      </a:r>
                      <a:endParaRPr lang="en-US" sz="12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205649161"/>
                  </a:ext>
                </a:extLst>
              </a:tr>
              <a:tr h="167640">
                <a:tc>
                  <a:txBody>
                    <a:bodyPr/>
                    <a:lstStyle/>
                    <a:p>
                      <a:pPr algn="l" fontAlgn="b"/>
                      <a:r>
                        <a:rPr lang="en-US" sz="1200" u="none" strike="noStrike">
                          <a:effectLst/>
                        </a:rPr>
                        <a:t>Water Cooler Controls</a:t>
                      </a:r>
                      <a:endParaRPr lang="en-US" sz="1200" b="0" i="0" u="none" strike="noStrike">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dirty="0">
                          <a:effectLst/>
                        </a:rPr>
                        <a:t>2</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11</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13</a:t>
                      </a:r>
                      <a:endParaRPr lang="en-US" sz="1200" b="0" i="0" u="none" strike="noStrike" dirty="0">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2293092720"/>
                  </a:ext>
                </a:extLst>
              </a:tr>
              <a:tr h="167640">
                <a:tc>
                  <a:txBody>
                    <a:bodyPr/>
                    <a:lstStyle/>
                    <a:p>
                      <a:pPr algn="l" fontAlgn="b"/>
                      <a:r>
                        <a:rPr lang="en-US" sz="1200" b="1" u="none" strike="noStrike" dirty="0">
                          <a:effectLst/>
                        </a:rPr>
                        <a:t>Water Heating</a:t>
                      </a:r>
                      <a:endParaRPr lang="en-US" sz="1200" b="1" i="0" u="none" strike="noStrike" dirty="0">
                        <a:solidFill>
                          <a:srgbClr val="000000"/>
                        </a:solidFill>
                        <a:effectLst/>
                        <a:latin typeface="Arial" panose="020B0604020202020204" pitchFamily="34" charset="0"/>
                      </a:endParaRPr>
                    </a:p>
                  </a:txBody>
                  <a:tcPr marL="11430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4</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6</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tc>
                  <a:txBody>
                    <a:bodyPr/>
                    <a:lstStyle/>
                    <a:p>
                      <a:pPr algn="r" fontAlgn="b"/>
                      <a:r>
                        <a:rPr lang="en-US" sz="1200" b="1" u="none" strike="noStrike" dirty="0">
                          <a:effectLst/>
                        </a:rPr>
                        <a:t>10</a:t>
                      </a:r>
                      <a:endParaRPr lang="en-US" sz="1200" b="1"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4364831"/>
                  </a:ext>
                </a:extLst>
              </a:tr>
              <a:tr h="167640">
                <a:tc>
                  <a:txBody>
                    <a:bodyPr/>
                    <a:lstStyle/>
                    <a:p>
                      <a:pPr algn="l" fontAlgn="b"/>
                      <a:r>
                        <a:rPr lang="en-US" sz="1200" u="none" strike="noStrike">
                          <a:effectLst/>
                        </a:rPr>
                        <a:t>Showerheads</a:t>
                      </a:r>
                      <a:endParaRPr lang="en-US" sz="1200" b="0" i="0" u="none" strike="noStrike">
                        <a:solidFill>
                          <a:srgbClr val="000000"/>
                        </a:solidFill>
                        <a:effectLst/>
                        <a:latin typeface="Arial" panose="020B0604020202020204" pitchFamily="34" charset="0"/>
                      </a:endParaRPr>
                    </a:p>
                  </a:txBody>
                  <a:tcPr marL="22860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a:effectLst/>
                        </a:rPr>
                        <a:t>3</a:t>
                      </a:r>
                      <a:endParaRPr lang="en-US" sz="1200" b="0" i="0" u="none" strike="noStrike">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dirty="0">
                          <a:effectLst/>
                        </a:rPr>
                        <a:t>4</a:t>
                      </a:r>
                      <a:endParaRPr lang="en-US" sz="12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tc>
                  <a:txBody>
                    <a:bodyPr/>
                    <a:lstStyle/>
                    <a:p>
                      <a:pPr algn="r" fontAlgn="b"/>
                      <a:r>
                        <a:rPr lang="en-US" sz="1200" u="none" strike="noStrike" dirty="0">
                          <a:effectLst/>
                        </a:rPr>
                        <a:t>4</a:t>
                      </a:r>
                      <a:endParaRPr lang="en-US" sz="12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877714408"/>
                  </a:ext>
                </a:extLst>
              </a:tr>
              <a:tr h="167640">
                <a:tc>
                  <a:txBody>
                    <a:bodyPr/>
                    <a:lstStyle/>
                    <a:p>
                      <a:pPr algn="l" fontAlgn="b"/>
                      <a:r>
                        <a:rPr lang="en-US" sz="1200" u="none" strike="noStrike" dirty="0">
                          <a:effectLst/>
                        </a:rPr>
                        <a:t>Washer</a:t>
                      </a:r>
                      <a:endParaRPr lang="en-US" sz="1200" b="0" i="0" u="none" strike="noStrike" dirty="0">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a:effectLst/>
                        </a:rPr>
                        <a:t>0</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2</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4</a:t>
                      </a:r>
                      <a:endParaRPr lang="en-US" sz="1200" b="0" i="0" u="none" strike="noStrike" dirty="0">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252237297"/>
                  </a:ext>
                </a:extLst>
              </a:tr>
              <a:tr h="167640">
                <a:tc>
                  <a:txBody>
                    <a:bodyPr/>
                    <a:lstStyle/>
                    <a:p>
                      <a:pPr algn="l" fontAlgn="b"/>
                      <a:r>
                        <a:rPr lang="en-US" sz="1200" u="none" strike="noStrike" dirty="0" err="1">
                          <a:effectLst/>
                        </a:rPr>
                        <a:t>WHTanks</a:t>
                      </a:r>
                      <a:endParaRPr lang="en-US" sz="1200" b="0" i="0" u="none" strike="noStrike" dirty="0">
                        <a:solidFill>
                          <a:srgbClr val="000000"/>
                        </a:solidFill>
                        <a:effectLst/>
                        <a:latin typeface="Arial" panose="020B0604020202020204" pitchFamily="34" charset="0"/>
                      </a:endParaRPr>
                    </a:p>
                  </a:txBody>
                  <a:tcPr marL="228600" marR="0" marT="0" marB="0" anchor="b">
                    <a:noFill/>
                  </a:tcPr>
                </a:tc>
                <a:tc>
                  <a:txBody>
                    <a:bodyPr/>
                    <a:lstStyle/>
                    <a:p>
                      <a:pPr algn="r" fontAlgn="b"/>
                      <a:r>
                        <a:rPr lang="en-US" sz="1200" u="none" strike="noStrike">
                          <a:effectLst/>
                        </a:rPr>
                        <a:t>0</a:t>
                      </a:r>
                      <a:endParaRPr lang="en-US" sz="1200" b="0" i="0" u="none" strike="noStrike">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1</a:t>
                      </a:r>
                      <a:endParaRPr lang="en-US" sz="1200" b="0" i="0" u="none" strike="noStrike" dirty="0">
                        <a:solidFill>
                          <a:srgbClr val="000000"/>
                        </a:solidFill>
                        <a:effectLst/>
                        <a:latin typeface="Arial" panose="020B0604020202020204" pitchFamily="34" charset="0"/>
                      </a:endParaRPr>
                    </a:p>
                  </a:txBody>
                  <a:tcPr marL="0" marR="0" marT="0" marB="0" anchor="b">
                    <a:noFill/>
                  </a:tcPr>
                </a:tc>
                <a:tc>
                  <a:txBody>
                    <a:bodyPr/>
                    <a:lstStyle/>
                    <a:p>
                      <a:pPr algn="r" fontAlgn="b"/>
                      <a:r>
                        <a:rPr lang="en-US" sz="1200" u="none" strike="noStrike" dirty="0">
                          <a:effectLst/>
                        </a:rPr>
                        <a:t>2</a:t>
                      </a:r>
                      <a:endParaRPr lang="en-US" sz="1200" b="0" i="0" u="none" strike="noStrike" dirty="0">
                        <a:solidFill>
                          <a:srgbClr val="000000"/>
                        </a:solidFill>
                        <a:effectLst/>
                        <a:latin typeface="Arial" panose="020B0604020202020204" pitchFamily="34" charset="0"/>
                      </a:endParaRPr>
                    </a:p>
                  </a:txBody>
                  <a:tcPr marL="0" marR="0" marT="0" marB="0" anchor="b">
                    <a:noFill/>
                  </a:tcPr>
                </a:tc>
                <a:extLst>
                  <a:ext uri="{0D108BD9-81ED-4DB2-BD59-A6C34878D82A}">
                    <a16:rowId xmlns:a16="http://schemas.microsoft.com/office/drawing/2014/main" val="1419069405"/>
                  </a:ext>
                </a:extLst>
              </a:tr>
            </a:tbl>
          </a:graphicData>
        </a:graphic>
      </p:graphicFrame>
      <p:sp>
        <p:nvSpPr>
          <p:cNvPr id="8" name="Speech Bubble: Rectangle with Corners Rounded 7">
            <a:extLst>
              <a:ext uri="{FF2B5EF4-FFF2-40B4-BE49-F238E27FC236}">
                <a16:creationId xmlns:a16="http://schemas.microsoft.com/office/drawing/2014/main" id="{AC8FE764-A524-4D6C-9C8A-100510CEB499}"/>
              </a:ext>
            </a:extLst>
          </p:cNvPr>
          <p:cNvSpPr/>
          <p:nvPr/>
        </p:nvSpPr>
        <p:spPr>
          <a:xfrm>
            <a:off x="4780973" y="4572000"/>
            <a:ext cx="1914319" cy="1304925"/>
          </a:xfrm>
          <a:prstGeom prst="wedgeRoundRectCallout">
            <a:avLst>
              <a:gd name="adj1" fmla="val -63687"/>
              <a:gd name="adj2" fmla="val -73934"/>
              <a:gd name="adj3" fmla="val 16667"/>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About 4% of Commercial Potential</a:t>
            </a:r>
          </a:p>
        </p:txBody>
      </p:sp>
    </p:spTree>
    <p:extLst>
      <p:ext uri="{BB962C8B-B14F-4D97-AF65-F5344CB8AC3E}">
        <p14:creationId xmlns:p14="http://schemas.microsoft.com/office/powerpoint/2010/main" val="319087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Commercial Energy Management</a:t>
            </a:r>
          </a:p>
        </p:txBody>
      </p:sp>
      <p:sp>
        <p:nvSpPr>
          <p:cNvPr id="3" name="Content Placeholder 2"/>
          <p:cNvSpPr>
            <a:spLocks noGrp="1"/>
          </p:cNvSpPr>
          <p:nvPr>
            <p:ph idx="1"/>
          </p:nvPr>
        </p:nvSpPr>
        <p:spPr>
          <a:xfrm>
            <a:off x="762000" y="1600200"/>
            <a:ext cx="10820400" cy="4648200"/>
          </a:xfrm>
        </p:spPr>
        <p:txBody>
          <a:bodyPr numCol="1">
            <a:normAutofit/>
          </a:bodyPr>
          <a:lstStyle/>
          <a:p>
            <a:r>
              <a:rPr lang="en-US" dirty="0"/>
              <a:t>Suite of measures, mostly HVAC system controls </a:t>
            </a:r>
          </a:p>
          <a:p>
            <a:r>
              <a:rPr lang="en-US" dirty="0"/>
              <a:t>Replaces 6P HVAC Commissioning and Controls</a:t>
            </a:r>
          </a:p>
          <a:p>
            <a:r>
              <a:rPr lang="en-US" dirty="0"/>
              <a:t>Assumptions:</a:t>
            </a:r>
          </a:p>
          <a:p>
            <a:pPr lvl="1"/>
            <a:r>
              <a:rPr lang="en-US" dirty="0"/>
              <a:t>Savings based on program findings </a:t>
            </a:r>
          </a:p>
          <a:p>
            <a:pPr lvl="1"/>
            <a:r>
              <a:rPr lang="en-US" dirty="0"/>
              <a:t>For retrofit, savings range 1.0 to 2.2 kWh/sf plus gas</a:t>
            </a:r>
          </a:p>
          <a:p>
            <a:pPr lvl="1"/>
            <a:r>
              <a:rPr lang="en-US" dirty="0"/>
              <a:t>For new, savings range 0.5 to 1.2 kWh/sf plus gas</a:t>
            </a:r>
          </a:p>
          <a:p>
            <a:pPr lvl="1"/>
            <a:r>
              <a:rPr lang="en-US" dirty="0"/>
              <a:t>Exclude single zone ducted systems</a:t>
            </a:r>
          </a:p>
          <a:p>
            <a:pPr lvl="1"/>
            <a:r>
              <a:rPr lang="en-US" dirty="0"/>
              <a:t>Lifetime 5 years (down) </a:t>
            </a:r>
          </a:p>
          <a:p>
            <a:endParaRPr lang="en-US" dirty="0"/>
          </a:p>
          <a:p>
            <a:endParaRPr lang="en-US" dirty="0"/>
          </a:p>
        </p:txBody>
      </p:sp>
      <p:sp>
        <p:nvSpPr>
          <p:cNvPr id="4" name="Slide Number Placeholder 3"/>
          <p:cNvSpPr>
            <a:spLocks noGrp="1"/>
          </p:cNvSpPr>
          <p:nvPr>
            <p:ph type="sldNum" sz="quarter" idx="12"/>
          </p:nvPr>
        </p:nvSpPr>
        <p:spPr/>
        <p:txBody>
          <a:bodyPr/>
          <a:lstStyle/>
          <a:p>
            <a:fld id="{58205D6B-A4C1-4D6A-8016-543EEF041EF8}" type="slidenum">
              <a:rPr lang="en-US" smtClean="0"/>
              <a:pPr/>
              <a:t>93</a:t>
            </a:fld>
            <a:endParaRPr lang="en-US" dirty="0"/>
          </a:p>
        </p:txBody>
      </p:sp>
    </p:spTree>
    <p:extLst>
      <p:ext uri="{BB962C8B-B14F-4D97-AF65-F5344CB8AC3E}">
        <p14:creationId xmlns:p14="http://schemas.microsoft.com/office/powerpoint/2010/main" val="221545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tx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tx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tx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tx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tx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tx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tx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41387"/>
          </a:xfrm>
        </p:spPr>
        <p:txBody>
          <a:bodyPr>
            <a:normAutofit/>
          </a:bodyPr>
          <a:lstStyle/>
          <a:p>
            <a:r>
              <a:rPr lang="en-US" dirty="0"/>
              <a:t>Seventh Plan Industrial Potential*</a:t>
            </a:r>
          </a:p>
        </p:txBody>
      </p:sp>
      <p:sp>
        <p:nvSpPr>
          <p:cNvPr id="4" name="Slide Number Placeholder 3"/>
          <p:cNvSpPr>
            <a:spLocks noGrp="1"/>
          </p:cNvSpPr>
          <p:nvPr>
            <p:ph type="sldNum" sz="quarter" idx="12"/>
          </p:nvPr>
        </p:nvSpPr>
        <p:spPr/>
        <p:txBody>
          <a:bodyPr/>
          <a:lstStyle/>
          <a:p>
            <a:fld id="{AA410EB8-A01E-483B-9F37-9B9DDCDD7179}" type="slidenum">
              <a:rPr lang="en-US" smtClean="0"/>
              <a:pPr/>
              <a:t>94</a:t>
            </a:fld>
            <a:endParaRPr lang="en-US" dirty="0"/>
          </a:p>
        </p:txBody>
      </p:sp>
      <p:graphicFrame>
        <p:nvGraphicFramePr>
          <p:cNvPr id="6" name="Chart 5"/>
          <p:cNvGraphicFramePr>
            <a:graphicFrameLocks noGrp="1"/>
          </p:cNvGraphicFramePr>
          <p:nvPr>
            <p:extLst/>
          </p:nvPr>
        </p:nvGraphicFramePr>
        <p:xfrm>
          <a:off x="990600" y="1307866"/>
          <a:ext cx="10744200" cy="49831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362575" y="1417638"/>
            <a:ext cx="2667000" cy="707886"/>
          </a:xfrm>
          <a:prstGeom prst="rect">
            <a:avLst/>
          </a:prstGeom>
          <a:solidFill>
            <a:schemeClr val="bg1"/>
          </a:solidFill>
          <a:ln>
            <a:solidFill>
              <a:schemeClr val="accent1">
                <a:shade val="50000"/>
              </a:schemeClr>
            </a:solidFill>
          </a:ln>
        </p:spPr>
        <p:txBody>
          <a:bodyPr wrap="square" rtlCol="0">
            <a:spAutoFit/>
          </a:bodyPr>
          <a:lstStyle/>
          <a:p>
            <a:r>
              <a:rPr lang="en-US" sz="2000" dirty="0"/>
              <a:t>*Total Technical Potential = 661 aMW </a:t>
            </a:r>
          </a:p>
        </p:txBody>
      </p:sp>
      <p:sp>
        <p:nvSpPr>
          <p:cNvPr id="8" name="Speech Bubble: Rectangle with Corners Rounded 7">
            <a:extLst>
              <a:ext uri="{FF2B5EF4-FFF2-40B4-BE49-F238E27FC236}">
                <a16:creationId xmlns:a16="http://schemas.microsoft.com/office/drawing/2014/main" id="{2E53A98B-8B84-47A4-BBC5-73B49938C2F0}"/>
              </a:ext>
            </a:extLst>
          </p:cNvPr>
          <p:cNvSpPr/>
          <p:nvPr/>
        </p:nvSpPr>
        <p:spPr>
          <a:xfrm>
            <a:off x="10210800" y="2662573"/>
            <a:ext cx="1676400" cy="780282"/>
          </a:xfrm>
          <a:prstGeom prst="wedgeRoundRectCallout">
            <a:avLst>
              <a:gd name="adj1" fmla="val -135074"/>
              <a:gd name="adj2" fmla="val -40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800" dirty="0"/>
              <a:t>Plant Energy Management</a:t>
            </a:r>
          </a:p>
        </p:txBody>
      </p:sp>
      <p:sp>
        <p:nvSpPr>
          <p:cNvPr id="9" name="Speech Bubble: Rectangle with Corners Rounded 8">
            <a:extLst>
              <a:ext uri="{FF2B5EF4-FFF2-40B4-BE49-F238E27FC236}">
                <a16:creationId xmlns:a16="http://schemas.microsoft.com/office/drawing/2014/main" id="{8A0E1D69-2278-4077-9C58-95D2FA6FB098}"/>
              </a:ext>
            </a:extLst>
          </p:cNvPr>
          <p:cNvSpPr/>
          <p:nvPr/>
        </p:nvSpPr>
        <p:spPr>
          <a:xfrm>
            <a:off x="10134600" y="3657600"/>
            <a:ext cx="1676400" cy="998329"/>
          </a:xfrm>
          <a:prstGeom prst="wedgeRoundRectCallout">
            <a:avLst>
              <a:gd name="adj1" fmla="val -124415"/>
              <a:gd name="adj2" fmla="val -366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800" dirty="0"/>
              <a:t>Integrated Plant Energy Management</a:t>
            </a:r>
          </a:p>
        </p:txBody>
      </p:sp>
      <p:sp>
        <p:nvSpPr>
          <p:cNvPr id="10" name="Speech Bubble: Rectangle with Corners Rounded 9">
            <a:extLst>
              <a:ext uri="{FF2B5EF4-FFF2-40B4-BE49-F238E27FC236}">
                <a16:creationId xmlns:a16="http://schemas.microsoft.com/office/drawing/2014/main" id="{5C651794-696B-4A31-99D2-9EA0CFD4FA6E}"/>
              </a:ext>
            </a:extLst>
          </p:cNvPr>
          <p:cNvSpPr/>
          <p:nvPr/>
        </p:nvSpPr>
        <p:spPr>
          <a:xfrm>
            <a:off x="10238509" y="5012307"/>
            <a:ext cx="1676400" cy="780282"/>
          </a:xfrm>
          <a:prstGeom prst="wedgeRoundRectCallout">
            <a:avLst>
              <a:gd name="adj1" fmla="val -135074"/>
              <a:gd name="adj2" fmla="val -40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800" dirty="0"/>
              <a:t>Energy Project Management</a:t>
            </a:r>
          </a:p>
        </p:txBody>
      </p:sp>
    </p:spTree>
    <p:extLst>
      <p:ext uri="{BB962C8B-B14F-4D97-AF65-F5344CB8AC3E}">
        <p14:creationId xmlns:p14="http://schemas.microsoft.com/office/powerpoint/2010/main" val="15143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chart seriesIdx="-4" categoryIdx="1"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chart seriesIdx="-4" categoryIdx="2" bldStep="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1+#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
        </p:bldSub>
      </p:bldGraphic>
      <p:bldP spid="8" grpId="0" animBg="1"/>
      <p:bldP spid="9" grpId="0" animBg="1"/>
      <p:bldP spid="1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What’s in “Energy Management”?</a:t>
            </a:r>
          </a:p>
        </p:txBody>
      </p:sp>
      <p:graphicFrame>
        <p:nvGraphicFramePr>
          <p:cNvPr id="5" name="Content Placeholder 4"/>
          <p:cNvGraphicFramePr>
            <a:graphicFrameLocks noGrp="1"/>
          </p:cNvGraphicFramePr>
          <p:nvPr>
            <p:ph idx="1"/>
            <p:extLst/>
          </p:nvPr>
        </p:nvGraphicFramePr>
        <p:xfrm>
          <a:off x="1600200" y="1219200"/>
          <a:ext cx="8382000" cy="4724398"/>
        </p:xfrm>
        <a:graphic>
          <a:graphicData uri="http://schemas.openxmlformats.org/drawingml/2006/table">
            <a:tbl>
              <a:tblPr firstRow="1">
                <a:tableStyleId>{3B4B98B0-60AC-42C2-AFA5-B58CD77FA1E5}</a:tableStyleId>
              </a:tblPr>
              <a:tblGrid>
                <a:gridCol w="5876456">
                  <a:extLst>
                    <a:ext uri="{9D8B030D-6E8A-4147-A177-3AD203B41FA5}">
                      <a16:colId xmlns:a16="http://schemas.microsoft.com/office/drawing/2014/main" val="20000"/>
                    </a:ext>
                  </a:extLst>
                </a:gridCol>
                <a:gridCol w="745325">
                  <a:extLst>
                    <a:ext uri="{9D8B030D-6E8A-4147-A177-3AD203B41FA5}">
                      <a16:colId xmlns:a16="http://schemas.microsoft.com/office/drawing/2014/main" val="20001"/>
                    </a:ext>
                  </a:extLst>
                </a:gridCol>
                <a:gridCol w="1760219">
                  <a:extLst>
                    <a:ext uri="{9D8B030D-6E8A-4147-A177-3AD203B41FA5}">
                      <a16:colId xmlns:a16="http://schemas.microsoft.com/office/drawing/2014/main" val="20002"/>
                    </a:ext>
                  </a:extLst>
                </a:gridCol>
              </a:tblGrid>
              <a:tr h="337457">
                <a:tc>
                  <a:txBody>
                    <a:bodyPr/>
                    <a:lstStyle/>
                    <a:p>
                      <a:pPr algn="l" fontAlgn="b"/>
                      <a:r>
                        <a:rPr lang="en-US" sz="1800" u="none" strike="noStrike" dirty="0"/>
                        <a:t>Energy Management</a:t>
                      </a:r>
                      <a:endParaRPr lang="en-US" sz="1800" b="1" i="0" u="none" strike="noStrike" dirty="0">
                        <a:solidFill>
                          <a:srgbClr val="000000"/>
                        </a:solidFill>
                        <a:latin typeface="Arial"/>
                      </a:endParaRPr>
                    </a:p>
                  </a:txBody>
                  <a:tcPr marL="114300" marR="0" marT="0" marB="0" anchor="ctr"/>
                </a:tc>
                <a:tc>
                  <a:txBody>
                    <a:bodyPr/>
                    <a:lstStyle/>
                    <a:p>
                      <a:pPr algn="r" fontAlgn="b"/>
                      <a:r>
                        <a:rPr lang="en-US" sz="1800" b="1" i="0" u="none" strike="noStrike" dirty="0">
                          <a:solidFill>
                            <a:srgbClr val="000000"/>
                          </a:solidFill>
                          <a:latin typeface="Arial"/>
                        </a:rPr>
                        <a:t>Total </a:t>
                      </a:r>
                    </a:p>
                  </a:txBody>
                  <a:tcPr marL="0" marR="0" marT="0" marB="0" anchor="ctr"/>
                </a:tc>
                <a:tc>
                  <a:txBody>
                    <a:bodyPr/>
                    <a:lstStyle/>
                    <a:p>
                      <a:pPr algn="ctr" fontAlgn="b"/>
                      <a:r>
                        <a:rPr lang="en-US" sz="1800" u="none" strike="noStrike" dirty="0"/>
                        <a:t>    320 (aMW)  </a:t>
                      </a:r>
                      <a:endParaRPr lang="en-US" sz="1800" b="1" i="0" u="none" strike="noStrike" dirty="0">
                        <a:solidFill>
                          <a:srgbClr val="000000"/>
                        </a:solidFill>
                        <a:latin typeface="Arial"/>
                      </a:endParaRPr>
                    </a:p>
                  </a:txBody>
                  <a:tcPr marL="0" marR="0" marT="0" marB="0" anchor="ctr"/>
                </a:tc>
                <a:extLst>
                  <a:ext uri="{0D108BD9-81ED-4DB2-BD59-A6C34878D82A}">
                    <a16:rowId xmlns:a16="http://schemas.microsoft.com/office/drawing/2014/main" val="10000"/>
                  </a:ext>
                </a:extLst>
              </a:tr>
              <a:tr h="337457">
                <a:tc>
                  <a:txBody>
                    <a:bodyPr/>
                    <a:lstStyle/>
                    <a:p>
                      <a:pPr algn="l" fontAlgn="b"/>
                      <a:r>
                        <a:rPr lang="en-US" sz="1800" u="none" strike="noStrike"/>
                        <a:t>Air Compressor Optimization</a:t>
                      </a:r>
                      <a:endParaRPr lang="en-US" sz="1800" b="0" i="0" u="none" strike="noStrike">
                        <a:solidFill>
                          <a:srgbClr val="000000"/>
                        </a:solidFill>
                        <a:latin typeface="Arial"/>
                      </a:endParaRPr>
                    </a:p>
                  </a:txBody>
                  <a:tcPr marL="228600" marR="0" marT="0" marB="0" anchor="b"/>
                </a:tc>
                <a:tc>
                  <a:txBody>
                    <a:bodyPr/>
                    <a:lstStyle/>
                    <a:p>
                      <a:pPr algn="l" fontAlgn="b"/>
                      <a:endParaRPr lang="en-US" sz="1800" b="0" i="0" u="none" strike="noStrike">
                        <a:solidFill>
                          <a:srgbClr val="000000"/>
                        </a:solidFill>
                        <a:latin typeface="Arial"/>
                      </a:endParaRPr>
                    </a:p>
                  </a:txBody>
                  <a:tcPr marL="0" marR="0" marT="0" marB="0" anchor="b"/>
                </a:tc>
                <a:tc>
                  <a:txBody>
                    <a:bodyPr/>
                    <a:lstStyle/>
                    <a:p>
                      <a:pPr algn="ctr" fontAlgn="b"/>
                      <a:r>
                        <a:rPr lang="en-US" sz="1800" u="none" strike="noStrike" dirty="0"/>
                        <a:t>       9 </a:t>
                      </a:r>
                      <a:endParaRPr lang="en-US" sz="1800" b="0" i="0" u="none" strike="noStrike" dirty="0">
                        <a:solidFill>
                          <a:srgbClr val="000000"/>
                        </a:solidFill>
                        <a:latin typeface="Arial"/>
                      </a:endParaRPr>
                    </a:p>
                  </a:txBody>
                  <a:tcPr marL="0" marR="0" marT="0" marB="0" anchor="b"/>
                </a:tc>
                <a:extLst>
                  <a:ext uri="{0D108BD9-81ED-4DB2-BD59-A6C34878D82A}">
                    <a16:rowId xmlns:a16="http://schemas.microsoft.com/office/drawing/2014/main" val="10001"/>
                  </a:ext>
                </a:extLst>
              </a:tr>
              <a:tr h="337457">
                <a:tc>
                  <a:txBody>
                    <a:bodyPr/>
                    <a:lstStyle/>
                    <a:p>
                      <a:pPr algn="l" fontAlgn="b"/>
                      <a:r>
                        <a:rPr lang="en-US" sz="1800" u="none" strike="noStrike"/>
                        <a:t>Clean Room: Chiller Optimize</a:t>
                      </a:r>
                      <a:endParaRPr lang="en-US" sz="1800" b="0" i="0" u="none" strike="noStrike">
                        <a:solidFill>
                          <a:srgbClr val="000000"/>
                        </a:solidFill>
                        <a:latin typeface="Arial"/>
                      </a:endParaRPr>
                    </a:p>
                  </a:txBody>
                  <a:tcPr marL="228600" marR="0" marT="0" marB="0" anchor="b"/>
                </a:tc>
                <a:tc>
                  <a:txBody>
                    <a:bodyPr/>
                    <a:lstStyle/>
                    <a:p>
                      <a:pPr algn="l" fontAlgn="b"/>
                      <a:endParaRPr lang="en-US" sz="1800" b="0" i="0" u="none" strike="noStrike" dirty="0">
                        <a:solidFill>
                          <a:srgbClr val="000000"/>
                        </a:solidFill>
                        <a:latin typeface="Arial"/>
                      </a:endParaRPr>
                    </a:p>
                  </a:txBody>
                  <a:tcPr marL="0" marR="0" marT="0" marB="0" anchor="b"/>
                </a:tc>
                <a:tc>
                  <a:txBody>
                    <a:bodyPr/>
                    <a:lstStyle/>
                    <a:p>
                      <a:pPr algn="ctr" fontAlgn="b"/>
                      <a:r>
                        <a:rPr lang="en-US" sz="1800" u="none" strike="noStrike" dirty="0"/>
                        <a:t>       1 </a:t>
                      </a:r>
                      <a:endParaRPr lang="en-US" sz="1800" b="0" i="0" u="none" strike="noStrike" dirty="0">
                        <a:solidFill>
                          <a:srgbClr val="000000"/>
                        </a:solidFill>
                        <a:latin typeface="Arial"/>
                      </a:endParaRPr>
                    </a:p>
                  </a:txBody>
                  <a:tcPr marL="0" marR="0" marT="0" marB="0" anchor="b"/>
                </a:tc>
                <a:extLst>
                  <a:ext uri="{0D108BD9-81ED-4DB2-BD59-A6C34878D82A}">
                    <a16:rowId xmlns:a16="http://schemas.microsoft.com/office/drawing/2014/main" val="10002"/>
                  </a:ext>
                </a:extLst>
              </a:tr>
              <a:tr h="337457">
                <a:tc>
                  <a:txBody>
                    <a:bodyPr/>
                    <a:lstStyle/>
                    <a:p>
                      <a:pPr algn="l" fontAlgn="b"/>
                      <a:r>
                        <a:rPr lang="en-US" sz="1800" u="none" strike="noStrike"/>
                        <a:t>Cold Storage Tuneup</a:t>
                      </a:r>
                      <a:endParaRPr lang="en-US" sz="1800" b="0" i="0" u="none" strike="noStrike">
                        <a:solidFill>
                          <a:srgbClr val="000000"/>
                        </a:solidFill>
                        <a:latin typeface="Arial"/>
                      </a:endParaRPr>
                    </a:p>
                  </a:txBody>
                  <a:tcPr marL="228600" marR="0" marT="0" marB="0" anchor="b"/>
                </a:tc>
                <a:tc>
                  <a:txBody>
                    <a:bodyPr/>
                    <a:lstStyle/>
                    <a:p>
                      <a:pPr algn="l" fontAlgn="b"/>
                      <a:endParaRPr lang="en-US" sz="1800" b="0" i="0" u="none" strike="noStrike">
                        <a:solidFill>
                          <a:srgbClr val="000000"/>
                        </a:solidFill>
                        <a:latin typeface="Arial"/>
                      </a:endParaRPr>
                    </a:p>
                  </a:txBody>
                  <a:tcPr marL="0" marR="0" marT="0" marB="0" anchor="b"/>
                </a:tc>
                <a:tc>
                  <a:txBody>
                    <a:bodyPr/>
                    <a:lstStyle/>
                    <a:p>
                      <a:pPr algn="ctr" fontAlgn="b"/>
                      <a:r>
                        <a:rPr lang="en-US" sz="1800" u="none" strike="noStrike" dirty="0"/>
                        <a:t>       3 </a:t>
                      </a:r>
                      <a:endParaRPr lang="en-US" sz="1800" b="0" i="0" u="none" strike="noStrike" dirty="0">
                        <a:solidFill>
                          <a:srgbClr val="000000"/>
                        </a:solidFill>
                        <a:latin typeface="Arial"/>
                      </a:endParaRPr>
                    </a:p>
                  </a:txBody>
                  <a:tcPr marL="0" marR="0" marT="0" marB="0" anchor="b"/>
                </a:tc>
                <a:extLst>
                  <a:ext uri="{0D108BD9-81ED-4DB2-BD59-A6C34878D82A}">
                    <a16:rowId xmlns:a16="http://schemas.microsoft.com/office/drawing/2014/main" val="10003"/>
                  </a:ext>
                </a:extLst>
              </a:tr>
              <a:tr h="337457">
                <a:tc>
                  <a:txBody>
                    <a:bodyPr/>
                    <a:lstStyle/>
                    <a:p>
                      <a:pPr algn="l" fontAlgn="b"/>
                      <a:r>
                        <a:rPr lang="en-US" sz="1800" u="none" strike="noStrike" dirty="0"/>
                        <a:t>Energy Project Management</a:t>
                      </a:r>
                      <a:endParaRPr lang="en-US" sz="1800" b="0" i="0" u="none" strike="noStrike" dirty="0">
                        <a:solidFill>
                          <a:srgbClr val="000000"/>
                        </a:solidFill>
                        <a:latin typeface="Arial"/>
                      </a:endParaRPr>
                    </a:p>
                  </a:txBody>
                  <a:tcPr marL="228600" marR="0" marT="0" marB="0" anchor="b">
                    <a:solidFill>
                      <a:schemeClr val="bg2">
                        <a:lumMod val="90000"/>
                      </a:schemeClr>
                    </a:solidFill>
                  </a:tcPr>
                </a:tc>
                <a:tc>
                  <a:txBody>
                    <a:bodyPr/>
                    <a:lstStyle/>
                    <a:p>
                      <a:pPr algn="l" fontAlgn="b"/>
                      <a:endParaRPr lang="en-US" sz="1800" b="0" i="0" u="none" strike="noStrike" dirty="0">
                        <a:solidFill>
                          <a:srgbClr val="000000"/>
                        </a:solidFill>
                        <a:latin typeface="Arial"/>
                      </a:endParaRPr>
                    </a:p>
                  </a:txBody>
                  <a:tcPr marL="0" marR="0" marT="0" marB="0" anchor="b">
                    <a:solidFill>
                      <a:schemeClr val="bg2">
                        <a:lumMod val="90000"/>
                      </a:schemeClr>
                    </a:solidFill>
                  </a:tcPr>
                </a:tc>
                <a:tc>
                  <a:txBody>
                    <a:bodyPr/>
                    <a:lstStyle/>
                    <a:p>
                      <a:pPr algn="ctr" fontAlgn="b"/>
                      <a:r>
                        <a:rPr lang="en-US" sz="1800" u="none" strike="noStrike" dirty="0"/>
                        <a:t>      87 </a:t>
                      </a:r>
                      <a:endParaRPr lang="en-US" sz="1800" b="0" i="0" u="none" strike="noStrike" dirty="0">
                        <a:solidFill>
                          <a:srgbClr val="000000"/>
                        </a:solidFill>
                        <a:latin typeface="Arial"/>
                      </a:endParaRPr>
                    </a:p>
                  </a:txBody>
                  <a:tcPr marL="0" marR="0" marT="0" marB="0" anchor="b">
                    <a:solidFill>
                      <a:schemeClr val="bg2">
                        <a:lumMod val="90000"/>
                      </a:schemeClr>
                    </a:solidFill>
                  </a:tcPr>
                </a:tc>
                <a:extLst>
                  <a:ext uri="{0D108BD9-81ED-4DB2-BD59-A6C34878D82A}">
                    <a16:rowId xmlns:a16="http://schemas.microsoft.com/office/drawing/2014/main" val="10004"/>
                  </a:ext>
                </a:extLst>
              </a:tr>
              <a:tr h="337457">
                <a:tc>
                  <a:txBody>
                    <a:bodyPr/>
                    <a:lstStyle/>
                    <a:p>
                      <a:pPr algn="l" fontAlgn="b"/>
                      <a:r>
                        <a:rPr lang="en-US" sz="1800" u="none" strike="noStrike"/>
                        <a:t>Fan Energy Management</a:t>
                      </a:r>
                      <a:endParaRPr lang="en-US" sz="1800" b="0" i="0" u="none" strike="noStrike">
                        <a:solidFill>
                          <a:srgbClr val="000000"/>
                        </a:solidFill>
                        <a:latin typeface="Arial"/>
                      </a:endParaRPr>
                    </a:p>
                  </a:txBody>
                  <a:tcPr marL="228600" marR="0" marT="0" marB="0" anchor="b"/>
                </a:tc>
                <a:tc>
                  <a:txBody>
                    <a:bodyPr/>
                    <a:lstStyle/>
                    <a:p>
                      <a:pPr algn="l" fontAlgn="b"/>
                      <a:endParaRPr lang="en-US" sz="1800" b="0" i="0" u="none" strike="noStrike">
                        <a:solidFill>
                          <a:srgbClr val="000000"/>
                        </a:solidFill>
                        <a:latin typeface="Arial"/>
                      </a:endParaRPr>
                    </a:p>
                  </a:txBody>
                  <a:tcPr marL="0" marR="0" marT="0" marB="0" anchor="b"/>
                </a:tc>
                <a:tc>
                  <a:txBody>
                    <a:bodyPr/>
                    <a:lstStyle/>
                    <a:p>
                      <a:pPr algn="ctr" fontAlgn="b"/>
                      <a:r>
                        <a:rPr lang="en-US" sz="1800" u="none" strike="noStrike" dirty="0"/>
                        <a:t>       8 </a:t>
                      </a:r>
                      <a:endParaRPr lang="en-US" sz="1800" b="0" i="0" u="none" strike="noStrike" dirty="0">
                        <a:solidFill>
                          <a:srgbClr val="000000"/>
                        </a:solidFill>
                        <a:latin typeface="Arial"/>
                      </a:endParaRPr>
                    </a:p>
                  </a:txBody>
                  <a:tcPr marL="0" marR="0" marT="0" marB="0" anchor="b"/>
                </a:tc>
                <a:extLst>
                  <a:ext uri="{0D108BD9-81ED-4DB2-BD59-A6C34878D82A}">
                    <a16:rowId xmlns:a16="http://schemas.microsoft.com/office/drawing/2014/main" val="10005"/>
                  </a:ext>
                </a:extLst>
              </a:tr>
              <a:tr h="337457">
                <a:tc>
                  <a:txBody>
                    <a:bodyPr/>
                    <a:lstStyle/>
                    <a:p>
                      <a:pPr algn="l" fontAlgn="b"/>
                      <a:r>
                        <a:rPr lang="en-US" sz="1800" u="none" strike="noStrike"/>
                        <a:t>Fan System Optimization</a:t>
                      </a:r>
                      <a:endParaRPr lang="en-US" sz="1800" b="0" i="0" u="none" strike="noStrike">
                        <a:solidFill>
                          <a:srgbClr val="000000"/>
                        </a:solidFill>
                        <a:latin typeface="Arial"/>
                      </a:endParaRPr>
                    </a:p>
                  </a:txBody>
                  <a:tcPr marL="228600" marR="0" marT="0" marB="0" anchor="b"/>
                </a:tc>
                <a:tc>
                  <a:txBody>
                    <a:bodyPr/>
                    <a:lstStyle/>
                    <a:p>
                      <a:pPr algn="l" fontAlgn="b"/>
                      <a:endParaRPr lang="en-US" sz="1800" b="0" i="0" u="none" strike="noStrike">
                        <a:solidFill>
                          <a:srgbClr val="000000"/>
                        </a:solidFill>
                        <a:latin typeface="Arial"/>
                      </a:endParaRPr>
                    </a:p>
                  </a:txBody>
                  <a:tcPr marL="0" marR="0" marT="0" marB="0" anchor="b"/>
                </a:tc>
                <a:tc>
                  <a:txBody>
                    <a:bodyPr/>
                    <a:lstStyle/>
                    <a:p>
                      <a:pPr algn="ctr" fontAlgn="b"/>
                      <a:r>
                        <a:rPr lang="en-US" sz="1800" u="none" strike="noStrike" dirty="0"/>
                        <a:t>      25 </a:t>
                      </a:r>
                      <a:endParaRPr lang="en-US" sz="1800" b="0" i="0" u="none" strike="noStrike" dirty="0">
                        <a:solidFill>
                          <a:srgbClr val="000000"/>
                        </a:solidFill>
                        <a:latin typeface="Arial"/>
                      </a:endParaRPr>
                    </a:p>
                  </a:txBody>
                  <a:tcPr marL="0" marR="0" marT="0" marB="0" anchor="b"/>
                </a:tc>
                <a:extLst>
                  <a:ext uri="{0D108BD9-81ED-4DB2-BD59-A6C34878D82A}">
                    <a16:rowId xmlns:a16="http://schemas.microsoft.com/office/drawing/2014/main" val="10006"/>
                  </a:ext>
                </a:extLst>
              </a:tr>
              <a:tr h="337457">
                <a:tc>
                  <a:txBody>
                    <a:bodyPr/>
                    <a:lstStyle/>
                    <a:p>
                      <a:pPr algn="l" fontAlgn="b"/>
                      <a:r>
                        <a:rPr lang="en-US" sz="1800" u="none" strike="noStrike" dirty="0"/>
                        <a:t>Food: </a:t>
                      </a:r>
                      <a:r>
                        <a:rPr lang="en-US" sz="1800" u="none" strike="noStrike" dirty="0" err="1"/>
                        <a:t>Refrig</a:t>
                      </a:r>
                      <a:r>
                        <a:rPr lang="en-US" sz="1800" u="none" strike="noStrike" dirty="0"/>
                        <a:t> Storage </a:t>
                      </a:r>
                      <a:r>
                        <a:rPr lang="en-US" sz="1800" u="none" strike="noStrike" dirty="0" err="1"/>
                        <a:t>Tuneup</a:t>
                      </a:r>
                      <a:endParaRPr lang="en-US" sz="1800" b="0" i="0" u="none" strike="noStrike" dirty="0">
                        <a:solidFill>
                          <a:srgbClr val="000000"/>
                        </a:solidFill>
                        <a:latin typeface="Arial"/>
                      </a:endParaRPr>
                    </a:p>
                  </a:txBody>
                  <a:tcPr marL="228600" marR="0" marT="0" marB="0" anchor="b"/>
                </a:tc>
                <a:tc>
                  <a:txBody>
                    <a:bodyPr/>
                    <a:lstStyle/>
                    <a:p>
                      <a:pPr algn="l" fontAlgn="b"/>
                      <a:endParaRPr lang="en-US" sz="1800" b="0" i="0" u="none" strike="noStrike">
                        <a:solidFill>
                          <a:srgbClr val="000000"/>
                        </a:solidFill>
                        <a:latin typeface="Arial"/>
                      </a:endParaRPr>
                    </a:p>
                  </a:txBody>
                  <a:tcPr marL="0" marR="0" marT="0" marB="0" anchor="b"/>
                </a:tc>
                <a:tc>
                  <a:txBody>
                    <a:bodyPr/>
                    <a:lstStyle/>
                    <a:p>
                      <a:pPr algn="ctr" fontAlgn="b"/>
                      <a:r>
                        <a:rPr lang="en-US" sz="1800" u="none" strike="noStrike" dirty="0"/>
                        <a:t>       7 </a:t>
                      </a:r>
                      <a:endParaRPr lang="en-US" sz="1800" b="0" i="0" u="none" strike="noStrike" dirty="0">
                        <a:solidFill>
                          <a:srgbClr val="000000"/>
                        </a:solidFill>
                        <a:latin typeface="Arial"/>
                      </a:endParaRPr>
                    </a:p>
                  </a:txBody>
                  <a:tcPr marL="0" marR="0" marT="0" marB="0" anchor="b"/>
                </a:tc>
                <a:extLst>
                  <a:ext uri="{0D108BD9-81ED-4DB2-BD59-A6C34878D82A}">
                    <a16:rowId xmlns:a16="http://schemas.microsoft.com/office/drawing/2014/main" val="10007"/>
                  </a:ext>
                </a:extLst>
              </a:tr>
              <a:tr h="337457">
                <a:tc>
                  <a:txBody>
                    <a:bodyPr/>
                    <a:lstStyle/>
                    <a:p>
                      <a:pPr algn="l" fontAlgn="b"/>
                      <a:r>
                        <a:rPr lang="en-US" sz="1800" u="none" strike="noStrike"/>
                        <a:t>Fruit Storage Tuneup</a:t>
                      </a:r>
                      <a:endParaRPr lang="en-US" sz="1800" b="0" i="0" u="none" strike="noStrike">
                        <a:solidFill>
                          <a:srgbClr val="000000"/>
                        </a:solidFill>
                        <a:latin typeface="Arial"/>
                      </a:endParaRPr>
                    </a:p>
                  </a:txBody>
                  <a:tcPr marL="228600" marR="0" marT="0" marB="0" anchor="b"/>
                </a:tc>
                <a:tc>
                  <a:txBody>
                    <a:bodyPr/>
                    <a:lstStyle/>
                    <a:p>
                      <a:pPr algn="l" fontAlgn="b"/>
                      <a:endParaRPr lang="en-US" sz="1800" b="0" i="0" u="none" strike="noStrike">
                        <a:solidFill>
                          <a:srgbClr val="000000"/>
                        </a:solidFill>
                        <a:latin typeface="Arial"/>
                      </a:endParaRPr>
                    </a:p>
                  </a:txBody>
                  <a:tcPr marL="0" marR="0" marT="0" marB="0" anchor="b"/>
                </a:tc>
                <a:tc>
                  <a:txBody>
                    <a:bodyPr/>
                    <a:lstStyle/>
                    <a:p>
                      <a:pPr algn="ctr" fontAlgn="b"/>
                      <a:r>
                        <a:rPr lang="en-US" sz="1800" u="none" strike="noStrike" dirty="0"/>
                        <a:t>      12 </a:t>
                      </a:r>
                      <a:endParaRPr lang="en-US" sz="1800" b="0" i="0" u="none" strike="noStrike" dirty="0">
                        <a:solidFill>
                          <a:srgbClr val="000000"/>
                        </a:solidFill>
                        <a:latin typeface="Arial"/>
                      </a:endParaRPr>
                    </a:p>
                  </a:txBody>
                  <a:tcPr marL="0" marR="0" marT="0" marB="0" anchor="b"/>
                </a:tc>
                <a:extLst>
                  <a:ext uri="{0D108BD9-81ED-4DB2-BD59-A6C34878D82A}">
                    <a16:rowId xmlns:a16="http://schemas.microsoft.com/office/drawing/2014/main" val="10008"/>
                  </a:ext>
                </a:extLst>
              </a:tr>
              <a:tr h="337457">
                <a:tc>
                  <a:txBody>
                    <a:bodyPr/>
                    <a:lstStyle/>
                    <a:p>
                      <a:pPr algn="l" fontAlgn="b"/>
                      <a:r>
                        <a:rPr lang="en-US" sz="1800" u="none" strike="noStrike"/>
                        <a:t>Groc Dist Tuneup</a:t>
                      </a:r>
                      <a:endParaRPr lang="en-US" sz="1800" b="0" i="0" u="none" strike="noStrike">
                        <a:solidFill>
                          <a:srgbClr val="000000"/>
                        </a:solidFill>
                        <a:latin typeface="Arial"/>
                      </a:endParaRPr>
                    </a:p>
                  </a:txBody>
                  <a:tcPr marL="228600" marR="0" marT="0" marB="0" anchor="b"/>
                </a:tc>
                <a:tc>
                  <a:txBody>
                    <a:bodyPr/>
                    <a:lstStyle/>
                    <a:p>
                      <a:pPr algn="l" fontAlgn="b"/>
                      <a:endParaRPr lang="en-US" sz="1800" b="0" i="0" u="none" strike="noStrike">
                        <a:solidFill>
                          <a:srgbClr val="000000"/>
                        </a:solidFill>
                        <a:latin typeface="Arial"/>
                      </a:endParaRPr>
                    </a:p>
                  </a:txBody>
                  <a:tcPr marL="0" marR="0" marT="0" marB="0" anchor="b"/>
                </a:tc>
                <a:tc>
                  <a:txBody>
                    <a:bodyPr/>
                    <a:lstStyle/>
                    <a:p>
                      <a:pPr algn="ctr" fontAlgn="b"/>
                      <a:r>
                        <a:rPr lang="en-US" sz="1800" u="none" strike="noStrike" dirty="0"/>
                        <a:t>       1 </a:t>
                      </a:r>
                      <a:endParaRPr lang="en-US" sz="1800" b="0" i="0" u="none" strike="noStrike" dirty="0">
                        <a:solidFill>
                          <a:srgbClr val="000000"/>
                        </a:solidFill>
                        <a:latin typeface="Arial"/>
                      </a:endParaRPr>
                    </a:p>
                  </a:txBody>
                  <a:tcPr marL="0" marR="0" marT="0" marB="0" anchor="b"/>
                </a:tc>
                <a:extLst>
                  <a:ext uri="{0D108BD9-81ED-4DB2-BD59-A6C34878D82A}">
                    <a16:rowId xmlns:a16="http://schemas.microsoft.com/office/drawing/2014/main" val="10009"/>
                  </a:ext>
                </a:extLst>
              </a:tr>
              <a:tr h="337457">
                <a:tc>
                  <a:txBody>
                    <a:bodyPr/>
                    <a:lstStyle/>
                    <a:p>
                      <a:pPr algn="l" fontAlgn="b"/>
                      <a:r>
                        <a:rPr lang="en-US" sz="1800" u="none" strike="noStrike" dirty="0"/>
                        <a:t>Integrated Plant Energy Management</a:t>
                      </a:r>
                      <a:endParaRPr lang="en-US" sz="1800" b="0" i="0" u="none" strike="noStrike" dirty="0">
                        <a:solidFill>
                          <a:srgbClr val="000000"/>
                        </a:solidFill>
                        <a:latin typeface="Arial"/>
                      </a:endParaRPr>
                    </a:p>
                  </a:txBody>
                  <a:tcPr marL="228600" marR="0" marT="0" marB="0" anchor="b">
                    <a:solidFill>
                      <a:schemeClr val="bg2">
                        <a:lumMod val="90000"/>
                      </a:schemeClr>
                    </a:solidFill>
                  </a:tcPr>
                </a:tc>
                <a:tc>
                  <a:txBody>
                    <a:bodyPr/>
                    <a:lstStyle/>
                    <a:p>
                      <a:pPr algn="l" fontAlgn="b"/>
                      <a:endParaRPr lang="en-US" sz="1800" b="0" i="0" u="none" strike="noStrike" dirty="0">
                        <a:solidFill>
                          <a:srgbClr val="000000"/>
                        </a:solidFill>
                        <a:latin typeface="Arial"/>
                      </a:endParaRPr>
                    </a:p>
                  </a:txBody>
                  <a:tcPr marL="0" marR="0" marT="0" marB="0" anchor="b">
                    <a:solidFill>
                      <a:schemeClr val="bg2">
                        <a:lumMod val="90000"/>
                      </a:schemeClr>
                    </a:solidFill>
                  </a:tcPr>
                </a:tc>
                <a:tc>
                  <a:txBody>
                    <a:bodyPr/>
                    <a:lstStyle/>
                    <a:p>
                      <a:pPr algn="ctr" fontAlgn="b"/>
                      <a:r>
                        <a:rPr lang="en-US" sz="1800" u="none" strike="noStrike" dirty="0"/>
                        <a:t>      77 </a:t>
                      </a:r>
                      <a:endParaRPr lang="en-US" sz="1800" b="0" i="0" u="none" strike="noStrike" dirty="0">
                        <a:solidFill>
                          <a:srgbClr val="000000"/>
                        </a:solidFill>
                        <a:latin typeface="Arial"/>
                      </a:endParaRPr>
                    </a:p>
                  </a:txBody>
                  <a:tcPr marL="0" marR="0" marT="0" marB="0" anchor="b">
                    <a:solidFill>
                      <a:schemeClr val="bg2">
                        <a:lumMod val="90000"/>
                      </a:schemeClr>
                    </a:solidFill>
                  </a:tcPr>
                </a:tc>
                <a:extLst>
                  <a:ext uri="{0D108BD9-81ED-4DB2-BD59-A6C34878D82A}">
                    <a16:rowId xmlns:a16="http://schemas.microsoft.com/office/drawing/2014/main" val="10010"/>
                  </a:ext>
                </a:extLst>
              </a:tr>
              <a:tr h="337457">
                <a:tc>
                  <a:txBody>
                    <a:bodyPr/>
                    <a:lstStyle/>
                    <a:p>
                      <a:pPr algn="l" fontAlgn="b"/>
                      <a:r>
                        <a:rPr lang="en-US" sz="1800" u="none" strike="noStrike" dirty="0"/>
                        <a:t>Plant Energy Management</a:t>
                      </a:r>
                      <a:endParaRPr lang="en-US" sz="1800" b="0" i="0" u="none" strike="noStrike" dirty="0">
                        <a:solidFill>
                          <a:srgbClr val="000000"/>
                        </a:solidFill>
                        <a:latin typeface="Arial"/>
                      </a:endParaRPr>
                    </a:p>
                  </a:txBody>
                  <a:tcPr marL="228600" marR="0" marT="0" marB="0" anchor="b">
                    <a:solidFill>
                      <a:schemeClr val="bg2">
                        <a:lumMod val="90000"/>
                      </a:schemeClr>
                    </a:solidFill>
                  </a:tcPr>
                </a:tc>
                <a:tc>
                  <a:txBody>
                    <a:bodyPr/>
                    <a:lstStyle/>
                    <a:p>
                      <a:pPr algn="l" fontAlgn="b"/>
                      <a:endParaRPr lang="en-US" sz="1800" b="0" i="0" u="none" strike="noStrike" dirty="0">
                        <a:solidFill>
                          <a:srgbClr val="000000"/>
                        </a:solidFill>
                        <a:latin typeface="Arial"/>
                      </a:endParaRPr>
                    </a:p>
                  </a:txBody>
                  <a:tcPr marL="0" marR="0" marT="0" marB="0" anchor="b">
                    <a:solidFill>
                      <a:schemeClr val="bg2">
                        <a:lumMod val="90000"/>
                      </a:schemeClr>
                    </a:solidFill>
                  </a:tcPr>
                </a:tc>
                <a:tc>
                  <a:txBody>
                    <a:bodyPr/>
                    <a:lstStyle/>
                    <a:p>
                      <a:pPr algn="ctr" fontAlgn="b"/>
                      <a:r>
                        <a:rPr lang="en-US" sz="1800" u="none" strike="noStrike" dirty="0"/>
                        <a:t>      41 </a:t>
                      </a:r>
                      <a:endParaRPr lang="en-US" sz="1800" b="0" i="0" u="none" strike="noStrike" dirty="0">
                        <a:solidFill>
                          <a:srgbClr val="000000"/>
                        </a:solidFill>
                        <a:latin typeface="Arial"/>
                      </a:endParaRPr>
                    </a:p>
                  </a:txBody>
                  <a:tcPr marL="0" marR="0" marT="0" marB="0" anchor="b">
                    <a:solidFill>
                      <a:schemeClr val="bg2">
                        <a:lumMod val="90000"/>
                      </a:schemeClr>
                    </a:solidFill>
                  </a:tcPr>
                </a:tc>
                <a:extLst>
                  <a:ext uri="{0D108BD9-81ED-4DB2-BD59-A6C34878D82A}">
                    <a16:rowId xmlns:a16="http://schemas.microsoft.com/office/drawing/2014/main" val="10011"/>
                  </a:ext>
                </a:extLst>
              </a:tr>
              <a:tr h="337457">
                <a:tc>
                  <a:txBody>
                    <a:bodyPr/>
                    <a:lstStyle/>
                    <a:p>
                      <a:pPr algn="l" fontAlgn="b"/>
                      <a:r>
                        <a:rPr lang="en-US" sz="1800" u="none" strike="noStrike"/>
                        <a:t>Pump Energy Management</a:t>
                      </a:r>
                      <a:endParaRPr lang="en-US" sz="1800" b="0" i="0" u="none" strike="noStrike">
                        <a:solidFill>
                          <a:srgbClr val="000000"/>
                        </a:solidFill>
                        <a:latin typeface="Arial"/>
                      </a:endParaRPr>
                    </a:p>
                  </a:txBody>
                  <a:tcPr marL="228600" marR="0" marT="0" marB="0" anchor="b"/>
                </a:tc>
                <a:tc>
                  <a:txBody>
                    <a:bodyPr/>
                    <a:lstStyle/>
                    <a:p>
                      <a:pPr algn="l" fontAlgn="b"/>
                      <a:endParaRPr lang="en-US" sz="1800" b="0" i="0" u="none" strike="noStrike">
                        <a:solidFill>
                          <a:srgbClr val="000000"/>
                        </a:solidFill>
                        <a:latin typeface="Arial"/>
                      </a:endParaRPr>
                    </a:p>
                  </a:txBody>
                  <a:tcPr marL="0" marR="0" marT="0" marB="0" anchor="b"/>
                </a:tc>
                <a:tc>
                  <a:txBody>
                    <a:bodyPr/>
                    <a:lstStyle/>
                    <a:p>
                      <a:pPr algn="ctr" fontAlgn="b"/>
                      <a:r>
                        <a:rPr lang="en-US" sz="1800" u="none" strike="noStrike" dirty="0"/>
                        <a:t>      13 </a:t>
                      </a:r>
                      <a:endParaRPr lang="en-US" sz="1800" b="0" i="0" u="none" strike="noStrike" dirty="0">
                        <a:solidFill>
                          <a:srgbClr val="000000"/>
                        </a:solidFill>
                        <a:latin typeface="Arial"/>
                      </a:endParaRPr>
                    </a:p>
                  </a:txBody>
                  <a:tcPr marL="0" marR="0" marT="0" marB="0" anchor="b"/>
                </a:tc>
                <a:extLst>
                  <a:ext uri="{0D108BD9-81ED-4DB2-BD59-A6C34878D82A}">
                    <a16:rowId xmlns:a16="http://schemas.microsoft.com/office/drawing/2014/main" val="10012"/>
                  </a:ext>
                </a:extLst>
              </a:tr>
              <a:tr h="337457">
                <a:tc>
                  <a:txBody>
                    <a:bodyPr/>
                    <a:lstStyle/>
                    <a:p>
                      <a:pPr algn="l" fontAlgn="b"/>
                      <a:r>
                        <a:rPr lang="en-US" sz="1800" u="none" strike="noStrike" dirty="0"/>
                        <a:t>Pump System Optimization</a:t>
                      </a:r>
                      <a:endParaRPr lang="en-US" sz="1800" b="0" i="0" u="none" strike="noStrike" dirty="0">
                        <a:solidFill>
                          <a:srgbClr val="000000"/>
                        </a:solidFill>
                        <a:latin typeface="Arial"/>
                      </a:endParaRPr>
                    </a:p>
                  </a:txBody>
                  <a:tcPr marL="228600" marR="0" marT="0" marB="0" anchor="b"/>
                </a:tc>
                <a:tc>
                  <a:txBody>
                    <a:bodyPr/>
                    <a:lstStyle/>
                    <a:p>
                      <a:pPr algn="l" fontAlgn="b"/>
                      <a:endParaRPr lang="en-US" sz="1800" b="0" i="0" u="none" strike="noStrike">
                        <a:solidFill>
                          <a:srgbClr val="000000"/>
                        </a:solidFill>
                        <a:latin typeface="Arial"/>
                      </a:endParaRPr>
                    </a:p>
                  </a:txBody>
                  <a:tcPr marL="0" marR="0" marT="0" marB="0" anchor="b"/>
                </a:tc>
                <a:tc>
                  <a:txBody>
                    <a:bodyPr/>
                    <a:lstStyle/>
                    <a:p>
                      <a:pPr algn="ctr" fontAlgn="b"/>
                      <a:r>
                        <a:rPr lang="en-US" sz="1800" u="none" strike="noStrike" dirty="0"/>
                        <a:t>      35 </a:t>
                      </a:r>
                      <a:endParaRPr lang="en-US" sz="1800" b="0" i="0" u="none" strike="noStrike" dirty="0">
                        <a:solidFill>
                          <a:srgbClr val="000000"/>
                        </a:solidFill>
                        <a:latin typeface="Arial"/>
                      </a:endParaRPr>
                    </a:p>
                  </a:txBody>
                  <a:tcPr marL="0" marR="0" marT="0" marB="0" anchor="b"/>
                </a:tc>
                <a:extLst>
                  <a:ext uri="{0D108BD9-81ED-4DB2-BD59-A6C34878D82A}">
                    <a16:rowId xmlns:a16="http://schemas.microsoft.com/office/drawing/2014/main" val="10013"/>
                  </a:ext>
                </a:extLst>
              </a:tr>
            </a:tbl>
          </a:graphicData>
        </a:graphic>
      </p:graphicFrame>
      <p:sp>
        <p:nvSpPr>
          <p:cNvPr id="4" name="Slide Number Placeholder 3"/>
          <p:cNvSpPr>
            <a:spLocks noGrp="1"/>
          </p:cNvSpPr>
          <p:nvPr>
            <p:ph type="sldNum" sz="quarter" idx="12"/>
          </p:nvPr>
        </p:nvSpPr>
        <p:spPr/>
        <p:txBody>
          <a:bodyPr/>
          <a:lstStyle/>
          <a:p>
            <a:fld id="{AA410EB8-A01E-483B-9F37-9B9DDCDD7179}" type="slidenum">
              <a:rPr lang="en-US" smtClean="0"/>
              <a:pPr/>
              <a:t>95</a:t>
            </a:fld>
            <a:endParaRPr lang="en-US" dirty="0"/>
          </a:p>
        </p:txBody>
      </p:sp>
    </p:spTree>
    <p:extLst>
      <p:ext uri="{BB962C8B-B14F-4D97-AF65-F5344CB8AC3E}">
        <p14:creationId xmlns:p14="http://schemas.microsoft.com/office/powerpoint/2010/main" val="40085688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Whole Plant Measure Tiers</a:t>
            </a:r>
          </a:p>
        </p:txBody>
      </p:sp>
      <p:sp>
        <p:nvSpPr>
          <p:cNvPr id="3" name="Content Placeholder 2"/>
          <p:cNvSpPr>
            <a:spLocks noGrp="1"/>
          </p:cNvSpPr>
          <p:nvPr>
            <p:ph idx="1"/>
          </p:nvPr>
        </p:nvSpPr>
        <p:spPr>
          <a:xfrm>
            <a:off x="368300" y="1371601"/>
            <a:ext cx="8394700" cy="5029200"/>
          </a:xfrm>
        </p:spPr>
        <p:txBody>
          <a:bodyPr>
            <a:noAutofit/>
          </a:bodyPr>
          <a:lstStyle/>
          <a:p>
            <a:r>
              <a:rPr lang="en-US" sz="2800" dirty="0"/>
              <a:t>Plant Energy Management (Good)</a:t>
            </a:r>
          </a:p>
          <a:p>
            <a:pPr lvl="1"/>
            <a:r>
              <a:rPr lang="en-US" sz="1800" dirty="0"/>
              <a:t>Includes low/no cost energy efficiency projects for multiple systems</a:t>
            </a:r>
          </a:p>
          <a:p>
            <a:pPr lvl="1"/>
            <a:r>
              <a:rPr lang="en-US" sz="1800" dirty="0"/>
              <a:t>Maintenance and operations</a:t>
            </a:r>
          </a:p>
          <a:p>
            <a:r>
              <a:rPr lang="en-US" sz="2800" dirty="0"/>
              <a:t>Energy Project Management (Better)</a:t>
            </a:r>
          </a:p>
          <a:p>
            <a:pPr lvl="1"/>
            <a:r>
              <a:rPr lang="en-US" sz="1800" dirty="0"/>
              <a:t>Based on a package of optimized equipment improvements and includes the assignment of an energy engineer</a:t>
            </a:r>
          </a:p>
          <a:p>
            <a:r>
              <a:rPr lang="en-US" sz="2800" dirty="0"/>
              <a:t>Integrated Plant Energy Management (Best) </a:t>
            </a:r>
          </a:p>
          <a:p>
            <a:pPr lvl="1"/>
            <a:r>
              <a:rPr lang="en-US" sz="1800" dirty="0"/>
              <a:t>Includes a comprehensive plant management program including development and implementation of an energy management plan (policy, accountabilities, goals, department/system level targets and measurements, etc.) to support sustainable improvement of energy intensity and productivity</a:t>
            </a:r>
          </a:p>
          <a:p>
            <a:pPr lvl="1"/>
            <a:r>
              <a:rPr lang="en-US" sz="1800" dirty="0"/>
              <a:t>Independent verification of energy savings. </a:t>
            </a:r>
          </a:p>
        </p:txBody>
      </p:sp>
      <p:sp>
        <p:nvSpPr>
          <p:cNvPr id="4" name="Slide Number Placeholder 3"/>
          <p:cNvSpPr>
            <a:spLocks noGrp="1"/>
          </p:cNvSpPr>
          <p:nvPr>
            <p:ph type="sldNum" sz="quarter" idx="12"/>
          </p:nvPr>
        </p:nvSpPr>
        <p:spPr/>
        <p:txBody>
          <a:bodyPr/>
          <a:lstStyle/>
          <a:p>
            <a:fld id="{AA410EB8-A01E-483B-9F37-9B9DDCDD7179}" type="slidenum">
              <a:rPr lang="en-US" smtClean="0"/>
              <a:pPr/>
              <a:t>96</a:t>
            </a:fld>
            <a:endParaRPr lang="en-US"/>
          </a:p>
        </p:txBody>
      </p:sp>
      <p:sp>
        <p:nvSpPr>
          <p:cNvPr id="5" name="Speech Bubble: Rectangle with Corners Rounded 4">
            <a:extLst>
              <a:ext uri="{FF2B5EF4-FFF2-40B4-BE49-F238E27FC236}">
                <a16:creationId xmlns:a16="http://schemas.microsoft.com/office/drawing/2014/main" id="{9BFDBE28-5D32-4E8C-8D86-8A5BB27F9BD5}"/>
              </a:ext>
            </a:extLst>
          </p:cNvPr>
          <p:cNvSpPr/>
          <p:nvPr/>
        </p:nvSpPr>
        <p:spPr>
          <a:xfrm>
            <a:off x="8610600" y="1417638"/>
            <a:ext cx="2971800" cy="944562"/>
          </a:xfrm>
          <a:prstGeom prst="wedgeRoundRectCallout">
            <a:avLst>
              <a:gd name="adj1" fmla="val -126715"/>
              <a:gd name="adj2" fmla="val -3003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Applicable All </a:t>
            </a:r>
            <a:r>
              <a:rPr lang="en-US" sz="2400" dirty="0" err="1">
                <a:solidFill>
                  <a:schemeClr val="tx1"/>
                </a:solidFill>
              </a:rPr>
              <a:t>Ind</a:t>
            </a:r>
            <a:endParaRPr lang="en-US" sz="2400" dirty="0">
              <a:solidFill>
                <a:schemeClr val="tx1"/>
              </a:solidFill>
            </a:endParaRPr>
          </a:p>
          <a:p>
            <a:pPr algn="ctr"/>
            <a:r>
              <a:rPr lang="en-US" sz="2400" dirty="0">
                <a:solidFill>
                  <a:schemeClr val="tx1"/>
                </a:solidFill>
              </a:rPr>
              <a:t>Shallow Savings </a:t>
            </a:r>
          </a:p>
        </p:txBody>
      </p:sp>
      <p:sp>
        <p:nvSpPr>
          <p:cNvPr id="6" name="Speech Bubble: Rectangle with Corners Rounded 5">
            <a:extLst>
              <a:ext uri="{FF2B5EF4-FFF2-40B4-BE49-F238E27FC236}">
                <a16:creationId xmlns:a16="http://schemas.microsoft.com/office/drawing/2014/main" id="{7BAD34C5-D6F3-42B6-BB82-A5B4EA690168}"/>
              </a:ext>
            </a:extLst>
          </p:cNvPr>
          <p:cNvSpPr/>
          <p:nvPr/>
        </p:nvSpPr>
        <p:spPr>
          <a:xfrm>
            <a:off x="8763000" y="2621360"/>
            <a:ext cx="3060700" cy="1143000"/>
          </a:xfrm>
          <a:prstGeom prst="wedgeRoundRectCallout">
            <a:avLst>
              <a:gd name="adj1" fmla="val -118519"/>
              <a:gd name="adj2" fmla="val -32241"/>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Applicable Some </a:t>
            </a:r>
            <a:r>
              <a:rPr lang="en-US" sz="2400" dirty="0" err="1">
                <a:solidFill>
                  <a:schemeClr val="tx1"/>
                </a:solidFill>
              </a:rPr>
              <a:t>Ind</a:t>
            </a:r>
            <a:endParaRPr lang="en-US" sz="2400" dirty="0">
              <a:solidFill>
                <a:schemeClr val="tx1"/>
              </a:solidFill>
            </a:endParaRPr>
          </a:p>
          <a:p>
            <a:pPr algn="ctr"/>
            <a:r>
              <a:rPr lang="en-US" sz="2400" dirty="0">
                <a:solidFill>
                  <a:schemeClr val="tx1"/>
                </a:solidFill>
              </a:rPr>
              <a:t>Higher Savings</a:t>
            </a:r>
          </a:p>
        </p:txBody>
      </p:sp>
      <p:sp>
        <p:nvSpPr>
          <p:cNvPr id="7" name="Speech Bubble: Rectangle with Corners Rounded 6">
            <a:extLst>
              <a:ext uri="{FF2B5EF4-FFF2-40B4-BE49-F238E27FC236}">
                <a16:creationId xmlns:a16="http://schemas.microsoft.com/office/drawing/2014/main" id="{DF7505A4-B48D-4F0B-ACBC-56FCD653FA05}"/>
              </a:ext>
            </a:extLst>
          </p:cNvPr>
          <p:cNvSpPr/>
          <p:nvPr/>
        </p:nvSpPr>
        <p:spPr>
          <a:xfrm>
            <a:off x="8821644" y="4968081"/>
            <a:ext cx="2971800" cy="944562"/>
          </a:xfrm>
          <a:prstGeom prst="wedgeRoundRectCallout">
            <a:avLst>
              <a:gd name="adj1" fmla="val -84181"/>
              <a:gd name="adj2" fmla="val -14819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Applicable Some </a:t>
            </a:r>
            <a:r>
              <a:rPr lang="en-US" sz="2400" dirty="0" err="1">
                <a:solidFill>
                  <a:schemeClr val="tx1"/>
                </a:solidFill>
              </a:rPr>
              <a:t>Ind</a:t>
            </a:r>
            <a:endParaRPr lang="en-US" sz="2400" dirty="0">
              <a:solidFill>
                <a:schemeClr val="tx1"/>
              </a:solidFill>
            </a:endParaRPr>
          </a:p>
          <a:p>
            <a:pPr algn="ctr"/>
            <a:r>
              <a:rPr lang="en-US" sz="2400" dirty="0">
                <a:solidFill>
                  <a:schemeClr val="tx1"/>
                </a:solidFill>
              </a:rPr>
              <a:t>Deep Savings</a:t>
            </a:r>
          </a:p>
        </p:txBody>
      </p:sp>
    </p:spTree>
    <p:extLst>
      <p:ext uri="{BB962C8B-B14F-4D97-AF65-F5344CB8AC3E}">
        <p14:creationId xmlns:p14="http://schemas.microsoft.com/office/powerpoint/2010/main" val="73225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7P Annual Incremental Savings Potential</a:t>
            </a:r>
            <a:br>
              <a:rPr lang="en-US" sz="3200" dirty="0"/>
            </a:br>
            <a:r>
              <a:rPr lang="en-US" sz="2400" dirty="0"/>
              <a:t>(Industrial, Cost-Effective, by End-Use)</a:t>
            </a:r>
          </a:p>
        </p:txBody>
      </p:sp>
      <p:sp>
        <p:nvSpPr>
          <p:cNvPr id="4" name="Slide Number Placeholder 3"/>
          <p:cNvSpPr>
            <a:spLocks noGrp="1"/>
          </p:cNvSpPr>
          <p:nvPr>
            <p:ph type="sldNum" sz="quarter" idx="12"/>
          </p:nvPr>
        </p:nvSpPr>
        <p:spPr/>
        <p:txBody>
          <a:bodyPr/>
          <a:lstStyle/>
          <a:p>
            <a:fld id="{AA410EB8-A01E-483B-9F37-9B9DDCDD7179}" type="slidenum">
              <a:rPr lang="en-US" smtClean="0"/>
              <a:pPr/>
              <a:t>97</a:t>
            </a:fld>
            <a:endParaRPr lang="en-US" dirty="0"/>
          </a:p>
        </p:txBody>
      </p:sp>
      <p:pic>
        <p:nvPicPr>
          <p:cNvPr id="106500" name="Picture 4"/>
          <p:cNvPicPr>
            <a:picLocks noChangeAspect="1" noChangeArrowheads="1"/>
          </p:cNvPicPr>
          <p:nvPr/>
        </p:nvPicPr>
        <p:blipFill>
          <a:blip r:embed="rId3" cstate="print"/>
          <a:srcRect/>
          <a:stretch>
            <a:fillRect/>
          </a:stretch>
        </p:blipFill>
        <p:spPr bwMode="auto">
          <a:xfrm>
            <a:off x="990600" y="1371600"/>
            <a:ext cx="9385300" cy="4737100"/>
          </a:xfrm>
          <a:prstGeom prst="rect">
            <a:avLst/>
          </a:prstGeom>
          <a:noFill/>
          <a:ln w="9525">
            <a:noFill/>
            <a:miter lim="800000"/>
            <a:headEnd/>
            <a:tailEnd/>
          </a:ln>
          <a:effectLst/>
        </p:spPr>
      </p:pic>
      <p:sp>
        <p:nvSpPr>
          <p:cNvPr id="3" name="Speech Bubble: Rectangle with Corners Rounded 2">
            <a:extLst>
              <a:ext uri="{FF2B5EF4-FFF2-40B4-BE49-F238E27FC236}">
                <a16:creationId xmlns:a16="http://schemas.microsoft.com/office/drawing/2014/main" id="{97827DCA-4D0E-4DDB-BC64-5520611CA19C}"/>
              </a:ext>
            </a:extLst>
          </p:cNvPr>
          <p:cNvSpPr/>
          <p:nvPr/>
        </p:nvSpPr>
        <p:spPr>
          <a:xfrm>
            <a:off x="6106510" y="1722877"/>
            <a:ext cx="2362200" cy="914400"/>
          </a:xfrm>
          <a:prstGeom prst="wedgeRoundRectCallout">
            <a:avLst>
              <a:gd name="adj1" fmla="val -132343"/>
              <a:gd name="adj2" fmla="val 1865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Three-Tier SEM</a:t>
            </a:r>
          </a:p>
        </p:txBody>
      </p:sp>
    </p:spTree>
    <p:extLst>
      <p:ext uri="{BB962C8B-B14F-4D97-AF65-F5344CB8AC3E}">
        <p14:creationId xmlns:p14="http://schemas.microsoft.com/office/powerpoint/2010/main" val="323514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6500"/>
                                        </p:tgtEl>
                                        <p:attrNameLst>
                                          <p:attrName>style.visibility</p:attrName>
                                        </p:attrNameLst>
                                      </p:cBhvr>
                                      <p:to>
                                        <p:strVal val="visible"/>
                                      </p:to>
                                    </p:set>
                                    <p:animEffect transition="in" filter="wipe(left)">
                                      <p:cBhvr>
                                        <p:cTn id="7" dur="500"/>
                                        <p:tgtEl>
                                          <p:spTgt spid="1065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5F586-83DD-4BA1-A737-6CA980D96F5D}"/>
              </a:ext>
            </a:extLst>
          </p:cNvPr>
          <p:cNvSpPr>
            <a:spLocks noGrp="1"/>
          </p:cNvSpPr>
          <p:nvPr>
            <p:ph type="title"/>
          </p:nvPr>
        </p:nvSpPr>
        <p:spPr/>
        <p:txBody>
          <a:bodyPr/>
          <a:lstStyle/>
          <a:p>
            <a:r>
              <a:rPr lang="en-US" dirty="0"/>
              <a:t>So What Is Actually Happening?</a:t>
            </a:r>
          </a:p>
        </p:txBody>
      </p:sp>
      <p:sp>
        <p:nvSpPr>
          <p:cNvPr id="4" name="Slide Number Placeholder 3">
            <a:extLst>
              <a:ext uri="{FF2B5EF4-FFF2-40B4-BE49-F238E27FC236}">
                <a16:creationId xmlns:a16="http://schemas.microsoft.com/office/drawing/2014/main" id="{69CD777E-4BCB-425A-8D9B-C413F663485C}"/>
              </a:ext>
            </a:extLst>
          </p:cNvPr>
          <p:cNvSpPr>
            <a:spLocks noGrp="1"/>
          </p:cNvSpPr>
          <p:nvPr>
            <p:ph type="sldNum" sz="quarter" idx="12"/>
          </p:nvPr>
        </p:nvSpPr>
        <p:spPr/>
        <p:txBody>
          <a:bodyPr/>
          <a:lstStyle/>
          <a:p>
            <a:fld id="{AA410EB8-A01E-483B-9F37-9B9DDCDD7179}" type="slidenum">
              <a:rPr lang="en-US" smtClean="0"/>
              <a:pPr/>
              <a:t>98</a:t>
            </a:fld>
            <a:endParaRPr lang="en-US" dirty="0"/>
          </a:p>
        </p:txBody>
      </p:sp>
      <p:graphicFrame>
        <p:nvGraphicFramePr>
          <p:cNvPr id="5" name="Chart 4">
            <a:extLst>
              <a:ext uri="{FF2B5EF4-FFF2-40B4-BE49-F238E27FC236}">
                <a16:creationId xmlns:a16="http://schemas.microsoft.com/office/drawing/2014/main" id="{00000000-0008-0000-0300-00000A000000}"/>
              </a:ext>
            </a:extLst>
          </p:cNvPr>
          <p:cNvGraphicFramePr>
            <a:graphicFrameLocks/>
          </p:cNvGraphicFramePr>
          <p:nvPr>
            <p:extLst/>
          </p:nvPr>
        </p:nvGraphicFramePr>
        <p:xfrm>
          <a:off x="1219200" y="1179866"/>
          <a:ext cx="10363200" cy="49923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404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0097-39FE-42E2-9D16-E36FF22003BE}"/>
              </a:ext>
            </a:extLst>
          </p:cNvPr>
          <p:cNvSpPr>
            <a:spLocks noGrp="1"/>
          </p:cNvSpPr>
          <p:nvPr>
            <p:ph type="title"/>
          </p:nvPr>
        </p:nvSpPr>
        <p:spPr/>
        <p:txBody>
          <a:bodyPr>
            <a:normAutofit fontScale="90000"/>
          </a:bodyPr>
          <a:lstStyle/>
          <a:p>
            <a:r>
              <a:rPr lang="en-US" sz="4900" dirty="0"/>
              <a:t>Approach for Plan 8 </a:t>
            </a:r>
            <a:br>
              <a:rPr lang="en-US" dirty="0"/>
            </a:br>
            <a:r>
              <a:rPr lang="en-US" sz="3600" dirty="0"/>
              <a:t>Develop savings estimates in 2019</a:t>
            </a:r>
          </a:p>
        </p:txBody>
      </p:sp>
      <p:sp>
        <p:nvSpPr>
          <p:cNvPr id="3" name="Content Placeholder 2">
            <a:extLst>
              <a:ext uri="{FF2B5EF4-FFF2-40B4-BE49-F238E27FC236}">
                <a16:creationId xmlns:a16="http://schemas.microsoft.com/office/drawing/2014/main" id="{FB458860-E550-45AB-957D-71C140E1470C}"/>
              </a:ext>
            </a:extLst>
          </p:cNvPr>
          <p:cNvSpPr>
            <a:spLocks noGrp="1"/>
          </p:cNvSpPr>
          <p:nvPr>
            <p:ph idx="1"/>
          </p:nvPr>
        </p:nvSpPr>
        <p:spPr/>
        <p:txBody>
          <a:bodyPr/>
          <a:lstStyle/>
          <a:p>
            <a:r>
              <a:rPr lang="en-US" dirty="0"/>
              <a:t>Updating industrial load forecast &amp; conservation</a:t>
            </a:r>
          </a:p>
          <a:p>
            <a:r>
              <a:rPr lang="en-US" dirty="0"/>
              <a:t>Industry by industry approach </a:t>
            </a:r>
          </a:p>
          <a:p>
            <a:pPr lvl="1"/>
            <a:r>
              <a:rPr lang="en-US" dirty="0"/>
              <a:t>18 industrial segments –major plants plus extrapolation</a:t>
            </a:r>
          </a:p>
          <a:p>
            <a:pPr lvl="1"/>
            <a:r>
              <a:rPr lang="en-US" dirty="0"/>
              <a:t>Using industry experts and third-party</a:t>
            </a:r>
          </a:p>
          <a:p>
            <a:pPr lvl="1"/>
            <a:r>
              <a:rPr lang="en-US" dirty="0"/>
              <a:t>Develop plant-specific data; E per unit product, E per employee</a:t>
            </a:r>
          </a:p>
          <a:p>
            <a:pPr lvl="1"/>
            <a:r>
              <a:rPr lang="en-US" dirty="0"/>
              <a:t>EE program data provides some insight to remaining savings</a:t>
            </a:r>
          </a:p>
          <a:p>
            <a:r>
              <a:rPr lang="en-US" dirty="0"/>
              <a:t>Need better intel on saturation of measures, </a:t>
            </a:r>
            <a:r>
              <a:rPr lang="en-US" dirty="0" err="1"/>
              <a:t>incl</a:t>
            </a:r>
            <a:r>
              <a:rPr lang="en-US" dirty="0"/>
              <a:t> SEM</a:t>
            </a:r>
          </a:p>
        </p:txBody>
      </p:sp>
      <p:sp>
        <p:nvSpPr>
          <p:cNvPr id="4" name="Slide Number Placeholder 3">
            <a:extLst>
              <a:ext uri="{FF2B5EF4-FFF2-40B4-BE49-F238E27FC236}">
                <a16:creationId xmlns:a16="http://schemas.microsoft.com/office/drawing/2014/main" id="{34D35D5D-6CEE-4D4F-B7DF-9C696B9366F8}"/>
              </a:ext>
            </a:extLst>
          </p:cNvPr>
          <p:cNvSpPr>
            <a:spLocks noGrp="1"/>
          </p:cNvSpPr>
          <p:nvPr>
            <p:ph type="sldNum" sz="quarter" idx="12"/>
          </p:nvPr>
        </p:nvSpPr>
        <p:spPr/>
        <p:txBody>
          <a:bodyPr/>
          <a:lstStyle/>
          <a:p>
            <a:fld id="{AA410EB8-A01E-483B-9F37-9B9DDCDD7179}" type="slidenum">
              <a:rPr lang="en-US" smtClean="0"/>
              <a:pPr/>
              <a:t>99</a:t>
            </a:fld>
            <a:endParaRPr lang="en-US" dirty="0"/>
          </a:p>
        </p:txBody>
      </p:sp>
    </p:spTree>
    <p:extLst>
      <p:ext uri="{BB962C8B-B14F-4D97-AF65-F5344CB8AC3E}">
        <p14:creationId xmlns:p14="http://schemas.microsoft.com/office/powerpoint/2010/main" val="124640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tx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tx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tx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tx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tx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tx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theme/theme1.xml><?xml version="1.0" encoding="utf-8"?>
<a:theme xmlns:a="http://schemas.openxmlformats.org/drawingml/2006/main" name="6_EnergyTrustofOregonTheme">
  <a:themeElements>
    <a:clrScheme name="Energy Trust Theme">
      <a:dk1>
        <a:sysClr val="windowText" lastClr="000000"/>
      </a:dk1>
      <a:lt1>
        <a:sysClr val="window" lastClr="FFFFFF"/>
      </a:lt1>
      <a:dk2>
        <a:srgbClr val="006595"/>
      </a:dk2>
      <a:lt2>
        <a:srgbClr val="EEECE1"/>
      </a:lt2>
      <a:accent1>
        <a:srgbClr val="7D7C62"/>
      </a:accent1>
      <a:accent2>
        <a:srgbClr val="41C4DD"/>
      </a:accent2>
      <a:accent3>
        <a:srgbClr val="BAAF31"/>
      </a:accent3>
      <a:accent4>
        <a:srgbClr val="FDB813"/>
      </a:accent4>
      <a:accent5>
        <a:srgbClr val="F15D22"/>
      </a:accent5>
      <a:accent6>
        <a:srgbClr val="BABBAC"/>
      </a:accent6>
      <a:hlink>
        <a:srgbClr val="DCD172"/>
      </a:hlink>
      <a:folHlink>
        <a:srgbClr val="BAE4EF"/>
      </a:folHlink>
    </a:clrScheme>
    <a:fontScheme name="Energy Trus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0000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EA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uncil">
  <a:themeElements>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uncil.potx" id="{AC55E504-C35E-400B-96E6-FC6894C7CD50}" vid="{C9D11159-69A4-438E-AC03-3B59DECB736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ETSP_x0020_Category xmlns="844535ea-0885-42ec-9d4f-d843535be72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D212E60D96AF749A7C17C841141C07F" ma:contentTypeVersion="2" ma:contentTypeDescription="Create a new document." ma:contentTypeScope="" ma:versionID="7ecb0470b96b1a0693c33dc9599a7cb7">
  <xsd:schema xmlns:xsd="http://www.w3.org/2001/XMLSchema" xmlns:xs="http://www.w3.org/2001/XMLSchema" xmlns:p="http://schemas.microsoft.com/office/2006/metadata/properties" xmlns:ns2="844535ea-0885-42ec-9d4f-d843535be726" targetNamespace="http://schemas.microsoft.com/office/2006/metadata/properties" ma:root="true" ma:fieldsID="d358f27ec5b546f5e4bed5ee11f7eee3" ns2:_="">
    <xsd:import namespace="844535ea-0885-42ec-9d4f-d843535be726"/>
    <xsd:element name="properties">
      <xsd:complexType>
        <xsd:sequence>
          <xsd:element name="documentManagement">
            <xsd:complexType>
              <xsd:all>
                <xsd:element ref="ns2:ETSP_x0020_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4535ea-0885-42ec-9d4f-d843535be726" elementFormDefault="qualified">
    <xsd:import namespace="http://schemas.microsoft.com/office/2006/documentManagement/types"/>
    <xsd:import namespace="http://schemas.microsoft.com/office/infopath/2007/PartnerControls"/>
    <xsd:element name="ETSP_x0020_Category" ma:index="8" nillable="true" ma:displayName="ETSP Category" ma:format="Dropdown" ma:internalName="ETSP_x0020_Category">
      <xsd:simpleType>
        <xsd:union memberTypes="dms:Text">
          <xsd:simpleType>
            <xsd:restriction base="dms:Choice">
              <xsd:enumeration value="ETSP - General Docs"/>
              <xsd:enumeration value="Work Group 1"/>
              <xsd:enumeration value="Work Group 2"/>
              <xsd:enumeration value="Work Group 3"/>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654445-0330-49DB-B248-ECDCA4EBBC3E}">
  <ds:schemaRefs>
    <ds:schemaRef ds:uri="http://www.w3.org/XML/1998/namespace"/>
    <ds:schemaRef ds:uri="http://purl.org/dc/elements/1.1/"/>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844535ea-0885-42ec-9d4f-d843535be726"/>
    <ds:schemaRef ds:uri="http://purl.org/dc/dcmitype/"/>
  </ds:schemaRefs>
</ds:datastoreItem>
</file>

<file path=customXml/itemProps2.xml><?xml version="1.0" encoding="utf-8"?>
<ds:datastoreItem xmlns:ds="http://schemas.openxmlformats.org/officeDocument/2006/customXml" ds:itemID="{77AE8830-27A6-4776-8375-E93B43B5FA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4535ea-0885-42ec-9d4f-d843535be7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EF3249-ADBD-411F-8869-41E63A85C0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2129</TotalTime>
  <Words>6936</Words>
  <Application>Microsoft Macintosh PowerPoint</Application>
  <PresentationFormat>Widescreen</PresentationFormat>
  <Paragraphs>1410</Paragraphs>
  <Slides>126</Slides>
  <Notes>77</Notes>
  <HiddenSlides>0</HiddenSlides>
  <MMClips>0</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1</vt:i4>
      </vt:variant>
      <vt:variant>
        <vt:lpstr>Slide Titles</vt:lpstr>
      </vt:variant>
      <vt:variant>
        <vt:i4>126</vt:i4>
      </vt:variant>
    </vt:vector>
  </HeadingPairs>
  <TitlesOfParts>
    <vt:vector size="143" baseType="lpstr">
      <vt:lpstr>Arial</vt:lpstr>
      <vt:lpstr>Calibri</vt:lpstr>
      <vt:lpstr>Calibri Light</vt:lpstr>
      <vt:lpstr>Century Gothic</vt:lpstr>
      <vt:lpstr>Corbel</vt:lpstr>
      <vt:lpstr>Courier New</vt:lpstr>
      <vt:lpstr>Georgia</vt:lpstr>
      <vt:lpstr>Times New Roman</vt:lpstr>
      <vt:lpstr>Tw Cen MT</vt:lpstr>
      <vt:lpstr>Verdana</vt:lpstr>
      <vt:lpstr>Wingdings</vt:lpstr>
      <vt:lpstr>6_EnergyTrustofOregonTheme</vt:lpstr>
      <vt:lpstr>1_Office Theme</vt:lpstr>
      <vt:lpstr>Council</vt:lpstr>
      <vt:lpstr>Office Theme</vt:lpstr>
      <vt:lpstr>2_Office Theme</vt:lpstr>
      <vt:lpstr>Bitmap Image</vt:lpstr>
      <vt:lpstr>NW Strategic Energy  Management Collaborative</vt:lpstr>
      <vt:lpstr>A short refresher on our history…</vt:lpstr>
      <vt:lpstr>Mission and Purpose</vt:lpstr>
      <vt:lpstr>2018 Goal Statements</vt:lpstr>
      <vt:lpstr>2018 Goal Statements</vt:lpstr>
      <vt:lpstr>Are we there yet?............No way!</vt:lpstr>
      <vt:lpstr>Shout Outs</vt:lpstr>
      <vt:lpstr>Your NW SEM Collaborative Leadership Team</vt:lpstr>
      <vt:lpstr>Handlers and Magicians</vt:lpstr>
      <vt:lpstr>PowerPoint Presentation</vt:lpstr>
      <vt:lpstr>Icebreaker!</vt:lpstr>
      <vt:lpstr>PowerPoint Presentation</vt:lpstr>
      <vt:lpstr>PowerPoint Presentation</vt:lpstr>
      <vt:lpstr>PowerPoint Presentation</vt:lpstr>
      <vt:lpstr>PowerPoint Presentation</vt:lpstr>
      <vt:lpstr>M&amp;V Group Goals</vt:lpstr>
      <vt:lpstr>PowerPoint Presentation</vt:lpstr>
      <vt:lpstr>PowerPoint Presentation</vt:lpstr>
      <vt:lpstr>Method Selection Guidance</vt:lpstr>
      <vt:lpstr>PowerPoint Presentation</vt:lpstr>
      <vt:lpstr>SEM Measure Life  M&amp;V Subgroup</vt:lpstr>
      <vt:lpstr>SEM Measure Life M&amp;V Subgroup</vt:lpstr>
      <vt:lpstr>Predicting the EUL</vt:lpstr>
      <vt:lpstr>Estimating the EUL</vt:lpstr>
      <vt:lpstr>SEM Continuation Programs Subgroup</vt:lpstr>
      <vt:lpstr>Continuation Programs Subgroup</vt:lpstr>
      <vt:lpstr>Draft Re-baselining Decision Tree</vt:lpstr>
      <vt:lpstr>Draft Cont Program Utility Tracking</vt:lpstr>
      <vt:lpstr>PowerPoint Presentation</vt:lpstr>
      <vt:lpstr>PowerPoint Presentation</vt:lpstr>
      <vt:lpstr>Vision</vt:lpstr>
      <vt:lpstr>Objectives</vt:lpstr>
      <vt:lpstr>Benefits</vt:lpstr>
      <vt:lpstr>Data</vt:lpstr>
      <vt:lpstr>Next Steps</vt:lpstr>
      <vt:lpstr>“Beyond the E” Workgroup</vt:lpstr>
      <vt:lpstr>“Beyond the E” Workgroup 2018 ACTION</vt:lpstr>
      <vt:lpstr>Program Design for Successful Executive Engagement: BEFORE</vt:lpstr>
      <vt:lpstr>Program Design for Successful Executive Engagement: DURING</vt:lpstr>
      <vt:lpstr>Program Design for Successful Executive Engagement: AFTER</vt:lpstr>
      <vt:lpstr>BREAK</vt:lpstr>
      <vt:lpstr> </vt:lpstr>
      <vt:lpstr>PowerPoint Presentation</vt:lpstr>
      <vt:lpstr>Energy Efficiency in the Era of Mandates </vt:lpstr>
      <vt:lpstr>What is the Seattle Building  Tune-Ups Program?</vt:lpstr>
      <vt:lpstr>What does a Building Tune-Up Entail?</vt:lpstr>
      <vt:lpstr>Who Needs to Comply?</vt:lpstr>
      <vt:lpstr>PowerPoint Presentation</vt:lpstr>
      <vt:lpstr>Alternative Compliance</vt:lpstr>
      <vt:lpstr>Alternative Compliance Pathways</vt:lpstr>
      <vt:lpstr>Under Limited Circumstances</vt:lpstr>
      <vt:lpstr>PowerPoint Presentation</vt:lpstr>
      <vt:lpstr>What is the Tune-Up Accelerator?</vt:lpstr>
      <vt:lpstr>PowerPoint Presentation</vt:lpstr>
      <vt:lpstr>PowerPoint Presentation</vt:lpstr>
      <vt:lpstr>PowerPoint Presentation</vt:lpstr>
      <vt:lpstr>Q4: What is your country's policy position on ISO 50001?</vt:lpstr>
      <vt:lpstr>PowerPoint Presentation</vt:lpstr>
      <vt:lpstr>PowerPoint Presentation</vt:lpstr>
      <vt:lpstr>Q8: Are there other energy management programs/tools that support (or integrate with) ISO 50001 adoptions and regulation?</vt:lpstr>
      <vt:lpstr>PowerPoint Presentation</vt:lpstr>
      <vt:lpstr>PowerPoint Presentation</vt:lpstr>
      <vt:lpstr>Q8: Are there other energy management programs/tools that support (or integrate with) ISO 50001 adoptions and regulation?</vt:lpstr>
      <vt:lpstr>Q10: What are your country’s biggest challenges with ISO 50001 adoption?</vt:lpstr>
      <vt:lpstr>Q10: What are your country’s biggest challenges with ISO 50001 adoption?</vt:lpstr>
      <vt:lpstr>ISO Certifications Worldwide</vt:lpstr>
      <vt:lpstr>PowerPoint Presentation</vt:lpstr>
      <vt:lpstr>Q12: Do you foresee a change in the rate of ISO adoption in your country?</vt:lpstr>
      <vt:lpstr>Q13: Do you see the new release of ISO 50001:2018 as:</vt:lpstr>
      <vt:lpstr>50000 Family</vt:lpstr>
      <vt:lpstr>PowerPoint Presentation</vt:lpstr>
      <vt:lpstr>LUNCH</vt:lpstr>
      <vt:lpstr>NW Power Plan &amp;  Strategic Energy Management</vt:lpstr>
      <vt:lpstr>NW Power Plan and Strategic Energy Management</vt:lpstr>
      <vt:lpstr>Outline:</vt:lpstr>
      <vt:lpstr>Ode to Electricity</vt:lpstr>
      <vt:lpstr>PowerPoint Presentation</vt:lpstr>
      <vt:lpstr>Northwest Power and Conservation Council</vt:lpstr>
      <vt:lpstr>Two Big Columbia River Mess-Ups Created the Council</vt:lpstr>
      <vt:lpstr>The Tenants 1980 Regional Act</vt:lpstr>
      <vt:lpstr>PNW Power System</vt:lpstr>
      <vt:lpstr>Energy Efficiency   Second Largest Resource After Hydro   Twice Size of Coal</vt:lpstr>
      <vt:lpstr>Industrial Energy Productivity Improves:  Both: 1) Efficiency 2) Shift to Less Intensive Industrial Base  </vt:lpstr>
      <vt:lpstr>The Resource Planner’s Problem</vt:lpstr>
      <vt:lpstr>Forecast Load Growth Over The Next Two Decades (Average Over 800 Futures)</vt:lpstr>
      <vt:lpstr>All Resource Cost – Energy </vt:lpstr>
      <vt:lpstr>Seventh Power Plan Least Cost Resource Strategies for Meeting Forecast Energy and Capacity Needs</vt:lpstr>
      <vt:lpstr>Forecast Load Growth Over The Next Two Decades (Average Over 800 Futures)</vt:lpstr>
      <vt:lpstr>SEM in Power Plans</vt:lpstr>
      <vt:lpstr>Seventh Power Plan:  Industrial AND Commercial Energy Management Potential</vt:lpstr>
      <vt:lpstr>7P EE by Sector</vt:lpstr>
      <vt:lpstr>Commercial Measures  Cost-Effective Potential (aMW)</vt:lpstr>
      <vt:lpstr>Commercial Energy Management</vt:lpstr>
      <vt:lpstr>Seventh Plan Industrial Potential*</vt:lpstr>
      <vt:lpstr>What’s in “Energy Management”?</vt:lpstr>
      <vt:lpstr>Whole Plant Measure Tiers</vt:lpstr>
      <vt:lpstr>7P Annual Incremental Savings Potential (Industrial, Cost-Effective, by End-Use)</vt:lpstr>
      <vt:lpstr>So What Is Actually Happening?</vt:lpstr>
      <vt:lpstr>Approach for Plan 8  Develop savings estimates in 2019</vt:lpstr>
      <vt:lpstr>PowerPoint Presentation</vt:lpstr>
      <vt:lpstr>Emerging Power System Trends &amp; Issues</vt:lpstr>
      <vt:lpstr>What Does This Mean for SEM?</vt:lpstr>
      <vt:lpstr>End</vt:lpstr>
      <vt:lpstr>Total Energy Use Per Capita Falling</vt:lpstr>
      <vt:lpstr>All Sectors Less Electric Intensive Per Capita</vt:lpstr>
      <vt:lpstr>Total Energy Consumption per Economic Output Down Over 50%</vt:lpstr>
      <vt:lpstr>Electricity per $GSP is Half of 1990 Level</vt:lpstr>
      <vt:lpstr>Industrial Energy Productivity Improves:  Both: 1) Efficiency 2) Shift to Less Intensive Industrial Base  </vt:lpstr>
      <vt:lpstr>Industrial Measure &amp; Practices</vt:lpstr>
      <vt:lpstr>Industrial Model Structure</vt:lpstr>
      <vt:lpstr>Industrial Model Structure (cont.)</vt:lpstr>
      <vt:lpstr>7P Industrial Potential</vt:lpstr>
      <vt:lpstr>PowerPoint Presentation</vt:lpstr>
      <vt:lpstr>OPEN SPACE</vt:lpstr>
      <vt:lpstr>OPEN SPACE</vt:lpstr>
      <vt:lpstr>OPEN SPACE</vt:lpstr>
      <vt:lpstr>OPEN SPACE</vt:lpstr>
      <vt:lpstr>OPEN SPACE</vt:lpstr>
      <vt:lpstr>OPEN SPACE</vt:lpstr>
      <vt:lpstr>OPEN SPACE</vt:lpstr>
      <vt:lpstr>OPEN SPACE</vt:lpstr>
      <vt:lpstr>BREAK</vt:lpstr>
      <vt:lpstr>OPEN SPACE</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Tashina Jirikovic</dc:creator>
  <cp:lastModifiedBy>Tashina Jirikovic</cp:lastModifiedBy>
  <cp:revision>29</cp:revision>
  <dcterms:created xsi:type="dcterms:W3CDTF">2018-10-23T22:56:31Z</dcterms:created>
  <dcterms:modified xsi:type="dcterms:W3CDTF">2018-10-26T23:03:02Z</dcterms:modified>
</cp:coreProperties>
</file>